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90" r:id="rId6"/>
    <p:sldMasterId id="2147484394" r:id="rId7"/>
  </p:sldMasterIdLst>
  <p:notesMasterIdLst>
    <p:notesMasterId r:id="rId28"/>
  </p:notesMasterIdLst>
  <p:handoutMasterIdLst>
    <p:handoutMasterId r:id="rId29"/>
  </p:handoutMasterIdLst>
  <p:sldIdLst>
    <p:sldId id="1426" r:id="rId8"/>
    <p:sldId id="1405" r:id="rId9"/>
    <p:sldId id="1421" r:id="rId10"/>
    <p:sldId id="605" r:id="rId11"/>
    <p:sldId id="591" r:id="rId12"/>
    <p:sldId id="592" r:id="rId13"/>
    <p:sldId id="593" r:id="rId14"/>
    <p:sldId id="594" r:id="rId15"/>
    <p:sldId id="595" r:id="rId16"/>
    <p:sldId id="606" r:id="rId17"/>
    <p:sldId id="596" r:id="rId18"/>
    <p:sldId id="1406" r:id="rId19"/>
    <p:sldId id="598" r:id="rId20"/>
    <p:sldId id="599" r:id="rId21"/>
    <p:sldId id="600" r:id="rId22"/>
    <p:sldId id="601" r:id="rId23"/>
    <p:sldId id="602" r:id="rId24"/>
    <p:sldId id="603" r:id="rId25"/>
    <p:sldId id="604" r:id="rId26"/>
    <p:sldId id="915" r:id="rId27"/>
  </p:sldIdLst>
  <p:sldSz cx="12192000" cy="6858000"/>
  <p:notesSz cx="7010400" cy="9296400"/>
  <p:embeddedFontLst>
    <p:embeddedFont>
      <p:font typeface="Century Gothic" panose="020B0502020202020204" pitchFamily="34" charset="0"/>
      <p:regular r:id="rId30"/>
      <p:bold r:id="rId31"/>
      <p:italic r:id="rId32"/>
      <p:boldItalic r:id="rId33"/>
    </p:embeddedFont>
    <p:embeddedFont>
      <p:font typeface="FHWA Series D2001" panose="020B0604000000020003" charset="0"/>
      <p:regular r:id="rId34"/>
    </p:embeddedFont>
    <p:embeddedFont>
      <p:font typeface="FHWA Series F2001" panose="020B0807000000020003" charset="0"/>
      <p:regular r:id="rId35"/>
    </p:embeddedFont>
    <p:embeddedFont>
      <p:font typeface="Webdings" panose="05030102010509060703" pitchFamily="18" charset="2"/>
      <p:regular r:id="rId36"/>
    </p:embeddedFont>
    <p:embeddedFont>
      <p:font typeface="Wingdings 3" panose="05040102010807070707" pitchFamily="18" charset="2"/>
      <p:regular r:id="rId37"/>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452A7-C903-4AEB-8E03-7D659EB50300}" v="26" dt="2026-07-21T19:41:27.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5" autoAdjust="0"/>
    <p:restoredTop sz="92373" autoAdjust="0"/>
  </p:normalViewPr>
  <p:slideViewPr>
    <p:cSldViewPr snapToGrid="0">
      <p:cViewPr varScale="1">
        <p:scale>
          <a:sx n="98" d="100"/>
          <a:sy n="98" d="100"/>
        </p:scale>
        <p:origin x="30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2.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font" Target="fonts/font1.fntdata"/><Relationship Id="rId35" Type="http://schemas.openxmlformats.org/officeDocument/2006/relationships/font" Target="fonts/font6.fntdata"/><Relationship Id="rId43"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4.fntdata"/><Relationship Id="rId38"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modMainMaster">
      <pc:chgData name="Guy, Erica (US)" userId="1fe87976-b765-4ae8-b0d1-d999fb95f92b" providerId="ADAL" clId="{C16E00C5-FDD2-4D94-9E8B-3436556C05AB}" dt="2026-07-22T02:07:56.566" v="198" actId="962"/>
      <pc:docMkLst>
        <pc:docMk/>
      </pc:docMkLst>
      <pc:sldChg chg="delSp modSp mod">
        <pc:chgData name="Guy, Erica (US)" userId="1fe87976-b765-4ae8-b0d1-d999fb95f92b" providerId="ADAL" clId="{C16E00C5-FDD2-4D94-9E8B-3436556C05AB}" dt="2026-07-20T01:40:58.703" v="139" actId="962"/>
        <pc:sldMkLst>
          <pc:docMk/>
          <pc:sldMk cId="75701477" sldId="592"/>
        </pc:sldMkLst>
        <pc:spChg chg="mod topLvl">
          <ac:chgData name="Guy, Erica (US)" userId="1fe87976-b765-4ae8-b0d1-d999fb95f92b" providerId="ADAL" clId="{C16E00C5-FDD2-4D94-9E8B-3436556C05AB}" dt="2026-07-20T01:40:58.703" v="139" actId="962"/>
          <ac:spMkLst>
            <pc:docMk/>
            <pc:sldMk cId="75701477" sldId="592"/>
            <ac:spMk id="7" creationId="{EF52FDC6-1EE8-3F0B-BBF1-B0DB2F3CC3FE}"/>
          </ac:spMkLst>
        </pc:spChg>
        <pc:spChg chg="mod ord topLvl">
          <ac:chgData name="Guy, Erica (US)" userId="1fe87976-b765-4ae8-b0d1-d999fb95f92b" providerId="ADAL" clId="{C16E00C5-FDD2-4D94-9E8B-3436556C05AB}" dt="2026-07-20T01:40:37.024" v="136" actId="13244"/>
          <ac:spMkLst>
            <pc:docMk/>
            <pc:sldMk cId="75701477" sldId="592"/>
            <ac:spMk id="8" creationId="{E207EFDC-5058-1DE5-C4EF-D9EA0EF11D2F}"/>
          </ac:spMkLst>
        </pc:spChg>
        <pc:spChg chg="mod topLvl">
          <ac:chgData name="Guy, Erica (US)" userId="1fe87976-b765-4ae8-b0d1-d999fb95f92b" providerId="ADAL" clId="{C16E00C5-FDD2-4D94-9E8B-3436556C05AB}" dt="2026-07-20T01:40:28.224" v="135" actId="962"/>
          <ac:spMkLst>
            <pc:docMk/>
            <pc:sldMk cId="75701477" sldId="592"/>
            <ac:spMk id="9" creationId="{40654912-9DFF-F2F2-4186-CA349728AB8A}"/>
          </ac:spMkLst>
        </pc:spChg>
        <pc:graphicFrameChg chg="ord">
          <ac:chgData name="Guy, Erica (US)" userId="1fe87976-b765-4ae8-b0d1-d999fb95f92b" providerId="ADAL" clId="{C16E00C5-FDD2-4D94-9E8B-3436556C05AB}" dt="2026-07-20T01:40:57.042" v="138" actId="13244"/>
          <ac:graphicFrameMkLst>
            <pc:docMk/>
            <pc:sldMk cId="75701477" sldId="592"/>
            <ac:graphicFrameMk id="11" creationId="{ED43F490-C129-FAC9-AE58-9E01AC3BAD84}"/>
          </ac:graphicFrameMkLst>
        </pc:graphicFrameChg>
      </pc:sldChg>
      <pc:sldChg chg="modSp mod">
        <pc:chgData name="Guy, Erica (US)" userId="1fe87976-b765-4ae8-b0d1-d999fb95f92b" providerId="ADAL" clId="{C16E00C5-FDD2-4D94-9E8B-3436556C05AB}" dt="2026-07-20T01:42:29.804" v="141" actId="962"/>
        <pc:sldMkLst>
          <pc:docMk/>
          <pc:sldMk cId="2416075064" sldId="596"/>
        </pc:sldMkLst>
        <pc:picChg chg="mod">
          <ac:chgData name="Guy, Erica (US)" userId="1fe87976-b765-4ae8-b0d1-d999fb95f92b" providerId="ADAL" clId="{C16E00C5-FDD2-4D94-9E8B-3436556C05AB}" dt="2026-07-20T01:42:29.804" v="141" actId="962"/>
          <ac:picMkLst>
            <pc:docMk/>
            <pc:sldMk cId="2416075064" sldId="596"/>
            <ac:picMk id="6" creationId="{54582877-7F1B-BC59-0D39-37B029C7785E}"/>
          </ac:picMkLst>
        </pc:picChg>
        <pc:picChg chg="mod">
          <ac:chgData name="Guy, Erica (US)" userId="1fe87976-b765-4ae8-b0d1-d999fb95f92b" providerId="ADAL" clId="{C16E00C5-FDD2-4D94-9E8B-3436556C05AB}" dt="2026-07-20T01:42:22.664" v="140" actId="962"/>
          <ac:picMkLst>
            <pc:docMk/>
            <pc:sldMk cId="2416075064" sldId="596"/>
            <ac:picMk id="10" creationId="{131F4A4C-ACF3-BCE0-78E4-1D16A428109C}"/>
          </ac:picMkLst>
        </pc:picChg>
      </pc:sldChg>
      <pc:sldChg chg="modSp mod">
        <pc:chgData name="Guy, Erica (US)" userId="1fe87976-b765-4ae8-b0d1-d999fb95f92b" providerId="ADAL" clId="{C16E00C5-FDD2-4D94-9E8B-3436556C05AB}" dt="2026-07-20T01:43:35.469" v="142" actId="962"/>
        <pc:sldMkLst>
          <pc:docMk/>
          <pc:sldMk cId="3758937549" sldId="598"/>
        </pc:sldMkLst>
        <pc:picChg chg="mod">
          <ac:chgData name="Guy, Erica (US)" userId="1fe87976-b765-4ae8-b0d1-d999fb95f92b" providerId="ADAL" clId="{C16E00C5-FDD2-4D94-9E8B-3436556C05AB}" dt="2026-07-20T01:43:35.469" v="142" actId="962"/>
          <ac:picMkLst>
            <pc:docMk/>
            <pc:sldMk cId="3758937549" sldId="598"/>
            <ac:picMk id="6" creationId="{1E174422-6BCD-89F9-EAA6-89978CCBAB84}"/>
          </ac:picMkLst>
        </pc:picChg>
      </pc:sldChg>
      <pc:sldChg chg="modSp mod">
        <pc:chgData name="Guy, Erica (US)" userId="1fe87976-b765-4ae8-b0d1-d999fb95f92b" providerId="ADAL" clId="{C16E00C5-FDD2-4D94-9E8B-3436556C05AB}" dt="2026-07-20T01:48:41.937" v="145" actId="962"/>
        <pc:sldMkLst>
          <pc:docMk/>
          <pc:sldMk cId="1789012476" sldId="599"/>
        </pc:sldMkLst>
        <pc:picChg chg="mod">
          <ac:chgData name="Guy, Erica (US)" userId="1fe87976-b765-4ae8-b0d1-d999fb95f92b" providerId="ADAL" clId="{C16E00C5-FDD2-4D94-9E8B-3436556C05AB}" dt="2026-07-20T01:48:41.937" v="145" actId="962"/>
          <ac:picMkLst>
            <pc:docMk/>
            <pc:sldMk cId="1789012476" sldId="599"/>
            <ac:picMk id="5" creationId="{2D91F350-BA0E-2F37-9E10-953B3E719BD6}"/>
          </ac:picMkLst>
        </pc:picChg>
      </pc:sldChg>
      <pc:sldChg chg="modSp mod">
        <pc:chgData name="Guy, Erica (US)" userId="1fe87976-b765-4ae8-b0d1-d999fb95f92b" providerId="ADAL" clId="{C16E00C5-FDD2-4D94-9E8B-3436556C05AB}" dt="2026-07-20T01:50:39.425" v="149" actId="166"/>
        <pc:sldMkLst>
          <pc:docMk/>
          <pc:sldMk cId="59397075" sldId="600"/>
        </pc:sldMkLst>
        <pc:spChg chg="ord">
          <ac:chgData name="Guy, Erica (US)" userId="1fe87976-b765-4ae8-b0d1-d999fb95f92b" providerId="ADAL" clId="{C16E00C5-FDD2-4D94-9E8B-3436556C05AB}" dt="2026-07-20T01:50:39.425" v="149" actId="166"/>
          <ac:spMkLst>
            <pc:docMk/>
            <pc:sldMk cId="59397075" sldId="600"/>
            <ac:spMk id="7" creationId="{98DE00C1-671D-6CE4-A83D-97DFA574FFC7}"/>
          </ac:spMkLst>
        </pc:spChg>
        <pc:picChg chg="mod">
          <ac:chgData name="Guy, Erica (US)" userId="1fe87976-b765-4ae8-b0d1-d999fb95f92b" providerId="ADAL" clId="{C16E00C5-FDD2-4D94-9E8B-3436556C05AB}" dt="2026-07-20T01:50:11.923" v="147" actId="14100"/>
          <ac:picMkLst>
            <pc:docMk/>
            <pc:sldMk cId="59397075" sldId="600"/>
            <ac:picMk id="6" creationId="{82300F99-C3D3-7437-A43A-A49E6AA24134}"/>
          </ac:picMkLst>
        </pc:picChg>
      </pc:sldChg>
      <pc:sldChg chg="modSp mod">
        <pc:chgData name="Guy, Erica (US)" userId="1fe87976-b765-4ae8-b0d1-d999fb95f92b" providerId="ADAL" clId="{C16E00C5-FDD2-4D94-9E8B-3436556C05AB}" dt="2026-07-20T01:53:44.091" v="150" actId="962"/>
        <pc:sldMkLst>
          <pc:docMk/>
          <pc:sldMk cId="1520072977" sldId="604"/>
        </pc:sldMkLst>
        <pc:picChg chg="mod">
          <ac:chgData name="Guy, Erica (US)" userId="1fe87976-b765-4ae8-b0d1-d999fb95f92b" providerId="ADAL" clId="{C16E00C5-FDD2-4D94-9E8B-3436556C05AB}" dt="2026-07-20T01:53:44.091" v="150" actId="962"/>
          <ac:picMkLst>
            <pc:docMk/>
            <pc:sldMk cId="1520072977" sldId="604"/>
            <ac:picMk id="6" creationId="{51DB769D-3842-674B-BC63-F206348F45A5}"/>
          </ac:picMkLst>
        </pc:picChg>
      </pc:sldChg>
      <pc:sldChg chg="modSp mod">
        <pc:chgData name="Guy, Erica (US)" userId="1fe87976-b765-4ae8-b0d1-d999fb95f92b" providerId="ADAL" clId="{C16E00C5-FDD2-4D94-9E8B-3436556C05AB}" dt="2026-07-20T01:53:50.013" v="151" actId="962"/>
        <pc:sldMkLst>
          <pc:docMk/>
          <pc:sldMk cId="3573914051" sldId="915"/>
        </pc:sldMkLst>
        <pc:picChg chg="mod">
          <ac:chgData name="Guy, Erica (US)" userId="1fe87976-b765-4ae8-b0d1-d999fb95f92b" providerId="ADAL" clId="{C16E00C5-FDD2-4D94-9E8B-3436556C05AB}" dt="2026-07-20T01:53:50.013" v="151" actId="962"/>
          <ac:picMkLst>
            <pc:docMk/>
            <pc:sldMk cId="3573914051" sldId="915"/>
            <ac:picMk id="5" creationId="{7CD49B64-CDE7-B1E0-F19F-D08462DCE392}"/>
          </ac:picMkLst>
        </pc:picChg>
      </pc:sldChg>
      <pc:sldChg chg="addSp modSp mod">
        <pc:chgData name="Guy, Erica (US)" userId="1fe87976-b765-4ae8-b0d1-d999fb95f92b" providerId="ADAL" clId="{C16E00C5-FDD2-4D94-9E8B-3436556C05AB}" dt="2026-07-19T17:04:50.337" v="24" actId="13244"/>
        <pc:sldMkLst>
          <pc:docMk/>
          <pc:sldMk cId="3022269248" sldId="1405"/>
        </pc:sldMkLst>
        <pc:spChg chg="add mod ord">
          <ac:chgData name="Guy, Erica (US)" userId="1fe87976-b765-4ae8-b0d1-d999fb95f92b" providerId="ADAL" clId="{C16E00C5-FDD2-4D94-9E8B-3436556C05AB}" dt="2026-07-19T17:04:50.337" v="24" actId="13244"/>
          <ac:spMkLst>
            <pc:docMk/>
            <pc:sldMk cId="3022269248" sldId="1405"/>
            <ac:spMk id="2" creationId="{30C47F24-2AF3-3852-B1F9-8A9524DBEF9D}"/>
          </ac:spMkLst>
        </pc:spChg>
        <pc:spChg chg="mod">
          <ac:chgData name="Guy, Erica (US)" userId="1fe87976-b765-4ae8-b0d1-d999fb95f92b" providerId="ADAL" clId="{C16E00C5-FDD2-4D94-9E8B-3436556C05AB}" dt="2026-07-19T17:01:41.387" v="1" actId="33553"/>
          <ac:spMkLst>
            <pc:docMk/>
            <pc:sldMk cId="3022269248" sldId="1405"/>
            <ac:spMk id="10" creationId="{637400B4-CDE2-B75A-0476-543F29A1268F}"/>
          </ac:spMkLst>
        </pc:spChg>
      </pc:sldChg>
      <pc:sldChg chg="modSp add mod modNotesTx">
        <pc:chgData name="Guy, Erica (US)" userId="1fe87976-b765-4ae8-b0d1-d999fb95f92b" providerId="ADAL" clId="{C16E00C5-FDD2-4D94-9E8B-3436556C05AB}" dt="2026-07-22T02:07:56.566" v="198" actId="962"/>
        <pc:sldMkLst>
          <pc:docMk/>
          <pc:sldMk cId="685918098" sldId="1421"/>
        </pc:sldMkLst>
        <pc:spChg chg="mod">
          <ac:chgData name="Guy, Erica (US)" userId="1fe87976-b765-4ae8-b0d1-d999fb95f92b" providerId="ADAL" clId="{C16E00C5-FDD2-4D94-9E8B-3436556C05AB}" dt="2026-07-21T19:42:02.066" v="196" actId="20577"/>
          <ac:spMkLst>
            <pc:docMk/>
            <pc:sldMk cId="685918098" sldId="1421"/>
            <ac:spMk id="2" creationId="{4F730717-FEFC-5AED-FFB2-F109C5CB7972}"/>
          </ac:spMkLst>
        </pc:spChg>
        <pc:spChg chg="mod">
          <ac:chgData name="Guy, Erica (US)" userId="1fe87976-b765-4ae8-b0d1-d999fb95f92b" providerId="ADAL" clId="{C16E00C5-FDD2-4D94-9E8B-3436556C05AB}" dt="2026-07-21T19:41:48.012" v="183" actId="20577"/>
          <ac:spMkLst>
            <pc:docMk/>
            <pc:sldMk cId="685918098" sldId="1421"/>
            <ac:spMk id="4" creationId="{EB14DC48-0E49-834B-41D0-16B81F1B4817}"/>
          </ac:spMkLst>
        </pc:spChg>
        <pc:spChg chg="mod">
          <ac:chgData name="Guy, Erica (US)" userId="1fe87976-b765-4ae8-b0d1-d999fb95f92b" providerId="ADAL" clId="{C16E00C5-FDD2-4D94-9E8B-3436556C05AB}" dt="2026-07-22T02:07:56.566" v="198" actId="962"/>
          <ac:spMkLst>
            <pc:docMk/>
            <pc:sldMk cId="685918098" sldId="1421"/>
            <ac:spMk id="27" creationId="{13C9591B-121B-4CA6-CCC5-62B9C6C41731}"/>
          </ac:spMkLst>
        </pc:spChg>
      </pc:sldChg>
      <pc:sldChg chg="addSp modSp new del mod">
        <pc:chgData name="Guy, Erica (US)" userId="1fe87976-b765-4ae8-b0d1-d999fb95f92b" providerId="ADAL" clId="{C16E00C5-FDD2-4D94-9E8B-3436556C05AB}" dt="2026-07-21T19:42:27.259" v="197" actId="47"/>
        <pc:sldMkLst>
          <pc:docMk/>
          <pc:sldMk cId="3068442719" sldId="1424"/>
        </pc:sldMkLst>
      </pc:sldChg>
      <pc:sldChg chg="modSp add del mod">
        <pc:chgData name="Guy, Erica (US)" userId="1fe87976-b765-4ae8-b0d1-d999fb95f92b" providerId="ADAL" clId="{C16E00C5-FDD2-4D94-9E8B-3436556C05AB}" dt="2026-07-21T19:19:53.749" v="160" actId="47"/>
        <pc:sldMkLst>
          <pc:docMk/>
          <pc:sldMk cId="2048436694" sldId="1425"/>
        </pc:sldMkLst>
      </pc:sldChg>
      <pc:sldChg chg="modSp add mod">
        <pc:chgData name="Guy, Erica (US)" userId="1fe87976-b765-4ae8-b0d1-d999fb95f92b" providerId="ADAL" clId="{C16E00C5-FDD2-4D94-9E8B-3436556C05AB}" dt="2026-07-21T19:20:19.186" v="161" actId="947"/>
        <pc:sldMkLst>
          <pc:docMk/>
          <pc:sldMk cId="162697499" sldId="1426"/>
        </pc:sldMkLst>
        <pc:spChg chg="mod">
          <ac:chgData name="Guy, Erica (US)" userId="1fe87976-b765-4ae8-b0d1-d999fb95f92b" providerId="ADAL" clId="{C16E00C5-FDD2-4D94-9E8B-3436556C05AB}" dt="2026-07-21T19:20:19.186" v="161" actId="947"/>
          <ac:spMkLst>
            <pc:docMk/>
            <pc:sldMk cId="162697499" sldId="1426"/>
            <ac:spMk id="12" creationId="{3CAC0B22-055A-AC95-B67A-385C3CBDDB0F}"/>
          </ac:spMkLst>
        </pc:spChg>
      </pc:sldChg>
      <pc:sldMasterChg chg="modSldLayout">
        <pc:chgData name="Guy, Erica (US)" userId="1fe87976-b765-4ae8-b0d1-d999fb95f92b" providerId="ADAL" clId="{C16E00C5-FDD2-4D94-9E8B-3436556C05AB}" dt="2026-07-19T17:37:28.910" v="58" actId="13244"/>
        <pc:sldMasterMkLst>
          <pc:docMk/>
          <pc:sldMasterMk cId="1986847535" sldId="2147484345"/>
        </pc:sldMasterMkLst>
        <pc:sldLayoutChg chg="modSp mod">
          <pc:chgData name="Guy, Erica (US)" userId="1fe87976-b765-4ae8-b0d1-d999fb95f92b" providerId="ADAL" clId="{C16E00C5-FDD2-4D94-9E8B-3436556C05AB}" dt="2026-07-19T17:37:28.910" v="58" actId="13244"/>
          <pc:sldLayoutMkLst>
            <pc:docMk/>
            <pc:sldMasterMk cId="1986847535" sldId="2147484345"/>
            <pc:sldLayoutMk cId="1936556736" sldId="2147484363"/>
          </pc:sldLayoutMkLst>
          <pc:spChg chg="ord">
            <ac:chgData name="Guy, Erica (US)" userId="1fe87976-b765-4ae8-b0d1-d999fb95f92b" providerId="ADAL" clId="{C16E00C5-FDD2-4D94-9E8B-3436556C05AB}" dt="2026-07-19T17:36:59.076" v="55" actId="13244"/>
            <ac:spMkLst>
              <pc:docMk/>
              <pc:sldMasterMk cId="1986847535" sldId="2147484345"/>
              <pc:sldLayoutMk cId="1936556736" sldId="2147484363"/>
              <ac:spMk id="5" creationId="{2A880DEB-C6A8-4A2D-1347-B69192D22F07}"/>
            </ac:spMkLst>
          </pc:spChg>
          <pc:spChg chg="ord">
            <ac:chgData name="Guy, Erica (US)" userId="1fe87976-b765-4ae8-b0d1-d999fb95f92b" providerId="ADAL" clId="{C16E00C5-FDD2-4D94-9E8B-3436556C05AB}" dt="2026-07-19T17:37:16.341" v="57" actId="13244"/>
            <ac:spMkLst>
              <pc:docMk/>
              <pc:sldMasterMk cId="1986847535" sldId="2147484345"/>
              <pc:sldLayoutMk cId="1936556736" sldId="2147484363"/>
              <ac:spMk id="22" creationId="{A0F81110-7A55-389F-5D28-8B7229426717}"/>
            </ac:spMkLst>
          </pc:spChg>
          <pc:picChg chg="ord">
            <ac:chgData name="Guy, Erica (US)" userId="1fe87976-b765-4ae8-b0d1-d999fb95f92b" providerId="ADAL" clId="{C16E00C5-FDD2-4D94-9E8B-3436556C05AB}" dt="2026-07-19T17:37:28.910" v="58" actId="13244"/>
            <ac:picMkLst>
              <pc:docMk/>
              <pc:sldMasterMk cId="1986847535" sldId="2147484345"/>
              <pc:sldLayoutMk cId="1936556736" sldId="2147484363"/>
              <ac:picMk id="12" creationId="{0827BAD1-6CCE-5E31-85D6-46E5EB1991E4}"/>
            </ac:picMkLst>
          </pc:picChg>
        </pc:sldLayoutChg>
      </pc:sldMasterChg>
      <pc:sldMasterChg chg="modSldLayout">
        <pc:chgData name="Guy, Erica (US)" userId="1fe87976-b765-4ae8-b0d1-d999fb95f92b" providerId="ADAL" clId="{C16E00C5-FDD2-4D94-9E8B-3436556C05AB}" dt="2026-07-20T15:26:18.912" v="155" actId="2711"/>
        <pc:sldMasterMkLst>
          <pc:docMk/>
          <pc:sldMasterMk cId="2372974689" sldId="2147484390"/>
        </pc:sldMasterMkLst>
        <pc:sldLayoutChg chg="modSp mod">
          <pc:chgData name="Guy, Erica (US)" userId="1fe87976-b765-4ae8-b0d1-d999fb95f92b" providerId="ADAL" clId="{C16E00C5-FDD2-4D94-9E8B-3436556C05AB}" dt="2026-07-20T15:26:18.912" v="155" actId="2711"/>
          <pc:sldLayoutMkLst>
            <pc:docMk/>
            <pc:sldMasterMk cId="2372974689" sldId="2147484390"/>
            <pc:sldLayoutMk cId="1458743299" sldId="2147484391"/>
          </pc:sldLayoutMkLst>
          <pc:spChg chg="mod">
            <ac:chgData name="Guy, Erica (US)" userId="1fe87976-b765-4ae8-b0d1-d999fb95f92b" providerId="ADAL" clId="{C16E00C5-FDD2-4D94-9E8B-3436556C05AB}" dt="2026-07-20T15:26:18.912" v="155" actId="2711"/>
            <ac:spMkLst>
              <pc:docMk/>
              <pc:sldMasterMk cId="2372974689" sldId="2147484390"/>
              <pc:sldLayoutMk cId="1458743299" sldId="2147484391"/>
              <ac:spMk id="19" creationId="{5B46319D-0373-A949-A779-C7D378EB6EC1}"/>
            </ac:spMkLst>
          </pc:spChg>
        </pc:sldLayoutChg>
        <pc:sldLayoutChg chg="addSp delSp modSp mod">
          <pc:chgData name="Guy, Erica (US)" userId="1fe87976-b765-4ae8-b0d1-d999fb95f92b" providerId="ADAL" clId="{C16E00C5-FDD2-4D94-9E8B-3436556C05AB}" dt="2026-07-20T01:30:28.934" v="91" actId="6549"/>
          <pc:sldLayoutMkLst>
            <pc:docMk/>
            <pc:sldMasterMk cId="2372974689" sldId="2147484390"/>
            <pc:sldLayoutMk cId="173814023" sldId="2147484392"/>
          </pc:sldLayoutMkLst>
          <pc:spChg chg="add mod">
            <ac:chgData name="Guy, Erica (US)" userId="1fe87976-b765-4ae8-b0d1-d999fb95f92b" providerId="ADAL" clId="{C16E00C5-FDD2-4D94-9E8B-3436556C05AB}" dt="2026-07-20T01:28:06.291" v="85" actId="403"/>
            <ac:spMkLst>
              <pc:docMk/>
              <pc:sldMasterMk cId="2372974689" sldId="2147484390"/>
              <pc:sldLayoutMk cId="173814023" sldId="2147484392"/>
              <ac:spMk id="2" creationId="{4CB0F2AB-293B-BEA7-B2EE-4386341117A5}"/>
            </ac:spMkLst>
          </pc:spChg>
          <pc:spChg chg="add mod">
            <ac:chgData name="Guy, Erica (US)" userId="1fe87976-b765-4ae8-b0d1-d999fb95f92b" providerId="ADAL" clId="{C16E00C5-FDD2-4D94-9E8B-3436556C05AB}" dt="2026-07-20T01:30:15.879" v="88" actId="1076"/>
            <ac:spMkLst>
              <pc:docMk/>
              <pc:sldMasterMk cId="2372974689" sldId="2147484390"/>
              <pc:sldLayoutMk cId="173814023" sldId="2147484392"/>
              <ac:spMk id="8" creationId="{F7A5E48E-C09F-34A6-E1A4-4E27AC2F0929}"/>
            </ac:spMkLst>
          </pc:spChg>
          <pc:spChg chg="mod">
            <ac:chgData name="Guy, Erica (US)" userId="1fe87976-b765-4ae8-b0d1-d999fb95f92b" providerId="ADAL" clId="{C16E00C5-FDD2-4D94-9E8B-3436556C05AB}" dt="2026-07-20T01:30:28.934" v="91" actId="6549"/>
            <ac:spMkLst>
              <pc:docMk/>
              <pc:sldMasterMk cId="2372974689" sldId="2147484390"/>
              <pc:sldLayoutMk cId="173814023" sldId="2147484392"/>
              <ac:spMk id="16" creationId="{5097E0F2-76F0-E55E-93D2-A2153058308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revised for clarification. Signs shall have a border of the same color as the legend in order to outline their distinctive shape and thereby give them easy recognition and a finished appearance.</a:t>
            </a:r>
          </a:p>
          <a:p>
            <a:endParaRPr lang="en-US" dirty="0"/>
          </a:p>
          <a:p>
            <a:r>
              <a:rPr lang="en-US" dirty="0"/>
              <a:t>Guidance is added for unusually large signs with oversized letter heights, route shields, or other legend elements, the border should be 2.5 inches wide and should not exceed 3 inches in width.</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11072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An Option is revised to prohibit DO NOT ENTER and WRONG WAY signs from being supplemented by a Warning Beacon. However, a Stop Beacon may be added to STOP, DO NOT ENTER and WRONG WAY signs to increase conspicuity.  The use of Speed Limit Beacons to improve conspicuity of Speed Limit signs is retained.</a:t>
            </a:r>
          </a:p>
          <a:p>
            <a:endParaRPr lang="en-US" dirty="0"/>
          </a:p>
          <a:p>
            <a:r>
              <a:rPr lang="en-US" dirty="0"/>
              <a:t>A rectangular rapid-flashing beacon may be added to a Pedestrian, School, or Trail warning sign at an uncontrolled, marked crosswalk.</a:t>
            </a:r>
          </a:p>
          <a:p>
            <a:endParaRPr lang="en-US" dirty="0"/>
          </a:p>
          <a:p>
            <a:r>
              <a:rPr lang="en-US" dirty="0"/>
              <a:t>Guidance is revised to state that if a NEW plaque is used, it should remain in place for a period of time determined by engineering judgment, but no more than 12 months.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1037494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section (2A.12) is added and includes relocated and revised text regarding light-emitting diode (LED) units.  The new section applies to the use of illuminated elements that supplement a sign legend to enhance the conspicuity of the sign. These are not considered changeable message signs since the legend of the sign is always displayed even when the LED units are not illuminated. </a:t>
            </a:r>
          </a:p>
          <a:p>
            <a:endParaRPr lang="en-US" dirty="0"/>
          </a:p>
          <a:p>
            <a:r>
              <a:rPr lang="en-US" dirty="0"/>
              <a:t>Standards are added to cover the color, placement, flashing rate, and other specifications for LED units.</a:t>
            </a:r>
          </a:p>
          <a:p>
            <a:endParaRPr lang="en-US" dirty="0"/>
          </a:p>
          <a:p>
            <a:r>
              <a:rPr lang="en-US" dirty="0"/>
              <a:t>A Standard is added to prohibit LEDs from protruding outside the sign border or legend.</a:t>
            </a:r>
            <a:endParaRPr lang="en-US" sz="1800" b="0" i="0" u="none" strike="noStrike" baseline="0" dirty="0">
              <a:solidFill>
                <a:srgbClr val="000000"/>
              </a:solidFill>
              <a:latin typeface="Arial" panose="020B0604020202020204" pitchFamily="34" charset="0"/>
            </a:endParaRPr>
          </a:p>
          <a:p>
            <a:endParaRPr lang="en-US" dirty="0"/>
          </a:p>
          <a:p>
            <a:r>
              <a:rPr lang="en-US" dirty="0"/>
              <a:t>A Standard is added to allow fluorescent yellow-green as an LED color with school area, bicycle or pedestrian warning signs.</a:t>
            </a:r>
          </a:p>
          <a:p>
            <a:endParaRPr lang="en-US" dirty="0"/>
          </a:p>
          <a:p>
            <a:r>
              <a:rPr lang="en-US" dirty="0"/>
              <a:t>A Standard is added to clarify that when used in STOP or YIELD signs, flashing LED units shall operate continuously. Actuation of the LED units shall not be allowed.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25012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Figure 2A-4 with four sheets is added in Section 2A.13 to illustrate the relative locations of Regulatory, Warning, and Guide Signs on an urban signalized intersection approach to help clarify typical signing at these complex situations for practitioners.</a:t>
            </a:r>
          </a:p>
          <a:p>
            <a:endParaRPr lang="en-US" dirty="0"/>
          </a:p>
          <a:p>
            <a:r>
              <a:rPr lang="en-US" dirty="0"/>
              <a:t>A Standard is changed to Guidance on the use of speed as a factor in determining sign location. This provides agencies with more flexibility to use the factors they determine, through engineering judgment or study, to be most appropriate.</a:t>
            </a:r>
          </a:p>
          <a:p>
            <a:endParaRPr lang="en-US" dirty="0"/>
          </a:p>
          <a:p>
            <a:r>
              <a:rPr lang="en-US" dirty="0"/>
              <a:t>Guidance is added for clarification where certain signs indicate an action by a road user in the left lane or at the left-hand side of a one-way road. An example of this situation is the placement of a LEFT LANE ENDS sign on the left-hand side of the roadway. In the case of a divided road, the sign should be located in the median if adequate width is available.</a:t>
            </a:r>
          </a:p>
          <a:p>
            <a:endParaRPr lang="en-US" dirty="0"/>
          </a:p>
          <a:p>
            <a:r>
              <a:rPr lang="en-US" dirty="0"/>
              <a:t>Guidance is added to clarify priority where space is limited for sign installation. Priority according to type of sign will depend on the specific situation and conditions of the site at which the signs are to be installed. Guide signs should be relocated when conflicting with regulatory and warning information. However, at a decision point, the guide sign should take precedence.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4061463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Standard is relocated from Chapter 2G and more appropriately placed in this Section that requires signs post-mounted on a median barrier that overhang any portion of the traveled way to be mounted with a vertical clearance that complies with that of overhead signs, which is a 17-foot minimum.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New Guidance is added recommending that signs not be mounted at such a height as to be out of the road user’s normal field of vision, especially in urban settings where signs are often mounted on traffic signal or light poles.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2803530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Standard is added that states that if mounted to the sign support, equipment for powering electronic components of a sign, including solar panels, shall be mounted so as not to compromise the crashworthy performance of the sign installation. Such equipment shall be mounted so as not to obscure the shape of the sign.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2714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Clarification is added to the Guidance statement that signs should be used and located judiciously, minimizing their proliferation in order to maintain their effectiveness; that signs should be used conservatively; and that sign clutter be avoided. Signs and directional guide signs for primary routes and destinations should be used frequently at strategic locations because their use promotes efficient operations by keeping road users informed of their location.</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u="none" strike="noStrike" baseline="0" dirty="0">
                <a:solidFill>
                  <a:srgbClr val="000000"/>
                </a:solidFill>
                <a:latin typeface="Arial" panose="020B0604020202020204" pitchFamily="34" charset="0"/>
              </a:rPr>
              <a:t>A new Guidance statement is added recommending that signs and other traffic control devices be installed and maintained from a systematic standpoint rather than individually. When a new sign is installed, the existing signs in the vicinity should be considered for replacement, relocation, or removal as a result of the new sign that is installed. Existing systems of signs should be reviewed periodically for evidence of sign clutter and adjustments should be made accordingly.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1652505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2A.21, a new Standard is added that where the color black is specified for the legend or background of a sign, an opaque and non-retroreflective material shall be used. Under headlamp illumination, retroreflective black appears as white, which creates a conflict with the 2009 requirement for signs to appear similar under daytime and nighttime conditions. The 11</a:t>
            </a:r>
            <a:r>
              <a:rPr lang="en-US" baseline="30000" dirty="0"/>
              <a:t>th</a:t>
            </a:r>
            <a:r>
              <a:rPr lang="en-US" dirty="0"/>
              <a:t> Edition resolves this conflict.</a:t>
            </a:r>
          </a:p>
          <a:p>
            <a:endParaRPr lang="en-US" dirty="0"/>
          </a:p>
          <a:p>
            <a:r>
              <a:rPr lang="en-US" dirty="0"/>
              <a:t>In Section 2A.22, a Guidance statement is revised to state that one or more of the methods described in “Maintaining Traffic Sign </a:t>
            </a:r>
            <a:r>
              <a:rPr lang="en-US" dirty="0" err="1"/>
              <a:t>Retroreflectivity</a:t>
            </a:r>
            <a:r>
              <a:rPr lang="en-US" dirty="0"/>
              <a:t>,” by the FHWA or a method developed based on an engineering study should be used to maintain sign </a:t>
            </a:r>
            <a:r>
              <a:rPr lang="en-US" dirty="0" err="1"/>
              <a:t>retroreflectivity</a:t>
            </a:r>
            <a:r>
              <a:rPr lang="en-US" dirty="0"/>
              <a:t> at or above the minimum levels in Table 2A-5. Signs that are identified through the agency’s method as being below the minimum levels should be replaced. The list of specific methods that was in the 2009 MUTCD was removed in the 11</a:t>
            </a:r>
            <a:r>
              <a:rPr lang="en-US" baseline="30000" dirty="0"/>
              <a:t>th</a:t>
            </a:r>
            <a:r>
              <a:rPr lang="en-US" dirty="0"/>
              <a:t> Edition.</a:t>
            </a:r>
          </a:p>
          <a:p>
            <a:endParaRPr lang="en-US" dirty="0"/>
          </a:p>
          <a:p>
            <a:r>
              <a:rPr lang="en-US" dirty="0"/>
              <a:t>In addition, Signs with blue or brown backgrounds are removed from the list of signs that may be excluded from the </a:t>
            </a:r>
            <a:r>
              <a:rPr lang="en-US" dirty="0" err="1"/>
              <a:t>retroreflectivity</a:t>
            </a:r>
            <a:r>
              <a:rPr lang="en-US" dirty="0"/>
              <a:t> maintenance provisions. All signs communicate critical information to road users during nighttime, low light, and adverse weather conditions where </a:t>
            </a:r>
            <a:r>
              <a:rPr lang="en-US" dirty="0" err="1"/>
              <a:t>retroreflectivity</a:t>
            </a:r>
            <a:r>
              <a:rPr lang="en-US" dirty="0"/>
              <a:t> is essential for safety, including on park and recreational roads.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2028196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Guidance is revised to included recommendations for signing a divided highway crossing as separate intersections when both of the following conditions are met: 1) The paths of opposing left turns from a divided highway cross each other and 2) there is adequate storage in the interior approaches for the design vehicles expected to cross the divided highway.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A new Figure 2A-5 is added to illustrate these criteria. These changes provide additional details for road user safety, based on the results of recently completed research on this topic.</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2104408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20</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2A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New Guidance is added stating that Permanent signs should not be used on a frequent basis to confirm rules of the road or statutes. If engineering judgment determines a need for a permanent sign to distinguish between differing requirements of similar statutes in different jurisdictions, then a sign should be located in the vicinity of the jurisdictional boundary, and should be located away from warning, directional, and higher-priority regulatory signs, so as not to contribute to sign clutter.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Agencies should use temporary signs when determined necessary to advise of new regulations or as part of an educational campaign. These temporary signs or messages should be used sparingly and only at strategic locations.  The use of signs should be considered only as a supporting element of a larger educational campaign rather than as the primary source of notification.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168598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Standard is revised to clarify that the modification of symbol proportion is prohibited. This change is made because symbol designs are standardized for recognition based on the specific proportions of the symbol.</a:t>
            </a:r>
          </a:p>
          <a:p>
            <a:endParaRPr lang="en-US" dirty="0"/>
          </a:p>
          <a:p>
            <a:r>
              <a:rPr lang="en-US" dirty="0"/>
              <a:t>Clarification is added that a word legend shall not replace a standard symbol. Similarly, an alternative sign design is prohibited when a standard sign is provided in the MUTCD or the Standard Highway Signs publication. This change is for clarification purposes and does not represent a change to requirements and is consistent with the 2009 MUTCD, which discontinued a number of alternate standard signs with word legends for which the primary standard sign included a symbol legend.</a:t>
            </a:r>
          </a:p>
          <a:p>
            <a:endParaRPr lang="en-US" dirty="0"/>
          </a:p>
          <a:p>
            <a:r>
              <a:rPr lang="en-US" dirty="0"/>
              <a:t>A Standard is expanded prohibiting the display of telephone numbers, hashtags, and scanning graphics in addition to the already prohibited internet and email addresses, URLs, and domain names. Scanning graphics is a new term. These are graphics designed for scanning by machine, and include bar codes, quick response (QR) codes or other matrix bar-code formats, or similar graphics.</a:t>
            </a:r>
          </a:p>
          <a:p>
            <a:endParaRPr lang="en-US" dirty="0"/>
          </a:p>
          <a:p>
            <a:r>
              <a:rPr lang="en-US" dirty="0"/>
              <a:t>An Option is added to allow the date of fabrication, sign designation, sign size, and/or manufacturer name to be displayed on the sign face using the provisions in the new Standard regarding placement, color, and size.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213173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Guidance is relocated and revised about signs with exclusive shapes not being obscured when mounted on the back of another sign. Shapes that are exclusive to a particular sign (such as an octagon for STOP, a pennant for NO PASSING ZONE, or a circle for Railroad Advance) should not be obscured by another sign mounted on the back of the same assembly.</a:t>
            </a:r>
          </a:p>
          <a:p>
            <a:endParaRPr lang="en-US" dirty="0"/>
          </a:p>
          <a:p>
            <a:r>
              <a:rPr lang="en-US" dirty="0"/>
              <a:t>Guidance is added on methods of installing a standard sign when lateral space is limited. </a:t>
            </a:r>
          </a:p>
          <a:p>
            <a:r>
              <a:rPr lang="en-US" dirty="0"/>
              <a:t>An Option is added to use a vertically-oriented rectangle instead of a horizontally-oriented rectangle due to lateral constraints. An Option is also added to use a horizontally-oriented rectangle for a standard warning sign when mounting overhead due to lateral constraints.</a:t>
            </a:r>
          </a:p>
          <a:p>
            <a:endParaRPr lang="en-US" dirty="0"/>
          </a:p>
          <a:p>
            <a:r>
              <a:rPr lang="en-US" dirty="0"/>
              <a:t>A Standard is added prohibiting modifications to sign shapes, such as cutting off the left and right points of a diamond-shaped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3190378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added prohibiting color gradients, such as smooth or defined color transitions, except when used on business identification sign panels. Colors shall be consistent across the face of a sign or a sign panel.</a:t>
            </a:r>
          </a:p>
          <a:p>
            <a:endParaRPr lang="en-US" dirty="0"/>
          </a:p>
          <a:p>
            <a:r>
              <a:rPr lang="en-US" dirty="0"/>
              <a:t>A Standard is added that prohibits increasing sign sizes above the maximum allowable sign size. Guidance allows an exception to this standard when supplemental plaques are installed with larger sized signs.  In that specific case, a corresponding increase in the size of the plaque and its legend should be made to maintain proportions.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2038891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added stating that all word messages shall be aligned horizontally across a sign, reading left to right (except as otherwise provided in the MUTCD). This change allows an exception for signs that require a vertically oriented message, such as Reference Location signs and the Depth Gauge sign.  It also explicitly prohibits the use of words on retroreflective sign post strips that are used for enhanced conspicuity.</a:t>
            </a:r>
          </a:p>
          <a:p>
            <a:endParaRPr lang="en-US" dirty="0"/>
          </a:p>
          <a:p>
            <a:r>
              <a:rPr lang="en-US" dirty="0"/>
              <a:t>An Option is added allowing secondary language, in addition to English, to be displayed on signs intended for viewing only by pedestrians and occupants of parked vehicles.</a:t>
            </a:r>
          </a:p>
          <a:p>
            <a:endParaRPr lang="en-US" dirty="0"/>
          </a:p>
          <a:p>
            <a:r>
              <a:rPr lang="en-US" dirty="0"/>
              <a:t>A Standard is added stating that distances shall be displayed on signs using fractions of mile rather than decimals (except as otherwise provided in the MUTCD).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183569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Guidance is changed to an Option to allow the use of mirror images of symbols when the reverse orientation might better convey to road users a direction of movement.</a:t>
            </a:r>
          </a:p>
          <a:p>
            <a:endParaRPr lang="en-US" dirty="0"/>
          </a:p>
          <a:p>
            <a:r>
              <a:rPr lang="en-US" dirty="0"/>
              <a:t>An Option is revised for clarification. State and/or local highway agencies may conduct research studies to determine road user comprehension, sign conspicuity, and sign legibility in compliance with the provisions for official experimentation, per Section 1B.05, when a new symbol design is under consideration.</a:t>
            </a:r>
          </a:p>
          <a:p>
            <a:endParaRPr lang="en-US" dirty="0"/>
          </a:p>
          <a:p>
            <a:r>
              <a:rPr lang="en-US" dirty="0"/>
              <a:t>Guidance is revised to clarify that an educational plaque should accompany new standard warning or regulatory symbol signs where engineering judgment determines that the plaque will improve road user comprehension during the transition from a word message to symbol signs.</a:t>
            </a:r>
          </a:p>
          <a:p>
            <a:endParaRPr lang="en-US" dirty="0"/>
          </a:p>
          <a:p>
            <a:r>
              <a:rPr lang="en-US" dirty="0"/>
              <a:t>The prior Option to use recreational and cultural interest area guide sign symbols on streets or highways outside of a recreational and cultural interest area is removed. Word messages are allowable and intended to be used outside of recreational and cultural interest areas, while recreational and cultural interest area symbols are intended for use inside recreational and cultural interest areas. There may have been confusion regarding use of recreational and cultural interest area symbols in the previous Manual; however, the language in the 11</a:t>
            </a:r>
            <a:r>
              <a:rPr lang="en-US" baseline="30000" dirty="0"/>
              <a:t>th</a:t>
            </a:r>
            <a:r>
              <a:rPr lang="en-US" dirty="0"/>
              <a:t> Edition is intended to clarify the intended use of recreational and cultural interest area symbols and ensure consistency throughout the Manual.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225397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dirty="0">
                <a:latin typeface="FHWA Series F2001" panose="020B0807000000020003" pitchFamily="34" charset="0"/>
              </a:rPr>
              <a:t>An Overview of Changes </a:t>
            </a:r>
            <a:br>
              <a:rPr lang="en-US" sz="2400" dirty="0">
                <a:latin typeface="FHWA Series F2001" panose="020B0807000000020003" pitchFamily="34" charset="0"/>
              </a:rPr>
            </a:br>
            <a:r>
              <a:rPr lang="en-US" sz="2400" dirty="0">
                <a:latin typeface="FHWA Series F2001" panose="020B0807000000020003" pitchFamily="34" charset="0"/>
              </a:rPr>
              <a:t>in the 11th Edition</a:t>
            </a:r>
          </a:p>
          <a:p>
            <a:pPr marL="0" indent="0" algn="r" fontAlgn="auto">
              <a:spcAft>
                <a:spcPts val="0"/>
              </a:spcAft>
              <a:buNone/>
            </a:pPr>
            <a:r>
              <a:rPr lang="en-US" sz="2000" dirty="0">
                <a:latin typeface="FHWA Series F2001" panose="020B0807000000020003" pitchFamily="34" charset="0"/>
              </a:rPr>
              <a:t>As published in the December 2023 </a:t>
            </a:r>
            <a:br>
              <a:rPr lang="en-US" sz="2000" dirty="0">
                <a:latin typeface="FHWA Series F2001" panose="020B0807000000020003" pitchFamily="34" charset="0"/>
              </a:rPr>
            </a:br>
            <a:r>
              <a:rPr lang="en-US" sz="2000" dirty="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14587432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17381402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4183605487"/>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638138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284181878"/>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401711077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2472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pPr>
              <a:defRPr/>
            </a:pPr>
            <a:fld id="{55156AFA-B72C-4777-842C-CF0A44BCA9F4}" type="slidenum">
              <a:rPr lang="en-US" smtClean="0"/>
              <a:pPr>
                <a:defRPr/>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2820917185"/>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A picture containing graphical user interface&#10;&#10;Description automatically generated">
            <a:extLst>
              <a:ext uri="{FF2B5EF4-FFF2-40B4-BE49-F238E27FC236}">
                <a16:creationId xmlns:a16="http://schemas.microsoft.com/office/drawing/2014/main" id="{F853D392-1A38-4C1B-35C1-26D99FE2AAFB}"/>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88728" y="6206979"/>
            <a:ext cx="6794090" cy="626745"/>
          </a:xfrm>
          <a:prstGeom prst="rect">
            <a:avLst/>
          </a:prstGeom>
        </p:spPr>
      </p:pic>
      <p:sp>
        <p:nvSpPr>
          <p:cNvPr id="6" name="Title 1">
            <a:extLst>
              <a:ext uri="{FF2B5EF4-FFF2-40B4-BE49-F238E27FC236}">
                <a16:creationId xmlns:a16="http://schemas.microsoft.com/office/drawing/2014/main" id="{FD8308C0-4EFB-058E-C952-3DC731B030A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7" name="Slide Number Placeholder 5">
            <a:extLst>
              <a:ext uri="{FF2B5EF4-FFF2-40B4-BE49-F238E27FC236}">
                <a16:creationId xmlns:a16="http://schemas.microsoft.com/office/drawing/2014/main" id="{645080BA-4E3F-26C0-62A0-B67C6430168E}"/>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pic>
        <p:nvPicPr>
          <p:cNvPr id="9" name="Picture 8" descr="Shape&#10;&#10;Description automatically generated with medium confidence">
            <a:extLst>
              <a:ext uri="{FF2B5EF4-FFF2-40B4-BE49-F238E27FC236}">
                <a16:creationId xmlns:a16="http://schemas.microsoft.com/office/drawing/2014/main" id="{077A04CC-366A-6638-8266-D3B2171969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2573440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7" r:id="rId6"/>
    <p:sldLayoutId id="2147484389"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372974689"/>
      </p:ext>
    </p:extLst>
  </p:cSld>
  <p:clrMap bg1="dk1" tx1="lt1" bg2="dk2" tx2="lt2" accent1="accent1" accent2="accent2" accent3="accent3" accent4="accent4" accent5="accent5" accent6="accent6" hlink="hlink" folHlink="folHlink"/>
  <p:sldLayoutIdLst>
    <p:sldLayoutId id="2147484391" r:id="rId1"/>
    <p:sldLayoutId id="2147484392" r:id="rId2"/>
    <p:sldLayoutId id="2147484393"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512164130"/>
      </p:ext>
    </p:extLst>
  </p:cSld>
  <p:clrMap bg1="dk1" tx1="lt1" bg2="dk2" tx2="lt2" accent1="accent1" accent2="accent2" accent3="accent3" accent4="accent4" accent5="accent5" accent6="accent6" hlink="hlink" folHlink="folHlink"/>
  <p:sldLayoutIdLst>
    <p:sldLayoutId id="2147484395" r:id="rId1"/>
    <p:sldLayoutId id="2147484396" r:id="rId2"/>
    <p:sldLayoutId id="2147484397"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D75D-5DCD-5BF2-9518-18EE53B4EB33}"/>
              </a:ext>
            </a:extLst>
          </p:cNvPr>
          <p:cNvSpPr>
            <a:spLocks noGrp="1"/>
          </p:cNvSpPr>
          <p:nvPr>
            <p:ph type="title"/>
          </p:nvPr>
        </p:nvSpPr>
        <p:spPr/>
        <p:txBody>
          <a:bodyPr>
            <a:normAutofit/>
          </a:bodyPr>
          <a:lstStyle/>
          <a:p>
            <a:r>
              <a:rPr lang="en-US" sz="3600" dirty="0"/>
              <a:t>Section 2A.10 Sign Borders</a:t>
            </a:r>
          </a:p>
        </p:txBody>
      </p:sp>
      <p:sp>
        <p:nvSpPr>
          <p:cNvPr id="4" name="Content Placeholder 3">
            <a:extLst>
              <a:ext uri="{FF2B5EF4-FFF2-40B4-BE49-F238E27FC236}">
                <a16:creationId xmlns:a16="http://schemas.microsoft.com/office/drawing/2014/main" id="{246A31F2-C019-344F-C5ED-8DED9AD5ABF0}"/>
              </a:ext>
            </a:extLst>
          </p:cNvPr>
          <p:cNvSpPr>
            <a:spLocks noGrp="1"/>
          </p:cNvSpPr>
          <p:nvPr>
            <p:ph idx="1"/>
          </p:nvPr>
        </p:nvSpPr>
        <p:spPr/>
        <p:txBody>
          <a:bodyPr/>
          <a:lstStyle/>
          <a:p>
            <a:pPr>
              <a:buSzPct val="80000"/>
              <a:buFont typeface="Arial" panose="020B0604020202020204" pitchFamily="34" charset="0"/>
              <a:buChar char="►"/>
            </a:pPr>
            <a:r>
              <a:rPr lang="en-US" sz="2800" dirty="0"/>
              <a:t>Revises Standard to clarify that signs shall have the same border and legend color to outline distinctive shape and for ease of recognition</a:t>
            </a:r>
          </a:p>
          <a:p>
            <a:pPr>
              <a:buSzPct val="80000"/>
              <a:buFont typeface="Arial" panose="020B0604020202020204" pitchFamily="34" charset="0"/>
              <a:buChar char="►"/>
            </a:pPr>
            <a:r>
              <a:rPr lang="en-US" sz="2800" dirty="0"/>
              <a:t>Revises Guidance to clarify that on unusually large signs, border width should be 2.5 to 3 inches</a:t>
            </a:r>
          </a:p>
        </p:txBody>
      </p:sp>
    </p:spTree>
    <p:extLst>
      <p:ext uri="{BB962C8B-B14F-4D97-AF65-F5344CB8AC3E}">
        <p14:creationId xmlns:p14="http://schemas.microsoft.com/office/powerpoint/2010/main" val="31389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D302B-AEE4-B0DB-FEC6-38D4590A557C}"/>
              </a:ext>
            </a:extLst>
          </p:cNvPr>
          <p:cNvSpPr>
            <a:spLocks noGrp="1"/>
          </p:cNvSpPr>
          <p:nvPr>
            <p:ph type="title"/>
          </p:nvPr>
        </p:nvSpPr>
        <p:spPr/>
        <p:txBody>
          <a:bodyPr>
            <a:noAutofit/>
          </a:bodyPr>
          <a:lstStyle/>
          <a:p>
            <a:r>
              <a:rPr lang="en-US" sz="3600" dirty="0"/>
              <a:t>Section 2A.11 Enhanced Conspicuity for Standard</a:t>
            </a:r>
            <a:br>
              <a:rPr lang="en-US" sz="3600" dirty="0"/>
            </a:br>
            <a:r>
              <a:rPr lang="en-US" sz="3600" dirty="0"/>
              <a:t>Signs </a:t>
            </a:r>
            <a:r>
              <a:rPr lang="en-US" sz="2400" dirty="0"/>
              <a:t>(1 of 2)</a:t>
            </a:r>
          </a:p>
        </p:txBody>
      </p:sp>
      <p:sp>
        <p:nvSpPr>
          <p:cNvPr id="4" name="Content Placeholder 3">
            <a:extLst>
              <a:ext uri="{FF2B5EF4-FFF2-40B4-BE49-F238E27FC236}">
                <a16:creationId xmlns:a16="http://schemas.microsoft.com/office/drawing/2014/main" id="{B1CCC543-5274-65AC-6DF3-08FBFF19C792}"/>
              </a:ext>
            </a:extLst>
          </p:cNvPr>
          <p:cNvSpPr>
            <a:spLocks noGrp="1"/>
          </p:cNvSpPr>
          <p:nvPr>
            <p:ph idx="1"/>
          </p:nvPr>
        </p:nvSpPr>
        <p:spPr>
          <a:xfrm>
            <a:off x="617621" y="1834869"/>
            <a:ext cx="5516316" cy="4217639"/>
          </a:xfrm>
        </p:spPr>
        <p:txBody>
          <a:bodyPr numCol="1">
            <a:normAutofit fontScale="92500" lnSpcReduction="20000"/>
          </a:bodyPr>
          <a:lstStyle/>
          <a:p>
            <a:pPr>
              <a:buSzPct val="80000"/>
              <a:buFont typeface="Arial" panose="020B0604020202020204" pitchFamily="34" charset="0"/>
              <a:buChar char="►"/>
            </a:pPr>
            <a:r>
              <a:rPr lang="en-US" sz="3000" dirty="0"/>
              <a:t>Revises Options to:</a:t>
            </a:r>
          </a:p>
          <a:p>
            <a:pPr marL="571500" lvl="1" indent="-365125">
              <a:buSzPct val="80000"/>
              <a:buFont typeface="Wingdings 3" panose="05040102010807070707" pitchFamily="18" charset="2"/>
              <a:buChar char="w"/>
            </a:pPr>
            <a:r>
              <a:rPr lang="en-US" sz="2600" dirty="0"/>
              <a:t>Prohibit a warning beacon from supplementing “DO NOT ENTER” and “WRONG WAY” signs</a:t>
            </a:r>
            <a:endParaRPr lang="en-US" sz="2600" strike="sngStrike" dirty="0"/>
          </a:p>
          <a:p>
            <a:pPr marL="571500" lvl="1" indent="-365125">
              <a:buSzPct val="80000"/>
              <a:buFont typeface="Wingdings 3" panose="05040102010807070707" pitchFamily="18" charset="2"/>
              <a:buChar char="w"/>
            </a:pPr>
            <a:r>
              <a:rPr lang="en-US" sz="2600" dirty="0"/>
              <a:t>Allow a rectangular </a:t>
            </a:r>
            <a:br>
              <a:rPr lang="en-US" sz="2600" dirty="0"/>
            </a:br>
            <a:r>
              <a:rPr lang="en-US" sz="2600" dirty="0"/>
              <a:t>rapid-flashing beacon to supplement pedestrian, school, </a:t>
            </a:r>
            <a:br>
              <a:rPr lang="en-US" sz="2600" dirty="0"/>
            </a:br>
            <a:r>
              <a:rPr lang="en-US" sz="2600" dirty="0"/>
              <a:t>or trail warning sign </a:t>
            </a:r>
            <a:endParaRPr lang="en-US" sz="2600" strike="sngStrike" dirty="0"/>
          </a:p>
          <a:p>
            <a:pPr>
              <a:buSzPct val="80000"/>
              <a:buFont typeface="Arial" panose="020B0604020202020204" pitchFamily="34" charset="0"/>
              <a:buChar char="►"/>
              <a:tabLst>
                <a:tab pos="4062413" algn="l"/>
                <a:tab pos="4232275" algn="l"/>
              </a:tabLst>
            </a:pPr>
            <a:r>
              <a:rPr lang="en-US" sz="3000" dirty="0"/>
              <a:t>Revises Guidance for “NEW” plaque to remain in place no more than 12 months</a:t>
            </a:r>
          </a:p>
        </p:txBody>
      </p:sp>
      <p:sp>
        <p:nvSpPr>
          <p:cNvPr id="8" name="Rectangle 7">
            <a:extLst>
              <a:ext uri="{FF2B5EF4-FFF2-40B4-BE49-F238E27FC236}">
                <a16:creationId xmlns:a16="http://schemas.microsoft.com/office/drawing/2014/main" id="{FD6DD568-DC56-0B37-5A6A-3C787AFFE59B}"/>
              </a:ext>
              <a:ext uri="{C183D7F6-B498-43B3-948B-1728B52AA6E4}">
                <adec:decorative xmlns:adec="http://schemas.microsoft.com/office/drawing/2017/decorative" val="1"/>
              </a:ext>
            </a:extLst>
          </p:cNvPr>
          <p:cNvSpPr/>
          <p:nvPr/>
        </p:nvSpPr>
        <p:spPr>
          <a:xfrm>
            <a:off x="6406794" y="2397083"/>
            <a:ext cx="1278008" cy="144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EC039F1-07A0-145D-F407-B63FA4DB7039}"/>
              </a:ext>
            </a:extLst>
          </p:cNvPr>
          <p:cNvSpPr txBox="1"/>
          <p:nvPr/>
        </p:nvSpPr>
        <p:spPr>
          <a:xfrm>
            <a:off x="6306869" y="2323692"/>
            <a:ext cx="1464399" cy="215444"/>
          </a:xfrm>
          <a:prstGeom prst="rect">
            <a:avLst/>
          </a:prstGeom>
          <a:noFill/>
        </p:spPr>
        <p:txBody>
          <a:bodyPr wrap="square" rtlCol="0">
            <a:spAutoFit/>
          </a:bodyPr>
          <a:lstStyle/>
          <a:p>
            <a:r>
              <a:rPr lang="en-US" sz="800" b="1" dirty="0"/>
              <a:t>F – Supplemental beacon</a:t>
            </a:r>
          </a:p>
        </p:txBody>
      </p:sp>
      <p:pic>
        <p:nvPicPr>
          <p:cNvPr id="10" name="Picture 9" descr="A round yellow beacon is shown mounted above an intersection warning sign.">
            <a:extLst>
              <a:ext uri="{FF2B5EF4-FFF2-40B4-BE49-F238E27FC236}">
                <a16:creationId xmlns:a16="http://schemas.microsoft.com/office/drawing/2014/main" id="{131F4A4C-ACF3-BCE0-78E4-1D16A428109C}"/>
              </a:ext>
            </a:extLst>
          </p:cNvPr>
          <p:cNvPicPr>
            <a:picLocks noChangeAspect="1"/>
          </p:cNvPicPr>
          <p:nvPr/>
        </p:nvPicPr>
        <p:blipFill rotWithShape="1">
          <a:blip r:embed="rId3"/>
          <a:srcRect t="6982"/>
          <a:stretch/>
        </p:blipFill>
        <p:spPr>
          <a:xfrm>
            <a:off x="6308228" y="2541181"/>
            <a:ext cx="1463040" cy="1919735"/>
          </a:xfrm>
          <a:prstGeom prst="rect">
            <a:avLst/>
          </a:prstGeom>
        </p:spPr>
      </p:pic>
      <p:sp>
        <p:nvSpPr>
          <p:cNvPr id="5" name="Rectangle 4">
            <a:extLst>
              <a:ext uri="{FF2B5EF4-FFF2-40B4-BE49-F238E27FC236}">
                <a16:creationId xmlns:a16="http://schemas.microsoft.com/office/drawing/2014/main" id="{EFBA246C-8175-B6BB-9874-862461C321AC}"/>
              </a:ext>
              <a:ext uri="{C183D7F6-B498-43B3-948B-1728B52AA6E4}">
                <adec:decorative xmlns:adec="http://schemas.microsoft.com/office/drawing/2017/decorative" val="1"/>
              </a:ext>
            </a:extLst>
          </p:cNvPr>
          <p:cNvSpPr/>
          <p:nvPr/>
        </p:nvSpPr>
        <p:spPr>
          <a:xfrm>
            <a:off x="7859093" y="2311995"/>
            <a:ext cx="1645920" cy="537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8C9FF5-4D52-29C2-44FD-BBCA694D0A70}"/>
              </a:ext>
            </a:extLst>
          </p:cNvPr>
          <p:cNvSpPr txBox="1"/>
          <p:nvPr/>
        </p:nvSpPr>
        <p:spPr>
          <a:xfrm>
            <a:off x="7945559" y="2108249"/>
            <a:ext cx="1645920" cy="646331"/>
          </a:xfrm>
          <a:prstGeom prst="rect">
            <a:avLst/>
          </a:prstGeom>
          <a:noFill/>
        </p:spPr>
        <p:txBody>
          <a:bodyPr wrap="square" rtlCol="0">
            <a:spAutoFit/>
          </a:bodyPr>
          <a:lstStyle/>
          <a:p>
            <a:r>
              <a:rPr lang="en-US" sz="900" b="1" dirty="0"/>
              <a:t>A – W16-15P plaque above a regulatory or warning sign if the regulation or condition is new</a:t>
            </a:r>
          </a:p>
        </p:txBody>
      </p:sp>
      <p:pic>
        <p:nvPicPr>
          <p:cNvPr id="6" name="Picture 5" descr="A yellow rectangular plaque with the legend “NEW,” in black letters is shown mounted above a standard symbolic &quot;No Left Turn&quot; regulatory sign.">
            <a:extLst>
              <a:ext uri="{FF2B5EF4-FFF2-40B4-BE49-F238E27FC236}">
                <a16:creationId xmlns:a16="http://schemas.microsoft.com/office/drawing/2014/main" id="{54582877-7F1B-BC59-0D39-37B029C7785E}"/>
              </a:ext>
            </a:extLst>
          </p:cNvPr>
          <p:cNvPicPr>
            <a:picLocks noChangeAspect="1"/>
          </p:cNvPicPr>
          <p:nvPr/>
        </p:nvPicPr>
        <p:blipFill rotWithShape="1">
          <a:blip r:embed="rId4"/>
          <a:srcRect t="22638" b="3297"/>
          <a:stretch/>
        </p:blipFill>
        <p:spPr>
          <a:xfrm>
            <a:off x="7859093" y="2834987"/>
            <a:ext cx="1645920" cy="1711018"/>
          </a:xfrm>
          <a:prstGeom prst="rect">
            <a:avLst/>
          </a:prstGeom>
        </p:spPr>
      </p:pic>
      <p:grpSp>
        <p:nvGrpSpPr>
          <p:cNvPr id="14" name="Group 13" descr="A horizontal flashing beacon is shown on a sign support for a yellow “Pedestrian Crossing” sign.">
            <a:extLst>
              <a:ext uri="{FF2B5EF4-FFF2-40B4-BE49-F238E27FC236}">
                <a16:creationId xmlns:a16="http://schemas.microsoft.com/office/drawing/2014/main" id="{601D9346-D602-8D08-9A43-04B99DEB2085}"/>
              </a:ext>
            </a:extLst>
          </p:cNvPr>
          <p:cNvGrpSpPr/>
          <p:nvPr/>
        </p:nvGrpSpPr>
        <p:grpSpPr>
          <a:xfrm>
            <a:off x="9679304" y="1195934"/>
            <a:ext cx="2303146" cy="4137524"/>
            <a:chOff x="2700337" y="792130"/>
            <a:chExt cx="2517786" cy="5046695"/>
          </a:xfrm>
        </p:grpSpPr>
        <p:pic>
          <p:nvPicPr>
            <p:cNvPr id="12" name="Picture 11">
              <a:extLst>
                <a:ext uri="{FF2B5EF4-FFF2-40B4-BE49-F238E27FC236}">
                  <a16:creationId xmlns:a16="http://schemas.microsoft.com/office/drawing/2014/main" id="{68BC7521-1F44-D4AD-B0C4-489CBB02CBEF}"/>
                </a:ext>
              </a:extLst>
            </p:cNvPr>
            <p:cNvPicPr>
              <a:picLocks noChangeAspect="1"/>
            </p:cNvPicPr>
            <p:nvPr/>
          </p:nvPicPr>
          <p:blipFill rotWithShape="1">
            <a:blip r:embed="rId5"/>
            <a:srcRect r="41858"/>
            <a:stretch/>
          </p:blipFill>
          <p:spPr>
            <a:xfrm>
              <a:off x="2700337" y="1019175"/>
              <a:ext cx="2176463" cy="4819650"/>
            </a:xfrm>
            <a:prstGeom prst="rect">
              <a:avLst/>
            </a:prstGeom>
          </p:spPr>
        </p:pic>
        <p:sp>
          <p:nvSpPr>
            <p:cNvPr id="13" name="Isosceles Triangle 12">
              <a:extLst>
                <a:ext uri="{FF2B5EF4-FFF2-40B4-BE49-F238E27FC236}">
                  <a16:creationId xmlns:a16="http://schemas.microsoft.com/office/drawing/2014/main" id="{CEBE1CDA-132C-A88D-EACF-CDB8C056ABE5}"/>
                </a:ext>
              </a:extLst>
            </p:cNvPr>
            <p:cNvSpPr/>
            <p:nvPr/>
          </p:nvSpPr>
          <p:spPr bwMode="auto">
            <a:xfrm rot="17380922">
              <a:off x="3960823" y="754030"/>
              <a:ext cx="1219200" cy="1295400"/>
            </a:xfrm>
            <a:prstGeom prst="triangl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grpSp>
    </p:spTree>
    <p:extLst>
      <p:ext uri="{BB962C8B-B14F-4D97-AF65-F5344CB8AC3E}">
        <p14:creationId xmlns:p14="http://schemas.microsoft.com/office/powerpoint/2010/main" val="241607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A4218-B118-C633-A447-D04632DCE371}"/>
              </a:ext>
            </a:extLst>
          </p:cNvPr>
          <p:cNvSpPr>
            <a:spLocks noGrp="1"/>
          </p:cNvSpPr>
          <p:nvPr>
            <p:ph type="title"/>
          </p:nvPr>
        </p:nvSpPr>
        <p:spPr/>
        <p:txBody>
          <a:bodyPr/>
          <a:lstStyle/>
          <a:p>
            <a:r>
              <a:rPr lang="en-US" sz="3600" dirty="0"/>
              <a:t>Section 2A.11 Enhance Conspicuity for Standard</a:t>
            </a:r>
            <a:br>
              <a:rPr lang="en-US" sz="3600" dirty="0"/>
            </a:br>
            <a:r>
              <a:rPr lang="en-US" sz="3600" dirty="0"/>
              <a:t>Signs </a:t>
            </a:r>
            <a:r>
              <a:rPr lang="en-US" sz="2400" dirty="0"/>
              <a:t>(2 of 2)</a:t>
            </a:r>
            <a:endParaRPr lang="en-US" dirty="0"/>
          </a:p>
        </p:txBody>
      </p:sp>
      <p:sp>
        <p:nvSpPr>
          <p:cNvPr id="3" name="Content Placeholder 2">
            <a:extLst>
              <a:ext uri="{FF2B5EF4-FFF2-40B4-BE49-F238E27FC236}">
                <a16:creationId xmlns:a16="http://schemas.microsoft.com/office/drawing/2014/main" id="{34D53F4A-CCA0-6501-6039-F4E6E53B553D}"/>
              </a:ext>
            </a:extLst>
          </p:cNvPr>
          <p:cNvSpPr>
            <a:spLocks noGrp="1"/>
          </p:cNvSpPr>
          <p:nvPr>
            <p:ph idx="1"/>
          </p:nvPr>
        </p:nvSpPr>
        <p:spPr>
          <a:xfrm>
            <a:off x="617621" y="1788688"/>
            <a:ext cx="6918643" cy="4217639"/>
          </a:xfrm>
        </p:spPr>
        <p:txBody>
          <a:bodyPr>
            <a:normAutofit lnSpcReduction="10000"/>
          </a:bodyPr>
          <a:lstStyle/>
          <a:p>
            <a:pPr marL="461963" indent="-461963">
              <a:buSzPct val="80000"/>
              <a:buFont typeface="Arial" panose="020B0604020202020204" pitchFamily="34" charset="0"/>
              <a:buChar char="►"/>
            </a:pPr>
            <a:r>
              <a:rPr lang="en-US" sz="2800" dirty="0"/>
              <a:t>Removes redundant Standard, as definition of plaque prohibits use of “NEW” plaque alone </a:t>
            </a:r>
          </a:p>
          <a:p>
            <a:pPr marL="461963" indent="-461963">
              <a:buSzPct val="80000"/>
              <a:buFont typeface="Arial" panose="020B0604020202020204" pitchFamily="34" charset="0"/>
              <a:buChar char="►"/>
            </a:pPr>
            <a:r>
              <a:rPr lang="en-US" sz="2800" dirty="0"/>
              <a:t>Revises Standard to clarify that no legend or other information shall be added to sign </a:t>
            </a:r>
            <a:r>
              <a:rPr lang="en-US" dirty="0"/>
              <a:t>support on</a:t>
            </a:r>
            <a:br>
              <a:rPr lang="en-US" sz="2800" dirty="0"/>
            </a:br>
            <a:r>
              <a:rPr lang="en-US" sz="2800" dirty="0"/>
              <a:t>retroreflective strip</a:t>
            </a:r>
          </a:p>
          <a:p>
            <a:pPr marL="461963" indent="-461963">
              <a:buSzPct val="80000"/>
              <a:buFont typeface="Arial" panose="020B0604020202020204" pitchFamily="34" charset="0"/>
              <a:buChar char="►"/>
            </a:pPr>
            <a:r>
              <a:rPr lang="en-US" sz="2800" dirty="0"/>
              <a:t>Adds Standard to clarify that duplicate signs in same assembly are prohibited</a:t>
            </a:r>
          </a:p>
          <a:p>
            <a:endParaRPr lang="en-US" dirty="0"/>
          </a:p>
        </p:txBody>
      </p:sp>
      <p:sp>
        <p:nvSpPr>
          <p:cNvPr id="8" name="TextBox 7">
            <a:extLst>
              <a:ext uri="{FF2B5EF4-FFF2-40B4-BE49-F238E27FC236}">
                <a16:creationId xmlns:a16="http://schemas.microsoft.com/office/drawing/2014/main" id="{496753E2-DB25-3D8B-F059-3AB64EA18BF4}"/>
              </a:ext>
            </a:extLst>
          </p:cNvPr>
          <p:cNvSpPr txBox="1"/>
          <p:nvPr/>
        </p:nvSpPr>
        <p:spPr>
          <a:xfrm>
            <a:off x="9043857" y="1058434"/>
            <a:ext cx="1710047" cy="615553"/>
          </a:xfrm>
          <a:prstGeom prst="rect">
            <a:avLst/>
          </a:prstGeom>
          <a:noFill/>
        </p:spPr>
        <p:txBody>
          <a:bodyPr wrap="square" rtlCol="0">
            <a:spAutoFit/>
          </a:bodyPr>
          <a:lstStyle/>
          <a:p>
            <a:r>
              <a:rPr lang="en-US" sz="800" b="1" dirty="0"/>
              <a:t>E – Vertical retroreflective strip on sign support</a:t>
            </a:r>
          </a:p>
          <a:p>
            <a:endParaRPr lang="en-US" dirty="0"/>
          </a:p>
        </p:txBody>
      </p:sp>
      <p:pic>
        <p:nvPicPr>
          <p:cNvPr id="5" name="Picture 4" descr="A vertical fluorescent yellow-green strip is shown on the top half length of a sign support for a fluorescent yellow-green “Pedestrian Crossing” sign.">
            <a:extLst>
              <a:ext uri="{FF2B5EF4-FFF2-40B4-BE49-F238E27FC236}">
                <a16:creationId xmlns:a16="http://schemas.microsoft.com/office/drawing/2014/main" id="{9205A108-30BB-F736-62AB-4DF2A67EF1C3}"/>
              </a:ext>
            </a:extLst>
          </p:cNvPr>
          <p:cNvPicPr>
            <a:picLocks noChangeAspect="1"/>
          </p:cNvPicPr>
          <p:nvPr/>
        </p:nvPicPr>
        <p:blipFill rotWithShape="1">
          <a:blip r:embed="rId2">
            <a:extLst>
              <a:ext uri="{28A0092B-C50C-407E-A947-70E740481C1C}">
                <a14:useLocalDpi xmlns:a14="http://schemas.microsoft.com/office/drawing/2010/main" val="0"/>
              </a:ext>
            </a:extLst>
          </a:blip>
          <a:srcRect t="4894"/>
          <a:stretch/>
        </p:blipFill>
        <p:spPr>
          <a:xfrm>
            <a:off x="7447522" y="1435084"/>
            <a:ext cx="3053571" cy="4769972"/>
          </a:xfrm>
          <a:prstGeom prst="rect">
            <a:avLst/>
          </a:prstGeom>
        </p:spPr>
      </p:pic>
      <p:cxnSp>
        <p:nvCxnSpPr>
          <p:cNvPr id="6" name="Straight Arrow Connector 5">
            <a:extLst>
              <a:ext uri="{FF2B5EF4-FFF2-40B4-BE49-F238E27FC236}">
                <a16:creationId xmlns:a16="http://schemas.microsoft.com/office/drawing/2014/main" id="{22E42F6D-16EA-39D7-35E5-8CD260D1A994}"/>
              </a:ext>
              <a:ext uri="{C183D7F6-B498-43B3-948B-1728B52AA6E4}">
                <adec:decorative xmlns:adec="http://schemas.microsoft.com/office/drawing/2017/decorative" val="1"/>
              </a:ext>
            </a:extLst>
          </p:cNvPr>
          <p:cNvCxnSpPr>
            <a:cxnSpLocks/>
          </p:cNvCxnSpPr>
          <p:nvPr/>
        </p:nvCxnSpPr>
        <p:spPr bwMode="auto">
          <a:xfrm flipH="1">
            <a:off x="9898881" y="4126425"/>
            <a:ext cx="838200" cy="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7" name="TextBox 6">
            <a:extLst>
              <a:ext uri="{FF2B5EF4-FFF2-40B4-BE49-F238E27FC236}">
                <a16:creationId xmlns:a16="http://schemas.microsoft.com/office/drawing/2014/main" id="{74E89535-7555-916F-D4DA-CB2155F36496}"/>
              </a:ext>
            </a:extLst>
          </p:cNvPr>
          <p:cNvSpPr txBox="1"/>
          <p:nvPr/>
        </p:nvSpPr>
        <p:spPr>
          <a:xfrm>
            <a:off x="10788274" y="3820070"/>
            <a:ext cx="1239604" cy="1477328"/>
          </a:xfrm>
          <a:prstGeom prst="rect">
            <a:avLst/>
          </a:prstGeom>
          <a:noFill/>
        </p:spPr>
        <p:txBody>
          <a:bodyPr wrap="square" rtlCol="0">
            <a:spAutoFit/>
          </a:bodyPr>
          <a:lstStyle/>
          <a:p>
            <a:r>
              <a:rPr lang="en-US" dirty="0"/>
              <a:t>No legends or other information on strip</a:t>
            </a:r>
          </a:p>
        </p:txBody>
      </p:sp>
    </p:spTree>
    <p:extLst>
      <p:ext uri="{BB962C8B-B14F-4D97-AF65-F5344CB8AC3E}">
        <p14:creationId xmlns:p14="http://schemas.microsoft.com/office/powerpoint/2010/main" val="112636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E207D-402C-E47C-A9A2-80075AB95EE2}"/>
              </a:ext>
            </a:extLst>
          </p:cNvPr>
          <p:cNvSpPr>
            <a:spLocks noGrp="1"/>
          </p:cNvSpPr>
          <p:nvPr>
            <p:ph type="title"/>
          </p:nvPr>
        </p:nvSpPr>
        <p:spPr/>
        <p:txBody>
          <a:bodyPr>
            <a:noAutofit/>
          </a:bodyPr>
          <a:lstStyle/>
          <a:p>
            <a:r>
              <a:rPr lang="en-US" sz="3600" dirty="0"/>
              <a:t>Section 2A.12 Light-Emitting Diodes (LEDs) Used for Conspicuity Enhancement of Standard Signs</a:t>
            </a:r>
          </a:p>
        </p:txBody>
      </p:sp>
      <p:sp>
        <p:nvSpPr>
          <p:cNvPr id="4" name="Content Placeholder 3">
            <a:extLst>
              <a:ext uri="{FF2B5EF4-FFF2-40B4-BE49-F238E27FC236}">
                <a16:creationId xmlns:a16="http://schemas.microsoft.com/office/drawing/2014/main" id="{07F172F0-A599-ACBB-191F-26AED467CC61}"/>
              </a:ext>
            </a:extLst>
          </p:cNvPr>
          <p:cNvSpPr>
            <a:spLocks noGrp="1"/>
          </p:cNvSpPr>
          <p:nvPr>
            <p:ph idx="1"/>
          </p:nvPr>
        </p:nvSpPr>
        <p:spPr>
          <a:xfrm>
            <a:off x="617621" y="1742119"/>
            <a:ext cx="7945354" cy="4217639"/>
          </a:xfrm>
        </p:spPr>
        <p:txBody>
          <a:bodyPr numCol="1">
            <a:normAutofit/>
          </a:bodyPr>
          <a:lstStyle/>
          <a:p>
            <a:pPr>
              <a:buSzPct val="80000"/>
              <a:buFont typeface="Arial" panose="020B0604020202020204" pitchFamily="34" charset="0"/>
              <a:buChar char="►"/>
            </a:pPr>
            <a:r>
              <a:rPr lang="en-US" dirty="0"/>
              <a:t>Adds Support, Options, and Standards:</a:t>
            </a:r>
          </a:p>
          <a:p>
            <a:pPr marL="571500" lvl="1" indent="-365125">
              <a:buSzPct val="80000"/>
              <a:buFont typeface="Wingdings 3" panose="05040102010807070707" pitchFamily="18" charset="2"/>
              <a:buChar char="w"/>
            </a:pPr>
            <a:r>
              <a:rPr lang="en-US" dirty="0"/>
              <a:t>Adds Standard to prohibit LEDs protruding outside sign border or legend</a:t>
            </a:r>
          </a:p>
          <a:p>
            <a:pPr marL="571500" lvl="1" indent="-365125">
              <a:buSzPct val="80000"/>
              <a:buFont typeface="Wingdings 3" panose="05040102010807070707" pitchFamily="18" charset="2"/>
              <a:buChar char="w"/>
            </a:pPr>
            <a:r>
              <a:rPr lang="en-US" dirty="0"/>
              <a:t>Adds Standard to allow fluorescent yellow-green LEDs with school, bicycle, or pedestrian warning signs</a:t>
            </a:r>
          </a:p>
          <a:p>
            <a:pPr marL="571500" lvl="1" indent="-365125">
              <a:buSzPct val="80000"/>
              <a:buFont typeface="Wingdings 3" panose="05040102010807070707" pitchFamily="18" charset="2"/>
              <a:buChar char="w"/>
            </a:pPr>
            <a:r>
              <a:rPr lang="en-US" dirty="0"/>
              <a:t>Adds Standard to clarify that actuation of “STOP” or “YIELD” sign LEDs is prohibited</a:t>
            </a:r>
          </a:p>
        </p:txBody>
      </p:sp>
      <p:sp>
        <p:nvSpPr>
          <p:cNvPr id="7" name="TextBox 6">
            <a:extLst>
              <a:ext uri="{FF2B5EF4-FFF2-40B4-BE49-F238E27FC236}">
                <a16:creationId xmlns:a16="http://schemas.microsoft.com/office/drawing/2014/main" id="{87B5A3C3-E391-42D8-FE16-C3FA723B45D8}"/>
              </a:ext>
            </a:extLst>
          </p:cNvPr>
          <p:cNvSpPr txBox="1"/>
          <p:nvPr/>
        </p:nvSpPr>
        <p:spPr>
          <a:xfrm>
            <a:off x="9420447" y="2775942"/>
            <a:ext cx="2073349" cy="338554"/>
          </a:xfrm>
          <a:prstGeom prst="rect">
            <a:avLst/>
          </a:prstGeom>
          <a:noFill/>
        </p:spPr>
        <p:txBody>
          <a:bodyPr wrap="square" rtlCol="0">
            <a:spAutoFit/>
          </a:bodyPr>
          <a:lstStyle/>
          <a:p>
            <a:r>
              <a:rPr lang="en-US" sz="1600" b="1" dirty="0"/>
              <a:t>G – LEDs in border</a:t>
            </a:r>
          </a:p>
        </p:txBody>
      </p:sp>
      <p:pic>
        <p:nvPicPr>
          <p:cNvPr id="6" name="Picture 5" descr="LED lights are shown on the perimeter of a “Stop” sign.">
            <a:extLst>
              <a:ext uri="{FF2B5EF4-FFF2-40B4-BE49-F238E27FC236}">
                <a16:creationId xmlns:a16="http://schemas.microsoft.com/office/drawing/2014/main" id="{1E174422-6BCD-89F9-EAA6-89978CCBAB84}"/>
              </a:ext>
            </a:extLst>
          </p:cNvPr>
          <p:cNvPicPr>
            <a:picLocks noChangeAspect="1"/>
          </p:cNvPicPr>
          <p:nvPr/>
        </p:nvPicPr>
        <p:blipFill rotWithShape="1">
          <a:blip r:embed="rId3"/>
          <a:srcRect t="14804"/>
          <a:stretch/>
        </p:blipFill>
        <p:spPr>
          <a:xfrm>
            <a:off x="9029165" y="3057525"/>
            <a:ext cx="2885424" cy="2690092"/>
          </a:xfrm>
          <a:prstGeom prst="rect">
            <a:avLst/>
          </a:prstGeom>
        </p:spPr>
      </p:pic>
    </p:spTree>
    <p:extLst>
      <p:ext uri="{BB962C8B-B14F-4D97-AF65-F5344CB8AC3E}">
        <p14:creationId xmlns:p14="http://schemas.microsoft.com/office/powerpoint/2010/main" val="375893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752D-274B-36AE-6982-B7782453C000}"/>
              </a:ext>
            </a:extLst>
          </p:cNvPr>
          <p:cNvSpPr>
            <a:spLocks noGrp="1"/>
          </p:cNvSpPr>
          <p:nvPr>
            <p:ph type="title"/>
          </p:nvPr>
        </p:nvSpPr>
        <p:spPr/>
        <p:txBody>
          <a:bodyPr>
            <a:noAutofit/>
          </a:bodyPr>
          <a:lstStyle/>
          <a:p>
            <a:r>
              <a:rPr lang="en-US" sz="3600" dirty="0"/>
              <a:t>Section 2A.13 Standardization</a:t>
            </a:r>
            <a:br>
              <a:rPr lang="en-US" sz="3600" dirty="0"/>
            </a:br>
            <a:r>
              <a:rPr lang="en-US" sz="3600" dirty="0"/>
              <a:t>of Location</a:t>
            </a:r>
          </a:p>
        </p:txBody>
      </p:sp>
      <p:sp>
        <p:nvSpPr>
          <p:cNvPr id="4" name="Content Placeholder 3">
            <a:extLst>
              <a:ext uri="{FF2B5EF4-FFF2-40B4-BE49-F238E27FC236}">
                <a16:creationId xmlns:a16="http://schemas.microsoft.com/office/drawing/2014/main" id="{1506841B-6384-EAF4-1DEC-0BE7AB3DDC9A}"/>
              </a:ext>
            </a:extLst>
          </p:cNvPr>
          <p:cNvSpPr>
            <a:spLocks noGrp="1"/>
          </p:cNvSpPr>
          <p:nvPr>
            <p:ph idx="1"/>
          </p:nvPr>
        </p:nvSpPr>
        <p:spPr>
          <a:xfrm>
            <a:off x="617621" y="1742119"/>
            <a:ext cx="6525422" cy="4217639"/>
          </a:xfrm>
        </p:spPr>
        <p:txBody>
          <a:bodyPr>
            <a:noAutofit/>
          </a:bodyPr>
          <a:lstStyle/>
          <a:p>
            <a:pPr>
              <a:buSzPct val="80000"/>
              <a:buFont typeface="Arial" panose="020B0604020202020204" pitchFamily="34" charset="0"/>
              <a:buChar char="►"/>
            </a:pPr>
            <a:r>
              <a:rPr lang="en-US" dirty="0"/>
              <a:t>Adds Figure 2A-4</a:t>
            </a:r>
          </a:p>
          <a:p>
            <a:pPr>
              <a:buSzPct val="80000"/>
              <a:buFont typeface="Arial" panose="020B0604020202020204" pitchFamily="34" charset="0"/>
              <a:buChar char="►"/>
            </a:pPr>
            <a:r>
              <a:rPr lang="en-US" dirty="0"/>
              <a:t>Changes Standard to Guidance for use of speed as a factor for sign placement</a:t>
            </a:r>
          </a:p>
          <a:p>
            <a:pPr>
              <a:buSzPct val="80000"/>
              <a:buFont typeface="Arial" panose="020B0604020202020204" pitchFamily="34" charset="0"/>
              <a:buChar char="►"/>
            </a:pPr>
            <a:r>
              <a:rPr lang="en-US" dirty="0"/>
              <a:t>Adds Guidance: Sign for left lane should be located on left-hand side of roadway (with exceptions)</a:t>
            </a:r>
          </a:p>
          <a:p>
            <a:pPr>
              <a:buSzPct val="80000"/>
              <a:buFont typeface="Arial" panose="020B0604020202020204" pitchFamily="34" charset="0"/>
              <a:buChar char="►"/>
            </a:pPr>
            <a:r>
              <a:rPr lang="en-US" dirty="0"/>
              <a:t>Adds Guidance: Guide sign may vary in precedence over other signs</a:t>
            </a:r>
          </a:p>
        </p:txBody>
      </p:sp>
      <p:sp>
        <p:nvSpPr>
          <p:cNvPr id="171" name="TextBox 170">
            <a:extLst>
              <a:ext uri="{FF2B5EF4-FFF2-40B4-BE49-F238E27FC236}">
                <a16:creationId xmlns:a16="http://schemas.microsoft.com/office/drawing/2014/main" id="{FC3C0241-691A-91B3-05F1-837C785AB008}"/>
              </a:ext>
            </a:extLst>
          </p:cNvPr>
          <p:cNvSpPr txBox="1"/>
          <p:nvPr/>
        </p:nvSpPr>
        <p:spPr>
          <a:xfrm>
            <a:off x="7527807" y="516283"/>
            <a:ext cx="3860665" cy="400110"/>
          </a:xfrm>
          <a:prstGeom prst="rect">
            <a:avLst/>
          </a:prstGeom>
          <a:noFill/>
        </p:spPr>
        <p:txBody>
          <a:bodyPr wrap="square" rtlCol="0">
            <a:spAutoFit/>
          </a:bodyPr>
          <a:lstStyle/>
          <a:p>
            <a:r>
              <a:rPr lang="en-US" sz="1000" b="1" dirty="0"/>
              <a:t>Figure 2A-4.  Relative Locations of Regulatory, Warning, and</a:t>
            </a:r>
            <a:br>
              <a:rPr lang="en-US" sz="1000" b="1" dirty="0"/>
            </a:br>
            <a:r>
              <a:rPr lang="en-US" sz="1000" b="1" dirty="0"/>
              <a:t>      Guide Signs on an Intersection Approach </a:t>
            </a:r>
            <a:r>
              <a:rPr lang="en-US" sz="1000" dirty="0"/>
              <a:t>(Sheet 1 of 4)</a:t>
            </a:r>
            <a:r>
              <a:rPr lang="en-US" sz="1000" b="1" dirty="0"/>
              <a:t> </a:t>
            </a:r>
          </a:p>
        </p:txBody>
      </p:sp>
      <p:sp>
        <p:nvSpPr>
          <p:cNvPr id="7" name="TextBox 6">
            <a:extLst>
              <a:ext uri="{FF2B5EF4-FFF2-40B4-BE49-F238E27FC236}">
                <a16:creationId xmlns:a16="http://schemas.microsoft.com/office/drawing/2014/main" id="{9ED2729B-C056-91AB-8A3A-19474C1104AC}"/>
              </a:ext>
            </a:extLst>
          </p:cNvPr>
          <p:cNvSpPr txBox="1"/>
          <p:nvPr/>
        </p:nvSpPr>
        <p:spPr>
          <a:xfrm>
            <a:off x="7333305" y="920995"/>
            <a:ext cx="1563248" cy="230832"/>
          </a:xfrm>
          <a:prstGeom prst="rect">
            <a:avLst/>
          </a:prstGeom>
          <a:noFill/>
        </p:spPr>
        <p:txBody>
          <a:bodyPr wrap="none" rtlCol="0">
            <a:spAutoFit/>
          </a:bodyPr>
          <a:lstStyle/>
          <a:p>
            <a:r>
              <a:rPr lang="en-US" sz="900" b="1" dirty="0"/>
              <a:t>A – Single-lane approach</a:t>
            </a:r>
          </a:p>
        </p:txBody>
      </p:sp>
      <p:sp>
        <p:nvSpPr>
          <p:cNvPr id="8" name="TextBox 7">
            <a:extLst>
              <a:ext uri="{FF2B5EF4-FFF2-40B4-BE49-F238E27FC236}">
                <a16:creationId xmlns:a16="http://schemas.microsoft.com/office/drawing/2014/main" id="{BF9AA964-D1EA-66C5-5FF2-45EDCD02682D}"/>
              </a:ext>
            </a:extLst>
          </p:cNvPr>
          <p:cNvSpPr txBox="1"/>
          <p:nvPr/>
        </p:nvSpPr>
        <p:spPr>
          <a:xfrm>
            <a:off x="9848670" y="923193"/>
            <a:ext cx="1486304" cy="230832"/>
          </a:xfrm>
          <a:prstGeom prst="rect">
            <a:avLst/>
          </a:prstGeom>
          <a:noFill/>
        </p:spPr>
        <p:txBody>
          <a:bodyPr wrap="none" rtlCol="0">
            <a:spAutoFit/>
          </a:bodyPr>
          <a:lstStyle/>
          <a:p>
            <a:r>
              <a:rPr lang="en-US" sz="900" b="1" dirty="0"/>
              <a:t>B – Multi-lane approach</a:t>
            </a:r>
          </a:p>
        </p:txBody>
      </p:sp>
      <p:pic>
        <p:nvPicPr>
          <p:cNvPr id="5" name="Picture 4" descr="Two examples are shown. Both examples show a two-lane roadway running vertically and intersecting another two-lane roadway running horizontally near the top. In the first example, at the bottom and to the right of the northbound lane, facing northbound traffic, is a series of signs and sign assemblies: a W2-1 sign mounted above a road name plaque, a junction sign mounted above a U.S. Route sign, two Cardinal Direction plaques mounted above two U.S. Route signs mounted above two arrow pointing signs (two sign assemblies next to each other), and a destination sign. In the second example, the northbound lane splits into two lanes before the T-intersection. At the bottom and to the right of the northbound lane, facing northbound traffic, is a series of signs and sign assemblies: a W3-1 sign mounted above road name plaque, a destination sign, an “optional” lane control sign, and an R1-1 sign (at the intersection). In both examples, the signs and sign assemblies are shown at recommended minimum distances from each other in advance of the intersection.">
            <a:extLst>
              <a:ext uri="{FF2B5EF4-FFF2-40B4-BE49-F238E27FC236}">
                <a16:creationId xmlns:a16="http://schemas.microsoft.com/office/drawing/2014/main" id="{2D91F350-BA0E-2F37-9E10-953B3E719BD6}"/>
              </a:ext>
            </a:extLst>
          </p:cNvPr>
          <p:cNvPicPr>
            <a:picLocks noChangeAspect="1"/>
          </p:cNvPicPr>
          <p:nvPr/>
        </p:nvPicPr>
        <p:blipFill>
          <a:blip r:embed="rId3"/>
          <a:stretch>
            <a:fillRect/>
          </a:stretch>
        </p:blipFill>
        <p:spPr>
          <a:xfrm>
            <a:off x="7111609" y="1109204"/>
            <a:ext cx="4691633" cy="4386721"/>
          </a:xfrm>
          <a:prstGeom prst="rect">
            <a:avLst/>
          </a:prstGeom>
        </p:spPr>
      </p:pic>
      <p:sp>
        <p:nvSpPr>
          <p:cNvPr id="167" name="TextBox 166">
            <a:extLst>
              <a:ext uri="{FF2B5EF4-FFF2-40B4-BE49-F238E27FC236}">
                <a16:creationId xmlns:a16="http://schemas.microsoft.com/office/drawing/2014/main" id="{30C803E3-5B40-B5A4-133A-882B033D9A41}"/>
              </a:ext>
            </a:extLst>
          </p:cNvPr>
          <p:cNvSpPr txBox="1"/>
          <p:nvPr/>
        </p:nvSpPr>
        <p:spPr>
          <a:xfrm>
            <a:off x="7280551" y="5615619"/>
            <a:ext cx="1902205" cy="246221"/>
          </a:xfrm>
          <a:prstGeom prst="rect">
            <a:avLst/>
          </a:prstGeom>
          <a:noFill/>
        </p:spPr>
        <p:txBody>
          <a:bodyPr wrap="square" rtlCol="0">
            <a:spAutoFit/>
          </a:bodyPr>
          <a:lstStyle/>
          <a:p>
            <a:r>
              <a:rPr lang="en-US" sz="500" dirty="0"/>
              <a:t>Note: See Chapter 2D for information on guide signs </a:t>
            </a:r>
            <a:br>
              <a:rPr lang="en-US" sz="500" dirty="0"/>
            </a:br>
            <a:r>
              <a:rPr lang="en-US" sz="500" dirty="0"/>
              <a:t>          and Part 3 for information on pavement markings</a:t>
            </a:r>
          </a:p>
        </p:txBody>
      </p:sp>
      <p:sp>
        <p:nvSpPr>
          <p:cNvPr id="168" name="TextBox 167">
            <a:extLst>
              <a:ext uri="{FF2B5EF4-FFF2-40B4-BE49-F238E27FC236}">
                <a16:creationId xmlns:a16="http://schemas.microsoft.com/office/drawing/2014/main" id="{0F4129BD-B927-146D-CDDC-21E70A8B5CC2}"/>
              </a:ext>
            </a:extLst>
          </p:cNvPr>
          <p:cNvSpPr txBox="1"/>
          <p:nvPr/>
        </p:nvSpPr>
        <p:spPr>
          <a:xfrm>
            <a:off x="9739313" y="5581650"/>
            <a:ext cx="2014537" cy="553998"/>
          </a:xfrm>
          <a:prstGeom prst="rect">
            <a:avLst/>
          </a:prstGeom>
          <a:noFill/>
        </p:spPr>
        <p:txBody>
          <a:bodyPr wrap="square" rtlCol="0">
            <a:spAutoFit/>
          </a:bodyPr>
          <a:lstStyle/>
          <a:p>
            <a:r>
              <a:rPr lang="en-US" sz="500" dirty="0"/>
              <a:t>    </a:t>
            </a:r>
            <a:r>
              <a:rPr lang="en-US" sz="500" b="1" dirty="0">
                <a:sym typeface="Symbol" panose="05050102010706020507" pitchFamily="18" charset="2"/>
              </a:rPr>
              <a:t></a:t>
            </a:r>
            <a:r>
              <a:rPr lang="en-US" sz="500" dirty="0">
                <a:sym typeface="Symbol" panose="05050102010706020507" pitchFamily="18" charset="2"/>
              </a:rPr>
              <a:t> </a:t>
            </a:r>
            <a:r>
              <a:rPr lang="en-US" sz="500" dirty="0"/>
              <a:t>See Table 2C-3 for the recommended minimum distance   </a:t>
            </a:r>
            <a:br>
              <a:rPr lang="en-US" sz="500" dirty="0"/>
            </a:br>
            <a:r>
              <a:rPr lang="en-US" sz="500" b="1" dirty="0"/>
              <a:t>  </a:t>
            </a:r>
            <a:r>
              <a:rPr lang="en-US" sz="500" b="1" dirty="0">
                <a:sym typeface="Symbol" panose="05050102010706020507" pitchFamily="18" charset="2"/>
              </a:rPr>
              <a:t> </a:t>
            </a:r>
            <a:r>
              <a:rPr lang="en-US" sz="500" dirty="0"/>
              <a:t>See Section 2C.41 for the application of the W2-1 sign</a:t>
            </a:r>
          </a:p>
          <a:p>
            <a:r>
              <a:rPr lang="en-US" sz="500" dirty="0"/>
              <a:t>      and Section 2C.35 for the application of the W3-1 sign</a:t>
            </a:r>
          </a:p>
          <a:p>
            <a:r>
              <a:rPr lang="en-US" sz="500" b="1" dirty="0">
                <a:sym typeface="Symbol" panose="05050102010706020507" pitchFamily="18" charset="2"/>
              </a:rPr>
              <a:t></a:t>
            </a:r>
            <a:r>
              <a:rPr lang="en-US" sz="500" dirty="0">
                <a:sym typeface="Symbol" panose="05050102010706020507" pitchFamily="18" charset="2"/>
              </a:rPr>
              <a:t> </a:t>
            </a:r>
            <a:r>
              <a:rPr lang="en-US" sz="500" dirty="0"/>
              <a:t>See Section 2B.27 for the application of Intersection </a:t>
            </a:r>
            <a:br>
              <a:rPr lang="en-US" sz="500" dirty="0"/>
            </a:br>
            <a:r>
              <a:rPr lang="en-US" sz="500" dirty="0"/>
              <a:t>       Lane Control signs</a:t>
            </a:r>
          </a:p>
          <a:p>
            <a:r>
              <a:rPr lang="en-US" sz="500" dirty="0"/>
              <a:t> </a:t>
            </a:r>
          </a:p>
        </p:txBody>
      </p:sp>
    </p:spTree>
    <p:extLst>
      <p:ext uri="{BB962C8B-B14F-4D97-AF65-F5344CB8AC3E}">
        <p14:creationId xmlns:p14="http://schemas.microsoft.com/office/powerpoint/2010/main" val="178901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59854-5A27-64D9-C24A-F9D1D7EC5997}"/>
              </a:ext>
            </a:extLst>
          </p:cNvPr>
          <p:cNvSpPr>
            <a:spLocks noGrp="1"/>
          </p:cNvSpPr>
          <p:nvPr>
            <p:ph type="title"/>
          </p:nvPr>
        </p:nvSpPr>
        <p:spPr/>
        <p:txBody>
          <a:bodyPr>
            <a:normAutofit/>
          </a:bodyPr>
          <a:lstStyle/>
          <a:p>
            <a:r>
              <a:rPr lang="en-US" sz="3600" dirty="0"/>
              <a:t>Section 2A.15 Mounting Height</a:t>
            </a:r>
          </a:p>
        </p:txBody>
      </p:sp>
      <p:sp>
        <p:nvSpPr>
          <p:cNvPr id="4" name="Content Placeholder 3">
            <a:extLst>
              <a:ext uri="{FF2B5EF4-FFF2-40B4-BE49-F238E27FC236}">
                <a16:creationId xmlns:a16="http://schemas.microsoft.com/office/drawing/2014/main" id="{CFFE8616-60D2-487E-4A6C-BFB737425613}"/>
              </a:ext>
            </a:extLst>
          </p:cNvPr>
          <p:cNvSpPr>
            <a:spLocks noGrp="1"/>
          </p:cNvSpPr>
          <p:nvPr>
            <p:ph idx="1"/>
          </p:nvPr>
        </p:nvSpPr>
        <p:spPr/>
        <p:txBody>
          <a:bodyPr/>
          <a:lstStyle/>
          <a:p>
            <a:pPr marL="461963" indent="-461963">
              <a:buSzPct val="80000"/>
              <a:buFont typeface="Arial" panose="020B0604020202020204" pitchFamily="34" charset="0"/>
              <a:buChar char="►"/>
            </a:pPr>
            <a:r>
              <a:rPr lang="en-US" sz="2800" dirty="0"/>
              <a:t>Relocates Standard: Signs post-mounted on a </a:t>
            </a:r>
            <a:br>
              <a:rPr lang="en-US" sz="2800" dirty="0"/>
            </a:br>
            <a:r>
              <a:rPr lang="en-US" sz="2800" dirty="0"/>
              <a:t>median barrier overhanging any portion of the </a:t>
            </a:r>
            <a:br>
              <a:rPr lang="en-US" sz="2800" dirty="0"/>
            </a:br>
            <a:r>
              <a:rPr lang="en-US" sz="2800" dirty="0"/>
              <a:t>traveled way shall be mounted with a vertical </a:t>
            </a:r>
            <a:br>
              <a:rPr lang="en-US" sz="2800" dirty="0"/>
            </a:br>
            <a:r>
              <a:rPr lang="en-US" sz="2800" dirty="0"/>
              <a:t>clearance that complies with that of overhead </a:t>
            </a:r>
            <a:br>
              <a:rPr lang="en-US" sz="2800" dirty="0"/>
            </a:br>
            <a:r>
              <a:rPr lang="en-US" sz="2800" dirty="0"/>
              <a:t>signs (17-foot minimum)</a:t>
            </a:r>
          </a:p>
          <a:p>
            <a:pPr marL="461963" indent="-461963">
              <a:buSzPct val="80000"/>
              <a:buFont typeface="Arial" panose="020B0604020202020204" pitchFamily="34" charset="0"/>
              <a:buChar char="►"/>
            </a:pPr>
            <a:r>
              <a:rPr lang="en-US" sz="2800" dirty="0"/>
              <a:t>Adds Guidance recommending signs not </a:t>
            </a:r>
            <a:br>
              <a:rPr lang="en-US" sz="2800" dirty="0"/>
            </a:br>
            <a:r>
              <a:rPr lang="en-US" sz="2800" dirty="0"/>
              <a:t>be mounted out of road user’s normal field </a:t>
            </a:r>
            <a:br>
              <a:rPr lang="en-US" sz="2800" dirty="0"/>
            </a:br>
            <a:r>
              <a:rPr lang="en-US" sz="2800" dirty="0"/>
              <a:t>of vision, especially in urban settings</a:t>
            </a:r>
          </a:p>
        </p:txBody>
      </p:sp>
      <p:pic>
        <p:nvPicPr>
          <p:cNvPr id="6" name="Picture 5" descr="An overhead mounting of a Directional Guide sign labeled “E Main St” is shown. The roadway is shown with a “shoulder.” The minimum height from the bottom edge of the sign to the pavement is shown as 17 feet. The minimum lateral distance from the nearest edge of the shoulder to the nearest side of the roadside pole supporting the overhead sign is shown as 6 feet.">
            <a:extLst>
              <a:ext uri="{FF2B5EF4-FFF2-40B4-BE49-F238E27FC236}">
                <a16:creationId xmlns:a16="http://schemas.microsoft.com/office/drawing/2014/main" id="{82300F99-C3D3-7437-A43A-A49E6AA24134}"/>
              </a:ext>
            </a:extLst>
          </p:cNvPr>
          <p:cNvPicPr>
            <a:picLocks noChangeAspect="1"/>
          </p:cNvPicPr>
          <p:nvPr/>
        </p:nvPicPr>
        <p:blipFill>
          <a:blip r:embed="rId3"/>
          <a:stretch>
            <a:fillRect/>
          </a:stretch>
        </p:blipFill>
        <p:spPr>
          <a:xfrm>
            <a:off x="8455776" y="2083027"/>
            <a:ext cx="3475362" cy="3272790"/>
          </a:xfrm>
          <a:prstGeom prst="rect">
            <a:avLst/>
          </a:prstGeom>
        </p:spPr>
      </p:pic>
      <p:sp>
        <p:nvSpPr>
          <p:cNvPr id="5" name="Rectangle 4">
            <a:extLst>
              <a:ext uri="{FF2B5EF4-FFF2-40B4-BE49-F238E27FC236}">
                <a16:creationId xmlns:a16="http://schemas.microsoft.com/office/drawing/2014/main" id="{C21FA534-3F8F-1F37-A6EC-F382BD67A1D8}"/>
              </a:ext>
              <a:ext uri="{C183D7F6-B498-43B3-948B-1728B52AA6E4}">
                <adec:decorative xmlns:adec="http://schemas.microsoft.com/office/drawing/2017/decorative" val="1"/>
              </a:ext>
            </a:extLst>
          </p:cNvPr>
          <p:cNvSpPr/>
          <p:nvPr/>
        </p:nvSpPr>
        <p:spPr>
          <a:xfrm>
            <a:off x="8629650" y="2216394"/>
            <a:ext cx="1200150" cy="161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8DE00C1-671D-6CE4-A83D-97DFA574FFC7}"/>
              </a:ext>
            </a:extLst>
          </p:cNvPr>
          <p:cNvSpPr txBox="1"/>
          <p:nvPr/>
        </p:nvSpPr>
        <p:spPr>
          <a:xfrm>
            <a:off x="8629650" y="2181225"/>
            <a:ext cx="1374024" cy="246221"/>
          </a:xfrm>
          <a:prstGeom prst="rect">
            <a:avLst/>
          </a:prstGeom>
          <a:noFill/>
        </p:spPr>
        <p:txBody>
          <a:bodyPr wrap="square" rtlCol="0">
            <a:spAutoFit/>
          </a:bodyPr>
          <a:lstStyle/>
          <a:p>
            <a:r>
              <a:rPr lang="en-US" sz="1000" b="1" dirty="0"/>
              <a:t>H – Overhead Sign</a:t>
            </a:r>
          </a:p>
        </p:txBody>
      </p:sp>
    </p:spTree>
    <p:extLst>
      <p:ext uri="{BB962C8B-B14F-4D97-AF65-F5344CB8AC3E}">
        <p14:creationId xmlns:p14="http://schemas.microsoft.com/office/powerpoint/2010/main" val="5939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68FF-F1AA-77A2-799A-54C7741D8E45}"/>
              </a:ext>
            </a:extLst>
          </p:cNvPr>
          <p:cNvSpPr>
            <a:spLocks noGrp="1"/>
          </p:cNvSpPr>
          <p:nvPr>
            <p:ph type="title"/>
          </p:nvPr>
        </p:nvSpPr>
        <p:spPr/>
        <p:txBody>
          <a:bodyPr>
            <a:normAutofit/>
          </a:bodyPr>
          <a:lstStyle/>
          <a:p>
            <a:r>
              <a:rPr lang="en-US" sz="3600" dirty="0"/>
              <a:t>Section 2A.18 Posts and Mountings</a:t>
            </a:r>
          </a:p>
        </p:txBody>
      </p:sp>
      <p:sp>
        <p:nvSpPr>
          <p:cNvPr id="4" name="Content Placeholder 3">
            <a:extLst>
              <a:ext uri="{FF2B5EF4-FFF2-40B4-BE49-F238E27FC236}">
                <a16:creationId xmlns:a16="http://schemas.microsoft.com/office/drawing/2014/main" id="{14725867-AD94-D221-A9DA-E6842315878E}"/>
              </a:ext>
            </a:extLst>
          </p:cNvPr>
          <p:cNvSpPr>
            <a:spLocks noGrp="1"/>
          </p:cNvSpPr>
          <p:nvPr>
            <p:ph idx="1"/>
          </p:nvPr>
        </p:nvSpPr>
        <p:spPr/>
        <p:txBody>
          <a:bodyPr/>
          <a:lstStyle/>
          <a:p>
            <a:pPr>
              <a:buSzPct val="80000"/>
            </a:pPr>
            <a:r>
              <a:rPr lang="en-US" sz="2800" dirty="0"/>
              <a:t>Adds Standard:</a:t>
            </a:r>
          </a:p>
          <a:p>
            <a:pPr lvl="1">
              <a:buSzPct val="80000"/>
              <a:buFont typeface="Wingdings 3" panose="05040102010807070707" pitchFamily="18" charset="2"/>
              <a:buChar char="w"/>
            </a:pPr>
            <a:r>
              <a:rPr lang="en-US" sz="2400" dirty="0"/>
              <a:t>Equipment for powering electronic components of a sign shall not compromise the crashworthy performance of the sign installation</a:t>
            </a:r>
          </a:p>
          <a:p>
            <a:pPr lvl="1">
              <a:buSzPct val="80000"/>
              <a:buFont typeface="Wingdings 3" panose="05040102010807070707" pitchFamily="18" charset="2"/>
              <a:buChar char="w"/>
            </a:pPr>
            <a:r>
              <a:rPr lang="en-US" sz="2400" dirty="0"/>
              <a:t>Equipment shall not obscure the shape of the sign</a:t>
            </a:r>
          </a:p>
        </p:txBody>
      </p:sp>
    </p:spTree>
    <p:extLst>
      <p:ext uri="{BB962C8B-B14F-4D97-AF65-F5344CB8AC3E}">
        <p14:creationId xmlns:p14="http://schemas.microsoft.com/office/powerpoint/2010/main" val="2812282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B3564-FCF3-1ECA-35F3-266810F30BB7}"/>
              </a:ext>
            </a:extLst>
          </p:cNvPr>
          <p:cNvSpPr>
            <a:spLocks noGrp="1"/>
          </p:cNvSpPr>
          <p:nvPr>
            <p:ph type="title"/>
          </p:nvPr>
        </p:nvSpPr>
        <p:spPr/>
        <p:txBody>
          <a:bodyPr>
            <a:normAutofit/>
          </a:bodyPr>
          <a:lstStyle/>
          <a:p>
            <a:r>
              <a:rPr lang="en-US" sz="3600" dirty="0"/>
              <a:t>Section 2A.20 Excessive Use of Signs</a:t>
            </a:r>
          </a:p>
        </p:txBody>
      </p:sp>
      <p:sp>
        <p:nvSpPr>
          <p:cNvPr id="4" name="Content Placeholder 3">
            <a:extLst>
              <a:ext uri="{FF2B5EF4-FFF2-40B4-BE49-F238E27FC236}">
                <a16:creationId xmlns:a16="http://schemas.microsoft.com/office/drawing/2014/main" id="{0DBC8BC6-2D9C-48CE-89D0-3BC32D02BD7A}"/>
              </a:ext>
            </a:extLst>
          </p:cNvPr>
          <p:cNvSpPr>
            <a:spLocks noGrp="1"/>
          </p:cNvSpPr>
          <p:nvPr>
            <p:ph idx="1"/>
          </p:nvPr>
        </p:nvSpPr>
        <p:spPr/>
        <p:txBody>
          <a:bodyPr/>
          <a:lstStyle/>
          <a:p>
            <a:pPr>
              <a:buSzPct val="80000"/>
              <a:buFont typeface="Arial" panose="020B0604020202020204" pitchFamily="34" charset="0"/>
              <a:buChar char="►"/>
            </a:pPr>
            <a:r>
              <a:rPr lang="en-US" sz="2800" dirty="0"/>
              <a:t>Revises Guidance for clarification on excessive sign use</a:t>
            </a:r>
          </a:p>
          <a:p>
            <a:pPr marL="461963" indent="-461963">
              <a:buSzPct val="80000"/>
              <a:buFont typeface="Arial" panose="020B0604020202020204" pitchFamily="34" charset="0"/>
              <a:buChar char="►"/>
            </a:pPr>
            <a:r>
              <a:rPr lang="en-US" sz="2800" dirty="0"/>
              <a:t>Adds Guidance: Signs and other traffic control devices should be installed and maintained from a systematic standpoint rather than individually</a:t>
            </a:r>
          </a:p>
        </p:txBody>
      </p:sp>
    </p:spTree>
    <p:extLst>
      <p:ext uri="{BB962C8B-B14F-4D97-AF65-F5344CB8AC3E}">
        <p14:creationId xmlns:p14="http://schemas.microsoft.com/office/powerpoint/2010/main" val="370259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F5D94-8369-4B36-EAFE-06C7217238AC}"/>
              </a:ext>
            </a:extLst>
          </p:cNvPr>
          <p:cNvSpPr>
            <a:spLocks noGrp="1"/>
          </p:cNvSpPr>
          <p:nvPr>
            <p:ph type="title"/>
          </p:nvPr>
        </p:nvSpPr>
        <p:spPr/>
        <p:txBody>
          <a:bodyPr>
            <a:noAutofit/>
          </a:bodyPr>
          <a:lstStyle/>
          <a:p>
            <a:r>
              <a:rPr lang="en-US" sz="3600" dirty="0"/>
              <a:t>Section 2A.21 Retroreflection and Illumination</a:t>
            </a:r>
            <a:br>
              <a:rPr lang="en-US" sz="3600" dirty="0"/>
            </a:br>
            <a:r>
              <a:rPr lang="en-US" sz="3600" dirty="0"/>
              <a:t>Section 2A.22 Maintaining Minimum </a:t>
            </a:r>
            <a:r>
              <a:rPr lang="en-US" sz="3600" dirty="0" err="1"/>
              <a:t>Retroreflectivity</a:t>
            </a:r>
            <a:endParaRPr lang="en-US" sz="3600" dirty="0"/>
          </a:p>
        </p:txBody>
      </p:sp>
      <p:sp>
        <p:nvSpPr>
          <p:cNvPr id="4" name="Content Placeholder 3">
            <a:extLst>
              <a:ext uri="{FF2B5EF4-FFF2-40B4-BE49-F238E27FC236}">
                <a16:creationId xmlns:a16="http://schemas.microsoft.com/office/drawing/2014/main" id="{93E6FD38-B9D5-6861-4C9B-33F75DD2801E}"/>
              </a:ext>
            </a:extLst>
          </p:cNvPr>
          <p:cNvSpPr>
            <a:spLocks noGrp="1"/>
          </p:cNvSpPr>
          <p:nvPr>
            <p:ph idx="1"/>
          </p:nvPr>
        </p:nvSpPr>
        <p:spPr>
          <a:xfrm>
            <a:off x="617621" y="1742119"/>
            <a:ext cx="10969698" cy="4217639"/>
          </a:xfrm>
        </p:spPr>
        <p:txBody>
          <a:bodyPr>
            <a:normAutofit/>
          </a:bodyPr>
          <a:lstStyle/>
          <a:p>
            <a:pPr>
              <a:buSzPct val="80000"/>
              <a:buFont typeface="Arial" panose="020B0604020202020204" pitchFamily="34" charset="0"/>
              <a:buChar char="►"/>
            </a:pPr>
            <a:r>
              <a:rPr lang="en-US" sz="2800" dirty="0"/>
              <a:t>Adds Standard: Opaque or non-retroreflective material shall be used for black legend or background</a:t>
            </a:r>
          </a:p>
          <a:p>
            <a:pPr>
              <a:buSzPct val="80000"/>
              <a:buFont typeface="Arial" panose="020B0604020202020204" pitchFamily="34" charset="0"/>
              <a:buChar char="►"/>
            </a:pPr>
            <a:r>
              <a:rPr lang="en-US" sz="2800" dirty="0"/>
              <a:t>Revises Guidance to clarify methods described in </a:t>
            </a:r>
            <a:r>
              <a:rPr lang="en-US" sz="2800" i="1" dirty="0"/>
              <a:t>Maintaining Traffic Sign Retroreflectivity</a:t>
            </a:r>
            <a:r>
              <a:rPr lang="en-US" sz="2800" dirty="0"/>
              <a:t> or a method developed based on an engineering study, should be used to maintain sign retroreflectivity at or above the minimum levels in Table 2A-5</a:t>
            </a:r>
          </a:p>
          <a:p>
            <a:pPr>
              <a:buSzPct val="80000"/>
              <a:buFont typeface="Arial" panose="020B0604020202020204" pitchFamily="34" charset="0"/>
              <a:buChar char="►"/>
            </a:pPr>
            <a:r>
              <a:rPr lang="en-US" sz="2800" dirty="0"/>
              <a:t>Removes Option: Signs with blue or brown backgrounds </a:t>
            </a:r>
            <a:r>
              <a:rPr lang="en-US" dirty="0"/>
              <a:t>are n</a:t>
            </a:r>
            <a:r>
              <a:rPr lang="en-US" sz="2800" dirty="0"/>
              <a:t>o longer excluded from </a:t>
            </a:r>
            <a:r>
              <a:rPr lang="en-US" sz="2800" dirty="0" err="1"/>
              <a:t>retroreflectivity</a:t>
            </a:r>
            <a:r>
              <a:rPr lang="en-US" sz="2800" dirty="0"/>
              <a:t> maintenance requirements</a:t>
            </a:r>
            <a:endParaRPr lang="en-US" dirty="0"/>
          </a:p>
          <a:p>
            <a:endParaRPr lang="en-US" dirty="0"/>
          </a:p>
        </p:txBody>
      </p:sp>
    </p:spTree>
    <p:extLst>
      <p:ext uri="{BB962C8B-B14F-4D97-AF65-F5344CB8AC3E}">
        <p14:creationId xmlns:p14="http://schemas.microsoft.com/office/powerpoint/2010/main" val="90137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0184A-D60B-034B-39FA-CB096C74939F}"/>
              </a:ext>
            </a:extLst>
          </p:cNvPr>
          <p:cNvSpPr>
            <a:spLocks noGrp="1"/>
          </p:cNvSpPr>
          <p:nvPr>
            <p:ph type="title"/>
          </p:nvPr>
        </p:nvSpPr>
        <p:spPr/>
        <p:txBody>
          <a:bodyPr>
            <a:noAutofit/>
          </a:bodyPr>
          <a:lstStyle/>
          <a:p>
            <a:r>
              <a:rPr lang="en-US" sz="3600" dirty="0"/>
              <a:t>Section 2A.23 Median Opening Treatments for </a:t>
            </a:r>
            <a:br>
              <a:rPr lang="en-US" sz="3600" dirty="0"/>
            </a:br>
            <a:r>
              <a:rPr lang="en-US" sz="3600" dirty="0"/>
              <a:t>Divided Highways</a:t>
            </a:r>
          </a:p>
        </p:txBody>
      </p:sp>
      <p:sp>
        <p:nvSpPr>
          <p:cNvPr id="4" name="Content Placeholder 3">
            <a:extLst>
              <a:ext uri="{FF2B5EF4-FFF2-40B4-BE49-F238E27FC236}">
                <a16:creationId xmlns:a16="http://schemas.microsoft.com/office/drawing/2014/main" id="{41ACCB66-7B72-B294-9AA8-D90199C0CD21}"/>
              </a:ext>
            </a:extLst>
          </p:cNvPr>
          <p:cNvSpPr>
            <a:spLocks noGrp="1"/>
          </p:cNvSpPr>
          <p:nvPr>
            <p:ph idx="1"/>
          </p:nvPr>
        </p:nvSpPr>
        <p:spPr>
          <a:xfrm>
            <a:off x="617621" y="1834869"/>
            <a:ext cx="5867407" cy="4217639"/>
          </a:xfrm>
        </p:spPr>
        <p:txBody>
          <a:bodyPr numCol="1">
            <a:normAutofit fontScale="92500" lnSpcReduction="20000"/>
          </a:bodyPr>
          <a:lstStyle/>
          <a:p>
            <a:pPr>
              <a:buSzPct val="80000"/>
              <a:buFont typeface="Arial" panose="020B0604020202020204" pitchFamily="34" charset="0"/>
              <a:buChar char="►"/>
            </a:pPr>
            <a:r>
              <a:rPr lang="en-US" sz="3000" dirty="0"/>
              <a:t>Revises Guidance: Divided highway crossings should </a:t>
            </a:r>
            <a:br>
              <a:rPr lang="en-US" sz="3000" dirty="0"/>
            </a:br>
            <a:r>
              <a:rPr lang="en-US" sz="3000" dirty="0"/>
              <a:t>be signed as separate intersections when both </a:t>
            </a:r>
            <a:br>
              <a:rPr lang="en-US" sz="3000" dirty="0"/>
            </a:br>
            <a:r>
              <a:rPr lang="en-US" sz="3000" dirty="0"/>
              <a:t>these conditions are met:</a:t>
            </a:r>
          </a:p>
          <a:p>
            <a:pPr marL="571500" lvl="1" indent="-365125">
              <a:buSzPct val="80000"/>
              <a:buFont typeface="Wingdings 3" panose="05040102010807070707" pitchFamily="18" charset="2"/>
              <a:buChar char="w"/>
            </a:pPr>
            <a:r>
              <a:rPr lang="en-US" sz="2600" dirty="0"/>
              <a:t>Paths of opposing left turns from the</a:t>
            </a:r>
            <a:r>
              <a:rPr lang="en-US" sz="2600" dirty="0">
                <a:solidFill>
                  <a:srgbClr val="FF0000"/>
                </a:solidFill>
              </a:rPr>
              <a:t> </a:t>
            </a:r>
            <a:r>
              <a:rPr lang="en-US" sz="2600" dirty="0"/>
              <a:t> divided highway cross each other</a:t>
            </a:r>
            <a:endParaRPr lang="en-US" sz="2600" strike="sngStrike" dirty="0"/>
          </a:p>
          <a:p>
            <a:pPr marL="571500" lvl="1" indent="-365125">
              <a:buSzPct val="80000"/>
              <a:buFont typeface="Wingdings 3" panose="05040102010807070707" pitchFamily="18" charset="2"/>
              <a:buChar char="w"/>
            </a:pPr>
            <a:r>
              <a:rPr lang="en-US" sz="2600" dirty="0"/>
              <a:t>Adequate storage exists in interior approaches for design vehicles expected to cross divided highway</a:t>
            </a:r>
          </a:p>
          <a:p>
            <a:pPr>
              <a:buSzPct val="80000"/>
              <a:buFont typeface="Arial" panose="020B0604020202020204" pitchFamily="34" charset="0"/>
              <a:buChar char="►"/>
            </a:pPr>
            <a:r>
              <a:rPr lang="en-US" sz="3000" dirty="0"/>
              <a:t>Adds Figure 2A-5</a:t>
            </a:r>
          </a:p>
        </p:txBody>
      </p:sp>
      <p:sp>
        <p:nvSpPr>
          <p:cNvPr id="12" name="TextBox 11">
            <a:extLst>
              <a:ext uri="{FF2B5EF4-FFF2-40B4-BE49-F238E27FC236}">
                <a16:creationId xmlns:a16="http://schemas.microsoft.com/office/drawing/2014/main" id="{45B370C1-DBEF-0633-7B11-7411E2B9B8F2}"/>
              </a:ext>
            </a:extLst>
          </p:cNvPr>
          <p:cNvSpPr txBox="1"/>
          <p:nvPr/>
        </p:nvSpPr>
        <p:spPr>
          <a:xfrm>
            <a:off x="6437644" y="1751744"/>
            <a:ext cx="5353050" cy="276999"/>
          </a:xfrm>
          <a:prstGeom prst="rect">
            <a:avLst/>
          </a:prstGeom>
          <a:noFill/>
        </p:spPr>
        <p:txBody>
          <a:bodyPr wrap="square" rtlCol="0">
            <a:spAutoFit/>
          </a:bodyPr>
          <a:lstStyle/>
          <a:p>
            <a:r>
              <a:rPr lang="en-US" sz="1200" b="1" dirty="0"/>
              <a:t>Figure 2A-5.  Intersection Configuration at a Divided Highway Crossing</a:t>
            </a:r>
          </a:p>
        </p:txBody>
      </p:sp>
      <p:sp>
        <p:nvSpPr>
          <p:cNvPr id="9" name="TextBox 8">
            <a:extLst>
              <a:ext uri="{FF2B5EF4-FFF2-40B4-BE49-F238E27FC236}">
                <a16:creationId xmlns:a16="http://schemas.microsoft.com/office/drawing/2014/main" id="{CFBF3FB0-855E-AA6E-900A-A64D7FE967D7}"/>
              </a:ext>
            </a:extLst>
          </p:cNvPr>
          <p:cNvSpPr txBox="1"/>
          <p:nvPr/>
        </p:nvSpPr>
        <p:spPr>
          <a:xfrm>
            <a:off x="6437644" y="2046634"/>
            <a:ext cx="2778950" cy="400110"/>
          </a:xfrm>
          <a:prstGeom prst="rect">
            <a:avLst/>
          </a:prstGeom>
          <a:noFill/>
        </p:spPr>
        <p:txBody>
          <a:bodyPr wrap="square" rtlCol="0">
            <a:spAutoFit/>
          </a:bodyPr>
          <a:lstStyle/>
          <a:p>
            <a:pPr algn="ctr"/>
            <a:r>
              <a:rPr lang="en-US" sz="1000" b="1" dirty="0"/>
              <a:t>A – Separate intersections</a:t>
            </a:r>
            <a:br>
              <a:rPr lang="en-US" sz="1000" b="1" dirty="0"/>
            </a:br>
            <a:r>
              <a:rPr lang="en-US" sz="1000" dirty="0"/>
              <a:t>(paths of opposing left-turning vehicles cross)</a:t>
            </a:r>
            <a:endParaRPr lang="en-US" sz="1000" b="1" dirty="0"/>
          </a:p>
        </p:txBody>
      </p:sp>
      <p:sp>
        <p:nvSpPr>
          <p:cNvPr id="10" name="TextBox 9">
            <a:extLst>
              <a:ext uri="{FF2B5EF4-FFF2-40B4-BE49-F238E27FC236}">
                <a16:creationId xmlns:a16="http://schemas.microsoft.com/office/drawing/2014/main" id="{D3D87836-FB56-E116-0788-DFAB883D9C2A}"/>
              </a:ext>
            </a:extLst>
          </p:cNvPr>
          <p:cNvSpPr txBox="1"/>
          <p:nvPr/>
        </p:nvSpPr>
        <p:spPr>
          <a:xfrm>
            <a:off x="9304628" y="2042797"/>
            <a:ext cx="2778950" cy="553998"/>
          </a:xfrm>
          <a:prstGeom prst="rect">
            <a:avLst/>
          </a:prstGeom>
          <a:noFill/>
        </p:spPr>
        <p:txBody>
          <a:bodyPr wrap="square" rtlCol="0">
            <a:spAutoFit/>
          </a:bodyPr>
          <a:lstStyle/>
          <a:p>
            <a:pPr algn="ctr"/>
            <a:r>
              <a:rPr lang="en-US" sz="1000" b="1" dirty="0"/>
              <a:t>B – Single intersection</a:t>
            </a:r>
            <a:br>
              <a:rPr lang="en-US" sz="1000" b="1" dirty="0"/>
            </a:br>
            <a:r>
              <a:rPr lang="en-US" sz="1000" dirty="0"/>
              <a:t>(paths of opposing left-turning</a:t>
            </a:r>
            <a:br>
              <a:rPr lang="en-US" sz="1000" dirty="0"/>
            </a:br>
            <a:r>
              <a:rPr lang="en-US" sz="1000" dirty="0"/>
              <a:t>vehicles do not cross)</a:t>
            </a:r>
            <a:endParaRPr lang="en-US" sz="1000" b="1" dirty="0"/>
          </a:p>
        </p:txBody>
      </p:sp>
      <p:pic>
        <p:nvPicPr>
          <p:cNvPr id="6" name="Picture 5" descr="In the first example, a two-lane horizontal roadway intersecting with two northbound lanes, a wide median, and two southbound lanes of a vertical divided highway is shown. The vertical highway is composed of two through lanes and a left-turn lane in each direction.&#10;Starting at the end of both left-turn lanes, a solid blue line is shown curving to the left, continuing straight through the two horizontal lanes (one eastbound and one westbound, respectively), and stopping in the middle of the opposite vertical roadway travel lanes. The blue lines end in arrowheads, pointing to the left. The blue lines denote the “path of left-turning vehicles” that cross over each other in the horizontal roadway in opposing directions. In the second example, a two-lane horizontal roadway intersecting with two northbound lanes, a narrow median, and two southbound lanes of a vertical divided highway is shown. The vertical highway is composed of two through lanes and a left-turn lane in each direction. &#10;Starting at the end of both left-turn lanes, a solid blue line is shown curving to the left, continuing straight through the intersection, crossing over both vertical lanes before stopping at the outside edge of the opposite vertical roadway. The blue lines end in arrowheads, pointing to the left. The blue lines denote the “path of left-turning vehicles” that do not cross over each other in the intersection in opposing directions.">
            <a:extLst>
              <a:ext uri="{FF2B5EF4-FFF2-40B4-BE49-F238E27FC236}">
                <a16:creationId xmlns:a16="http://schemas.microsoft.com/office/drawing/2014/main" id="{51DB769D-3842-674B-BC63-F206348F45A5}"/>
              </a:ext>
            </a:extLst>
          </p:cNvPr>
          <p:cNvPicPr>
            <a:picLocks noChangeAspect="1"/>
          </p:cNvPicPr>
          <p:nvPr/>
        </p:nvPicPr>
        <p:blipFill>
          <a:blip r:embed="rId3"/>
          <a:stretch>
            <a:fillRect/>
          </a:stretch>
        </p:blipFill>
        <p:spPr>
          <a:xfrm>
            <a:off x="6485028" y="2610849"/>
            <a:ext cx="5366049" cy="2911416"/>
          </a:xfrm>
          <a:prstGeom prst="rect">
            <a:avLst/>
          </a:prstGeom>
        </p:spPr>
      </p:pic>
    </p:spTree>
    <p:extLst>
      <p:ext uri="{BB962C8B-B14F-4D97-AF65-F5344CB8AC3E}">
        <p14:creationId xmlns:p14="http://schemas.microsoft.com/office/powerpoint/2010/main" val="152007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2A</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2A</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2A</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A6EE9-6751-A977-EAA4-E339A943FDDB}"/>
              </a:ext>
            </a:extLst>
          </p:cNvPr>
          <p:cNvSpPr>
            <a:spLocks noGrp="1"/>
          </p:cNvSpPr>
          <p:nvPr>
            <p:ph type="title"/>
          </p:nvPr>
        </p:nvSpPr>
        <p:spPr>
          <a:xfrm>
            <a:off x="617620" y="365125"/>
            <a:ext cx="10969699" cy="880579"/>
          </a:xfrm>
        </p:spPr>
        <p:txBody>
          <a:bodyPr>
            <a:normAutofit/>
          </a:bodyPr>
          <a:lstStyle/>
          <a:p>
            <a:r>
              <a:rPr lang="en-US"/>
              <a:t>Section 2A.01 Function and Purpose of Signs</a:t>
            </a:r>
            <a:endParaRPr lang="en-US" dirty="0"/>
          </a:p>
        </p:txBody>
      </p:sp>
      <p:sp>
        <p:nvSpPr>
          <p:cNvPr id="4" name="Content Placeholder 3">
            <a:extLst>
              <a:ext uri="{FF2B5EF4-FFF2-40B4-BE49-F238E27FC236}">
                <a16:creationId xmlns:a16="http://schemas.microsoft.com/office/drawing/2014/main" id="{5C7499FF-7930-160F-B142-8B6544D9B01A}"/>
              </a:ext>
            </a:extLst>
          </p:cNvPr>
          <p:cNvSpPr>
            <a:spLocks noGrp="1"/>
          </p:cNvSpPr>
          <p:nvPr>
            <p:ph idx="1"/>
          </p:nvPr>
        </p:nvSpPr>
        <p:spPr>
          <a:xfrm>
            <a:off x="617621" y="1245704"/>
            <a:ext cx="10969698" cy="4723680"/>
          </a:xfrm>
        </p:spPr>
        <p:txBody>
          <a:bodyPr/>
          <a:lstStyle/>
          <a:p>
            <a:pPr>
              <a:buSzPct val="80000"/>
            </a:pPr>
            <a:r>
              <a:rPr lang="en-US" dirty="0"/>
              <a:t>Adds Guidance:</a:t>
            </a:r>
          </a:p>
          <a:p>
            <a:pPr lvl="1">
              <a:buSzPct val="80000"/>
            </a:pPr>
            <a:r>
              <a:rPr lang="en-US" dirty="0"/>
              <a:t>Permanent signs should not be used on a frequent basis to confirm rules of the road or statutes</a:t>
            </a:r>
          </a:p>
          <a:p>
            <a:pPr lvl="1">
              <a:buSzPct val="80000"/>
            </a:pPr>
            <a:r>
              <a:rPr lang="en-US" dirty="0"/>
              <a:t>Temporary signs should be used when necessary to advise of new regulations as part of an educational campaign</a:t>
            </a:r>
          </a:p>
        </p:txBody>
      </p:sp>
    </p:spTree>
    <p:extLst>
      <p:ext uri="{BB962C8B-B14F-4D97-AF65-F5344CB8AC3E}">
        <p14:creationId xmlns:p14="http://schemas.microsoft.com/office/powerpoint/2010/main" val="26536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A9971-CD69-45D5-4377-6BA9A6B49E86}"/>
              </a:ext>
            </a:extLst>
          </p:cNvPr>
          <p:cNvSpPr>
            <a:spLocks noGrp="1"/>
          </p:cNvSpPr>
          <p:nvPr>
            <p:ph type="title"/>
          </p:nvPr>
        </p:nvSpPr>
        <p:spPr/>
        <p:txBody>
          <a:bodyPr>
            <a:normAutofit/>
          </a:bodyPr>
          <a:lstStyle/>
          <a:p>
            <a:r>
              <a:rPr lang="en-US" sz="3600"/>
              <a:t>Section 2A.04 Design of Signs</a:t>
            </a:r>
            <a:endParaRPr lang="en-US" sz="3600" dirty="0"/>
          </a:p>
        </p:txBody>
      </p:sp>
      <p:sp>
        <p:nvSpPr>
          <p:cNvPr id="4" name="Content Placeholder 3">
            <a:extLst>
              <a:ext uri="{FF2B5EF4-FFF2-40B4-BE49-F238E27FC236}">
                <a16:creationId xmlns:a16="http://schemas.microsoft.com/office/drawing/2014/main" id="{A32D89F4-2863-C71A-5E15-A087FD19F7DA}"/>
              </a:ext>
            </a:extLst>
          </p:cNvPr>
          <p:cNvSpPr>
            <a:spLocks noGrp="1"/>
          </p:cNvSpPr>
          <p:nvPr>
            <p:ph idx="1"/>
          </p:nvPr>
        </p:nvSpPr>
        <p:spPr>
          <a:xfrm>
            <a:off x="617621" y="1283038"/>
            <a:ext cx="10969698" cy="4723680"/>
          </a:xfrm>
        </p:spPr>
        <p:txBody>
          <a:bodyPr>
            <a:normAutofit lnSpcReduction="10000"/>
          </a:bodyPr>
          <a:lstStyle/>
          <a:p>
            <a:pPr>
              <a:buSzPct val="80000"/>
              <a:buFont typeface="Arial" panose="020B0604020202020204" pitchFamily="34" charset="0"/>
              <a:buChar char="►"/>
            </a:pPr>
            <a:r>
              <a:rPr lang="en-US" sz="2800" dirty="0"/>
              <a:t>Revises Standard to prohibit modification of symbol proportion</a:t>
            </a:r>
          </a:p>
          <a:p>
            <a:pPr>
              <a:buSzPct val="80000"/>
              <a:buFont typeface="Arial" panose="020B0604020202020204" pitchFamily="34" charset="0"/>
              <a:buChar char="►"/>
            </a:pPr>
            <a:r>
              <a:rPr lang="en-US" sz="2800" dirty="0"/>
              <a:t>Revises Standard to clarify:</a:t>
            </a:r>
          </a:p>
          <a:p>
            <a:pPr lvl="1">
              <a:buSzPct val="80000"/>
              <a:buFont typeface="Wingdings 3" panose="05040102010807070707" pitchFamily="18" charset="2"/>
              <a:buChar char="w"/>
            </a:pPr>
            <a:r>
              <a:rPr lang="en-US" sz="2400" dirty="0"/>
              <a:t>Word legend shall not replace a standard symbol</a:t>
            </a:r>
          </a:p>
          <a:p>
            <a:pPr lvl="1">
              <a:buSzPct val="80000"/>
              <a:buFont typeface="Wingdings 3" panose="05040102010807070707" pitchFamily="18" charset="2"/>
              <a:buChar char="w"/>
            </a:pPr>
            <a:r>
              <a:rPr lang="en-US" sz="2400" dirty="0"/>
              <a:t>Alternative sign design shall not replace a standardized design when a standard sign is provided</a:t>
            </a:r>
          </a:p>
          <a:p>
            <a:pPr>
              <a:buSzPct val="80000"/>
              <a:buFont typeface="Arial" panose="020B0604020202020204" pitchFamily="34" charset="0"/>
              <a:buChar char="►"/>
            </a:pPr>
            <a:r>
              <a:rPr lang="en-US" sz="2800" dirty="0"/>
              <a:t>Expands</a:t>
            </a:r>
            <a:r>
              <a:rPr lang="en-US" dirty="0"/>
              <a:t> </a:t>
            </a:r>
            <a:r>
              <a:rPr lang="en-US" sz="2800" dirty="0"/>
              <a:t>Standard to prohibit display of telephone numbers, hashtags, and scanning graphics on the faces of signs</a:t>
            </a:r>
          </a:p>
          <a:p>
            <a:pPr>
              <a:buSzPct val="80000"/>
              <a:buFont typeface="Arial" panose="020B0604020202020204" pitchFamily="34" charset="0"/>
              <a:buChar char="►"/>
            </a:pPr>
            <a:r>
              <a:rPr lang="en-US" sz="2800" dirty="0"/>
              <a:t>Adds Option to allow date of fabrication, sign designation, sign size, and/or manufacturer name to be displayed on sign face in accordance with revised Standard</a:t>
            </a:r>
          </a:p>
        </p:txBody>
      </p:sp>
    </p:spTree>
    <p:extLst>
      <p:ext uri="{BB962C8B-B14F-4D97-AF65-F5344CB8AC3E}">
        <p14:creationId xmlns:p14="http://schemas.microsoft.com/office/powerpoint/2010/main" val="308981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7263-45B9-7504-9435-D69D42023CD0}"/>
              </a:ext>
            </a:extLst>
          </p:cNvPr>
          <p:cNvSpPr>
            <a:spLocks noGrp="1"/>
          </p:cNvSpPr>
          <p:nvPr>
            <p:ph type="title"/>
          </p:nvPr>
        </p:nvSpPr>
        <p:spPr/>
        <p:txBody>
          <a:bodyPr>
            <a:noAutofit/>
          </a:bodyPr>
          <a:lstStyle/>
          <a:p>
            <a:r>
              <a:rPr lang="en-US" sz="3600"/>
              <a:t>Section 2A.05 Shapes</a:t>
            </a:r>
            <a:endParaRPr lang="en-US" sz="3600" dirty="0"/>
          </a:p>
        </p:txBody>
      </p:sp>
      <p:sp>
        <p:nvSpPr>
          <p:cNvPr id="4" name="Content Placeholder 3">
            <a:extLst>
              <a:ext uri="{FF2B5EF4-FFF2-40B4-BE49-F238E27FC236}">
                <a16:creationId xmlns:a16="http://schemas.microsoft.com/office/drawing/2014/main" id="{271AA98B-6F19-0233-8330-55B0EAAFFD70}"/>
              </a:ext>
            </a:extLst>
          </p:cNvPr>
          <p:cNvSpPr>
            <a:spLocks noGrp="1"/>
          </p:cNvSpPr>
          <p:nvPr>
            <p:ph idx="1"/>
          </p:nvPr>
        </p:nvSpPr>
        <p:spPr>
          <a:xfrm>
            <a:off x="617621" y="1330273"/>
            <a:ext cx="6229906" cy="4650271"/>
          </a:xfrm>
        </p:spPr>
        <p:txBody>
          <a:bodyPr>
            <a:normAutofit fontScale="92500" lnSpcReduction="20000"/>
          </a:bodyPr>
          <a:lstStyle/>
          <a:p>
            <a:pPr>
              <a:buSzPct val="80000"/>
            </a:pPr>
            <a:r>
              <a:rPr lang="en-US" sz="3000" dirty="0"/>
              <a:t>Revises and relocates Guidance: Sign shapes should not be obscured by a sign mounted </a:t>
            </a:r>
            <a:br>
              <a:rPr lang="en-US" sz="3000" dirty="0"/>
            </a:br>
            <a:r>
              <a:rPr lang="en-US" sz="3000" dirty="0"/>
              <a:t>on back of assembly</a:t>
            </a:r>
          </a:p>
          <a:p>
            <a:pPr>
              <a:buSzPct val="80000"/>
              <a:buFont typeface="Arial" panose="020B0604020202020204" pitchFamily="34" charset="0"/>
              <a:buChar char="►"/>
            </a:pPr>
            <a:r>
              <a:rPr lang="en-US" sz="3000" dirty="0"/>
              <a:t>Adds Guidance on installing standard sign when lateral space </a:t>
            </a:r>
            <a:br>
              <a:rPr lang="en-US" sz="3000" dirty="0"/>
            </a:br>
            <a:r>
              <a:rPr lang="en-US" sz="3000" dirty="0"/>
              <a:t>is limited:</a:t>
            </a:r>
          </a:p>
          <a:p>
            <a:pPr marL="845820" lvl="2" indent="-365125">
              <a:buSzPct val="80000"/>
              <a:buFont typeface="Wingdings 3" panose="05040102010807070707" pitchFamily="18" charset="2"/>
              <a:buChar char="w"/>
            </a:pPr>
            <a:r>
              <a:rPr lang="en-US" sz="2600" dirty="0"/>
              <a:t>Adds Options for vertical rectangle and overhead horizontal rectangle shapes due to lateral constraints</a:t>
            </a:r>
          </a:p>
          <a:p>
            <a:pPr>
              <a:buSzPct val="80000"/>
              <a:buFont typeface="Arial" panose="020B0604020202020204" pitchFamily="34" charset="0"/>
              <a:buChar char="►"/>
            </a:pPr>
            <a:r>
              <a:rPr lang="en-US" sz="3000" dirty="0"/>
              <a:t>Adds Standard: Modifications to sign shape are prohibited</a:t>
            </a:r>
          </a:p>
        </p:txBody>
      </p:sp>
      <p:sp>
        <p:nvSpPr>
          <p:cNvPr id="8" name="Textbox 358">
            <a:extLst>
              <a:ext uri="{FF2B5EF4-FFF2-40B4-BE49-F238E27FC236}">
                <a16:creationId xmlns:a16="http://schemas.microsoft.com/office/drawing/2014/main" id="{E207EFDC-5058-1DE5-C4EF-D9EA0EF11D2F}"/>
              </a:ext>
            </a:extLst>
          </p:cNvPr>
          <p:cNvSpPr txBox="1"/>
          <p:nvPr/>
        </p:nvSpPr>
        <p:spPr>
          <a:xfrm>
            <a:off x="8097522" y="784134"/>
            <a:ext cx="2587126" cy="231387"/>
          </a:xfrm>
          <a:prstGeom prst="rect">
            <a:avLst/>
          </a:prstGeom>
        </p:spPr>
        <p:txBody>
          <a:bodyPr wrap="square" lIns="0" tIns="0" rIns="0" bIns="0" rtlCol="0">
            <a:noAutofit/>
          </a:bodyPr>
          <a:lstStyle/>
          <a:p>
            <a:pPr marL="0" marR="0">
              <a:spcBef>
                <a:spcPts val="45"/>
              </a:spcBef>
              <a:spcAft>
                <a:spcPts val="0"/>
              </a:spcAft>
            </a:pPr>
            <a:r>
              <a:rPr lang="en-US" sz="1200" b="1" dirty="0">
                <a:effectLst/>
                <a:latin typeface="Arial" panose="020B0604020202020204" pitchFamily="34" charset="0"/>
                <a:ea typeface="Times New Roman" panose="02020603050405020304" pitchFamily="18" charset="0"/>
                <a:cs typeface="Times New Roman" panose="02020603050405020304" pitchFamily="18" charset="0"/>
              </a:rPr>
              <a:t>Table</a:t>
            </a:r>
            <a:r>
              <a:rPr lang="en-US" sz="1200" b="1" spc="-3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dirty="0">
                <a:effectLst/>
                <a:latin typeface="Arial" panose="020B0604020202020204" pitchFamily="34" charset="0"/>
                <a:ea typeface="Times New Roman" panose="02020603050405020304" pitchFamily="18" charset="0"/>
                <a:cs typeface="Times New Roman" panose="02020603050405020304" pitchFamily="18" charset="0"/>
              </a:rPr>
              <a:t>2A-1.</a:t>
            </a:r>
            <a:r>
              <a:rPr lang="en-US" sz="1200" b="1" spc="26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dirty="0">
                <a:effectLst/>
                <a:latin typeface="Arial" panose="020B0604020202020204" pitchFamily="34" charset="0"/>
                <a:ea typeface="Times New Roman" panose="02020603050405020304" pitchFamily="18" charset="0"/>
                <a:cs typeface="Times New Roman" panose="02020603050405020304" pitchFamily="18" charset="0"/>
              </a:rPr>
              <a:t>Use</a:t>
            </a:r>
            <a:r>
              <a:rPr lang="en-US" sz="1200" b="1" spc="-3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dirty="0">
                <a:effectLst/>
                <a:latin typeface="Arial" panose="020B0604020202020204" pitchFamily="34" charset="0"/>
                <a:ea typeface="Times New Roman" panose="02020603050405020304" pitchFamily="18" charset="0"/>
                <a:cs typeface="Times New Roman" panose="02020603050405020304" pitchFamily="18" charset="0"/>
              </a:rPr>
              <a:t>of</a:t>
            </a:r>
            <a:r>
              <a:rPr lang="en-US" sz="1200" b="1" spc="-3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dirty="0">
                <a:effectLst/>
                <a:latin typeface="Arial" panose="020B0604020202020204" pitchFamily="34" charset="0"/>
                <a:ea typeface="Times New Roman" panose="02020603050405020304" pitchFamily="18" charset="0"/>
                <a:cs typeface="Times New Roman" panose="02020603050405020304" pitchFamily="18" charset="0"/>
              </a:rPr>
              <a:t>Sign</a:t>
            </a:r>
            <a:r>
              <a:rPr lang="en-US" sz="1200" b="1" spc="-3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spc="-10" dirty="0">
                <a:effectLst/>
                <a:latin typeface="Arial" panose="020B0604020202020204" pitchFamily="34" charset="0"/>
                <a:ea typeface="Times New Roman" panose="02020603050405020304" pitchFamily="18" charset="0"/>
                <a:cs typeface="Times New Roman" panose="02020603050405020304" pitchFamily="18" charset="0"/>
              </a:rPr>
              <a:t>Shapes</a:t>
            </a:r>
            <a:endParaRPr lang="en-US" sz="1100" dirty="0">
              <a:effectLst/>
              <a:latin typeface="Times New Roman" panose="02020603050405020304" pitchFamily="18" charset="0"/>
              <a:ea typeface="Times New Roman" panose="02020603050405020304" pitchFamily="18" charset="0"/>
            </a:endParaRPr>
          </a:p>
        </p:txBody>
      </p:sp>
      <p:graphicFrame>
        <p:nvGraphicFramePr>
          <p:cNvPr id="11" name="Table 11">
            <a:extLst>
              <a:ext uri="{FF2B5EF4-FFF2-40B4-BE49-F238E27FC236}">
                <a16:creationId xmlns:a16="http://schemas.microsoft.com/office/drawing/2014/main" id="{ED43F490-C129-FAC9-AE58-9E01AC3BAD84}"/>
              </a:ext>
            </a:extLst>
          </p:cNvPr>
          <p:cNvGraphicFramePr>
            <a:graphicFrameLocks noGrp="1"/>
          </p:cNvGraphicFramePr>
          <p:nvPr/>
        </p:nvGraphicFramePr>
        <p:xfrm>
          <a:off x="7164559" y="1162822"/>
          <a:ext cx="4453052" cy="3325161"/>
        </p:xfrm>
        <a:graphic>
          <a:graphicData uri="http://schemas.openxmlformats.org/drawingml/2006/table">
            <a:tbl>
              <a:tblPr firstRow="1" bandRow="1">
                <a:tableStyleId>{9D7B26C5-4107-4FEC-AEDC-1716B250A1EF}</a:tableStyleId>
              </a:tblPr>
              <a:tblGrid>
                <a:gridCol w="2226526">
                  <a:extLst>
                    <a:ext uri="{9D8B030D-6E8A-4147-A177-3AD203B41FA5}">
                      <a16:colId xmlns:a16="http://schemas.microsoft.com/office/drawing/2014/main" val="866824289"/>
                    </a:ext>
                  </a:extLst>
                </a:gridCol>
                <a:gridCol w="2226526">
                  <a:extLst>
                    <a:ext uri="{9D8B030D-6E8A-4147-A177-3AD203B41FA5}">
                      <a16:colId xmlns:a16="http://schemas.microsoft.com/office/drawing/2014/main" val="3997652067"/>
                    </a:ext>
                  </a:extLst>
                </a:gridCol>
              </a:tblGrid>
              <a:tr h="234967">
                <a:tc>
                  <a:txBody>
                    <a:bodyPr/>
                    <a:lstStyle/>
                    <a:p>
                      <a:pPr algn="ctr"/>
                      <a:r>
                        <a:rPr lang="en-US" sz="800" dirty="0"/>
                        <a:t>Shape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800" dirty="0"/>
                        <a:t>Signs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4237562"/>
                  </a:ext>
                </a:extLst>
              </a:tr>
              <a:tr h="234967">
                <a:tc>
                  <a:txBody>
                    <a:bodyPr/>
                    <a:lstStyle/>
                    <a:p>
                      <a:r>
                        <a:rPr lang="en-US" sz="750" kern="1200" dirty="0">
                          <a:solidFill>
                            <a:schemeClr val="tx1"/>
                          </a:solidFill>
                          <a:effectLst/>
                          <a:latin typeface="+mn-lt"/>
                          <a:ea typeface="+mn-ea"/>
                          <a:cs typeface="+mn-cs"/>
                        </a:rPr>
                        <a:t>Octagon*</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Stop (R1-1)**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8089414"/>
                  </a:ext>
                </a:extLst>
              </a:tr>
              <a:tr h="275697">
                <a:tc>
                  <a:txBody>
                    <a:bodyPr/>
                    <a:lstStyle/>
                    <a:p>
                      <a:r>
                        <a:rPr lang="en-US" sz="750" kern="1200" dirty="0">
                          <a:solidFill>
                            <a:schemeClr val="tx1"/>
                          </a:solidFill>
                          <a:effectLst/>
                          <a:latin typeface="+mn-lt"/>
                          <a:ea typeface="+mn-ea"/>
                          <a:cs typeface="+mn-cs"/>
                        </a:rPr>
                        <a:t>Equilateral Triangle (downward-pointing)*</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Yield (R1-2)**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3780557"/>
                  </a:ext>
                </a:extLst>
              </a:tr>
              <a:tr h="234967">
                <a:tc>
                  <a:txBody>
                    <a:bodyPr/>
                    <a:lstStyle/>
                    <a:p>
                      <a:r>
                        <a:rPr lang="en-US" sz="750" kern="1200" dirty="0">
                          <a:solidFill>
                            <a:schemeClr val="tx1"/>
                          </a:solidFill>
                          <a:effectLst/>
                          <a:latin typeface="+mn-lt"/>
                          <a:ea typeface="+mn-ea"/>
                          <a:cs typeface="+mn-cs"/>
                        </a:rPr>
                        <a:t>Circle*</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Grade Crossing Advance Warning (W10-1)**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558759"/>
                  </a:ext>
                </a:extLst>
              </a:tr>
              <a:tr h="375950">
                <a:tc>
                  <a:txBody>
                    <a:bodyPr/>
                    <a:lstStyle/>
                    <a:p>
                      <a:r>
                        <a:rPr lang="en-US" sz="750" kern="1200" dirty="0">
                          <a:solidFill>
                            <a:schemeClr val="tx1"/>
                          </a:solidFill>
                          <a:effectLst/>
                          <a:latin typeface="+mn-lt"/>
                          <a:ea typeface="+mn-ea"/>
                          <a:cs typeface="+mn-cs"/>
                        </a:rPr>
                        <a:t>Pennant (Isosceles Triangle with longer axis horizontal, pointed right)*</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No Passing Zone (W14-3)**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5697388"/>
                  </a:ext>
                </a:extLst>
              </a:tr>
              <a:tr h="318247">
                <a:tc>
                  <a:txBody>
                    <a:bodyPr/>
                    <a:lstStyle/>
                    <a:p>
                      <a:r>
                        <a:rPr lang="en-US" sz="750" kern="1200" dirty="0">
                          <a:solidFill>
                            <a:schemeClr val="tx1"/>
                          </a:solidFill>
                          <a:effectLst/>
                          <a:latin typeface="+mn-lt"/>
                          <a:ea typeface="+mn-ea"/>
                          <a:cs typeface="+mn-cs"/>
                        </a:rPr>
                        <a:t>Pentagon (upward-pointing)*</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School (S1-1) (squared bottom corners)** County Route (M1-6) (tapered lower sides)**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9012636"/>
                  </a:ext>
                </a:extLst>
              </a:tr>
              <a:tr h="318247">
                <a:tc>
                  <a:txBody>
                    <a:bodyPr/>
                    <a:lstStyle/>
                    <a:p>
                      <a:r>
                        <a:rPr lang="en-US" sz="750" kern="1200" dirty="0">
                          <a:solidFill>
                            <a:schemeClr val="tx1"/>
                          </a:solidFill>
                          <a:effectLst/>
                          <a:latin typeface="+mn-lt"/>
                          <a:ea typeface="+mn-ea"/>
                          <a:cs typeface="+mn-cs"/>
                        </a:rPr>
                        <a:t>Crossbuck (two rectangles in a perpendicular “X” configuration)*</a:t>
                      </a:r>
                      <a:endParaRPr lang="en-US" sz="7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Grade Crossing (R15-1)**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305607"/>
                  </a:ext>
                </a:extLst>
              </a:tr>
              <a:tr h="234967">
                <a:tc>
                  <a:txBody>
                    <a:bodyPr/>
                    <a:lstStyle/>
                    <a:p>
                      <a:r>
                        <a:rPr lang="en-US" sz="750" dirty="0"/>
                        <a:t>Diamond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Warning Series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0357678"/>
                  </a:ext>
                </a:extLst>
              </a:tr>
              <a:tr h="431906">
                <a:tc>
                  <a:txBody>
                    <a:bodyPr/>
                    <a:lstStyle/>
                    <a:p>
                      <a:r>
                        <a:rPr lang="en-US" sz="750" dirty="0"/>
                        <a:t>Rectangle (including square)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Regulatory Series </a:t>
                      </a:r>
                      <a:br>
                        <a:rPr lang="en-US" sz="750" dirty="0"/>
                      </a:br>
                      <a:r>
                        <a:rPr lang="en-US" sz="750" dirty="0"/>
                        <a:t>Guide Series*** </a:t>
                      </a:r>
                      <a:br>
                        <a:rPr lang="en-US" sz="750" dirty="0"/>
                      </a:br>
                      <a:r>
                        <a:rPr lang="en-US" sz="750" dirty="0"/>
                        <a:t>Warning Series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5396216"/>
                  </a:ext>
                </a:extLst>
              </a:tr>
              <a:tr h="659226">
                <a:tc>
                  <a:txBody>
                    <a:bodyPr/>
                    <a:lstStyle/>
                    <a:p>
                      <a:r>
                        <a:rPr lang="en-US" sz="750" dirty="0"/>
                        <a:t>Trapezoid*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50" dirty="0"/>
                        <a:t>Recreational and Cultural Interest Area Guide Series (isosceles or right-angled)</a:t>
                      </a:r>
                    </a:p>
                    <a:p>
                      <a:r>
                        <a:rPr lang="en-US" sz="750" dirty="0"/>
                        <a:t>National Forest Route Sign (M1-1) (isosceles)**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0252412"/>
                  </a:ext>
                </a:extLst>
              </a:tr>
            </a:tbl>
          </a:graphicData>
        </a:graphic>
      </p:graphicFrame>
      <p:sp>
        <p:nvSpPr>
          <p:cNvPr id="7" name="Graphic 357">
            <a:extLst>
              <a:ext uri="{FF2B5EF4-FFF2-40B4-BE49-F238E27FC236}">
                <a16:creationId xmlns:a16="http://schemas.microsoft.com/office/drawing/2014/main" id="{EF52FDC6-1EE8-3F0B-BBF1-B0DB2F3CC3FE}"/>
              </a:ext>
              <a:ext uri="{C183D7F6-B498-43B3-948B-1728B52AA6E4}">
                <adec:decorative xmlns:adec="http://schemas.microsoft.com/office/drawing/2017/decorative" val="1"/>
              </a:ext>
            </a:extLst>
          </p:cNvPr>
          <p:cNvSpPr/>
          <p:nvPr/>
        </p:nvSpPr>
        <p:spPr>
          <a:xfrm>
            <a:off x="6903502" y="729829"/>
            <a:ext cx="4960720" cy="4913148"/>
          </a:xfrm>
          <a:custGeom>
            <a:avLst/>
            <a:gdLst/>
            <a:ahLst/>
            <a:cxnLst/>
            <a:rect l="l" t="t" r="r" b="b"/>
            <a:pathLst>
              <a:path w="4455160" h="3869690">
                <a:moveTo>
                  <a:pt x="0" y="3869537"/>
                </a:moveTo>
                <a:lnTo>
                  <a:pt x="4455160" y="3869537"/>
                </a:lnTo>
                <a:lnTo>
                  <a:pt x="4455160" y="0"/>
                </a:lnTo>
                <a:lnTo>
                  <a:pt x="0" y="0"/>
                </a:lnTo>
                <a:lnTo>
                  <a:pt x="0" y="3869537"/>
                </a:lnTo>
                <a:close/>
              </a:path>
            </a:pathLst>
          </a:custGeom>
          <a:ln w="12699">
            <a:solidFill>
              <a:srgbClr val="000000"/>
            </a:solidFill>
            <a:prstDash val="solid"/>
          </a:ln>
        </p:spPr>
        <p:txBody>
          <a:bodyPr wrap="square" lIns="0" tIns="0" rIns="0" bIns="0" rtlCol="0">
            <a:prstTxWarp prst="textNoShape">
              <a:avLst/>
            </a:prstTxWarp>
            <a:noAutofit/>
          </a:bodyPr>
          <a:lstStyle/>
          <a:p>
            <a:endParaRPr lang="en-US"/>
          </a:p>
        </p:txBody>
      </p:sp>
      <p:sp>
        <p:nvSpPr>
          <p:cNvPr id="9" name="Textbox 359">
            <a:extLst>
              <a:ext uri="{FF2B5EF4-FFF2-40B4-BE49-F238E27FC236}">
                <a16:creationId xmlns:a16="http://schemas.microsoft.com/office/drawing/2014/main" id="{40654912-9DFF-F2F2-4186-CA349728AB8A}"/>
              </a:ext>
            </a:extLst>
          </p:cNvPr>
          <p:cNvSpPr txBox="1"/>
          <p:nvPr/>
        </p:nvSpPr>
        <p:spPr>
          <a:xfrm>
            <a:off x="7129349" y="4688278"/>
            <a:ext cx="4453051" cy="1109369"/>
          </a:xfrm>
          <a:prstGeom prst="rect">
            <a:avLst/>
          </a:prstGeom>
        </p:spPr>
        <p:txBody>
          <a:bodyPr wrap="square" lIns="0" tIns="0" rIns="0" bIns="0" rtlCol="0">
            <a:noAutofit/>
          </a:bodyPr>
          <a:lstStyle/>
          <a:p>
            <a:pPr marL="66040" marR="0">
              <a:spcBef>
                <a:spcPts val="10"/>
              </a:spcBef>
              <a:spcAft>
                <a:spcPts val="0"/>
              </a:spcAft>
            </a:pPr>
            <a:r>
              <a:rPr lang="en-US" sz="750" dirty="0">
                <a:effectLst/>
                <a:latin typeface="Arial" panose="020B0604020202020204" pitchFamily="34" charset="0"/>
                <a:ea typeface="Times New Roman" panose="02020603050405020304" pitchFamily="18" charset="0"/>
                <a:cs typeface="Times New Roman" panose="02020603050405020304" pitchFamily="18" charset="0"/>
              </a:rPr>
              <a:t>*</a:t>
            </a:r>
            <a:r>
              <a:rPr lang="en-US" sz="750" spc="18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This shape</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shall be limited</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exclusively to</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the sign(s)</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spc="-10" dirty="0">
                <a:effectLst/>
                <a:latin typeface="Arial" panose="020B0604020202020204" pitchFamily="34" charset="0"/>
                <a:ea typeface="Times New Roman" panose="02020603050405020304" pitchFamily="18" charset="0"/>
                <a:cs typeface="Times New Roman" panose="02020603050405020304" pitchFamily="18" charset="0"/>
              </a:rPr>
              <a:t>indicated.</a:t>
            </a:r>
            <a:endParaRPr lang="en-US" sz="1100" dirty="0">
              <a:effectLst/>
              <a:latin typeface="Times New Roman" panose="02020603050405020304" pitchFamily="18" charset="0"/>
              <a:ea typeface="Times New Roman" panose="02020603050405020304" pitchFamily="18" charset="0"/>
            </a:endParaRPr>
          </a:p>
          <a:p>
            <a:pPr marL="27305" marR="0">
              <a:spcBef>
                <a:spcPts val="285"/>
              </a:spcBef>
              <a:spcAft>
                <a:spcPts val="0"/>
              </a:spcAft>
            </a:pPr>
            <a:r>
              <a:rPr lang="en-US" sz="750" dirty="0">
                <a:effectLst/>
                <a:latin typeface="Arial" panose="020B0604020202020204" pitchFamily="34" charset="0"/>
                <a:ea typeface="Times New Roman" panose="02020603050405020304" pitchFamily="18" charset="0"/>
                <a:cs typeface="Times New Roman" panose="02020603050405020304" pitchFamily="18" charset="0"/>
              </a:rPr>
              <a:t>**</a:t>
            </a:r>
            <a:r>
              <a:rPr lang="en-US" sz="750" spc="18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This</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sign shall</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be exclusively</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the</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shape </a:t>
            </a:r>
            <a:r>
              <a:rPr lang="en-US" sz="750" spc="-10" dirty="0">
                <a:effectLst/>
                <a:latin typeface="Arial" panose="020B0604020202020204" pitchFamily="34" charset="0"/>
                <a:ea typeface="Times New Roman" panose="02020603050405020304" pitchFamily="18" charset="0"/>
                <a:cs typeface="Times New Roman" panose="02020603050405020304" pitchFamily="18" charset="0"/>
              </a:rPr>
              <a:t>shown.</a:t>
            </a:r>
            <a:endParaRPr lang="en-US" sz="1100" dirty="0">
              <a:effectLst/>
              <a:latin typeface="Times New Roman" panose="02020603050405020304" pitchFamily="18" charset="0"/>
              <a:ea typeface="Times New Roman" panose="02020603050405020304" pitchFamily="18" charset="0"/>
            </a:endParaRPr>
          </a:p>
          <a:p>
            <a:pPr marL="152400" marR="0" indent="-152400">
              <a:lnSpc>
                <a:spcPct val="98000"/>
              </a:lnSpc>
              <a:spcBef>
                <a:spcPts val="295"/>
              </a:spcBef>
              <a:spcAft>
                <a:spcPts val="0"/>
              </a:spcAft>
            </a:pPr>
            <a:r>
              <a:rPr lang="en-US" sz="750" dirty="0">
                <a:effectLst/>
                <a:latin typeface="Arial" panose="020B0604020202020204" pitchFamily="34" charset="0"/>
                <a:ea typeface="Times New Roman" panose="02020603050405020304" pitchFamily="18" charset="0"/>
                <a:cs typeface="Times New Roman" panose="02020603050405020304" pitchFamily="18" charset="0"/>
              </a:rPr>
              <a:t>***</a:t>
            </a:r>
            <a:r>
              <a:rPr lang="en-US" sz="750" spc="2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Guide series includes general service, specific service, tourist-oriented directional, general information, recreational and cultural interest area, and emergency management</a:t>
            </a:r>
            <a:r>
              <a:rPr lang="en-US" sz="750" spc="-5" dirty="0">
                <a:effectLst/>
                <a:latin typeface="Arial" panose="020B0604020202020204" pitchFamily="34" charset="0"/>
                <a:ea typeface="Times New Roman" panose="02020603050405020304" pitchFamily="18" charset="0"/>
                <a:cs typeface="Times New Roman" panose="02020603050405020304" pitchFamily="18" charset="0"/>
              </a:rPr>
              <a:t> </a:t>
            </a:r>
            <a:r>
              <a:rPr lang="en-US" sz="750" dirty="0">
                <a:effectLst/>
                <a:latin typeface="Arial" panose="020B0604020202020204" pitchFamily="34" charset="0"/>
                <a:ea typeface="Times New Roman" panose="02020603050405020304" pitchFamily="18" charset="0"/>
                <a:cs typeface="Times New Roman" panose="02020603050405020304" pitchFamily="18" charset="0"/>
              </a:rPr>
              <a:t>signs.</a:t>
            </a:r>
            <a:endParaRPr lang="en-US" sz="1100" dirty="0">
              <a:effectLst/>
              <a:latin typeface="Times New Roman" panose="02020603050405020304" pitchFamily="18" charset="0"/>
              <a:ea typeface="Times New Roman" panose="02020603050405020304" pitchFamily="18" charset="0"/>
            </a:endParaRPr>
          </a:p>
          <a:p>
            <a:pPr marL="266700" marR="0" indent="-267335">
              <a:lnSpc>
                <a:spcPct val="98000"/>
              </a:lnSpc>
              <a:spcBef>
                <a:spcPts val="290"/>
              </a:spcBef>
              <a:spcAft>
                <a:spcPts val="0"/>
              </a:spcAft>
            </a:pPr>
            <a:r>
              <a:rPr lang="en-US" sz="750" dirty="0">
                <a:effectLst/>
                <a:latin typeface="Arial" panose="020B0604020202020204" pitchFamily="34" charset="0"/>
                <a:ea typeface="Times New Roman" panose="02020603050405020304" pitchFamily="18" charset="0"/>
                <a:cs typeface="Times New Roman" panose="02020603050405020304" pitchFamily="18" charset="0"/>
              </a:rPr>
              <a:t>Note: Signs with standardized designs shall not be modified to accommodate a different shape except as provided in this Manual.</a:t>
            </a:r>
            <a:endParaRPr lang="en-US"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70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8AA82-C41C-FE51-8CC0-3EA40EE8B480}"/>
              </a:ext>
            </a:extLst>
          </p:cNvPr>
          <p:cNvSpPr>
            <a:spLocks noGrp="1"/>
          </p:cNvSpPr>
          <p:nvPr>
            <p:ph type="title"/>
          </p:nvPr>
        </p:nvSpPr>
        <p:spPr/>
        <p:txBody>
          <a:bodyPr>
            <a:normAutofit/>
          </a:bodyPr>
          <a:lstStyle/>
          <a:p>
            <a:r>
              <a:rPr lang="en-US" sz="3600" dirty="0"/>
              <a:t>Sections 2A.06 Color and 2A.07 Dimensions</a:t>
            </a:r>
          </a:p>
        </p:txBody>
      </p:sp>
      <p:sp>
        <p:nvSpPr>
          <p:cNvPr id="4" name="Content Placeholder 3">
            <a:extLst>
              <a:ext uri="{FF2B5EF4-FFF2-40B4-BE49-F238E27FC236}">
                <a16:creationId xmlns:a16="http://schemas.microsoft.com/office/drawing/2014/main" id="{FC46F78D-2799-5926-2BAE-39FE4E482ACE}"/>
              </a:ext>
            </a:extLst>
          </p:cNvPr>
          <p:cNvSpPr>
            <a:spLocks noGrp="1"/>
          </p:cNvSpPr>
          <p:nvPr>
            <p:ph idx="1"/>
          </p:nvPr>
        </p:nvSpPr>
        <p:spPr/>
        <p:txBody>
          <a:bodyPr/>
          <a:lstStyle/>
          <a:p>
            <a:pPr>
              <a:buSzPct val="80000"/>
              <a:buFont typeface="Arial" panose="020B0604020202020204" pitchFamily="34" charset="0"/>
              <a:buChar char="►"/>
            </a:pPr>
            <a:r>
              <a:rPr lang="en-US" sz="2800" dirty="0"/>
              <a:t>Adds Standard prohibiting color gradients (except on business identification sign panels)</a:t>
            </a:r>
          </a:p>
          <a:p>
            <a:pPr>
              <a:buSzPct val="80000"/>
              <a:buFont typeface="Arial" panose="020B0604020202020204" pitchFamily="34" charset="0"/>
              <a:buChar char="►"/>
            </a:pPr>
            <a:r>
              <a:rPr lang="en-US" sz="2800" dirty="0"/>
              <a:t>Adds Standard prohibiting </a:t>
            </a:r>
            <a:r>
              <a:rPr lang="en-US" dirty="0"/>
              <a:t>increases in sign size above </a:t>
            </a:r>
            <a:r>
              <a:rPr lang="en-US" sz="2800" dirty="0"/>
              <a:t>the maximum allowable sign size:</a:t>
            </a:r>
          </a:p>
          <a:p>
            <a:pPr lvl="1">
              <a:buSzPct val="80000"/>
              <a:buFont typeface="Wingdings 3" panose="05040102010807070707" pitchFamily="18" charset="2"/>
              <a:buChar char="w"/>
            </a:pPr>
            <a:r>
              <a:rPr lang="en-US" sz="2400" dirty="0"/>
              <a:t>Exception: supplemental plaques to maintain relative proportion</a:t>
            </a:r>
          </a:p>
        </p:txBody>
      </p:sp>
    </p:spTree>
    <p:extLst>
      <p:ext uri="{BB962C8B-B14F-4D97-AF65-F5344CB8AC3E}">
        <p14:creationId xmlns:p14="http://schemas.microsoft.com/office/powerpoint/2010/main" val="73174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E3C0-B414-FBAA-1CD3-93FF354F23DC}"/>
              </a:ext>
            </a:extLst>
          </p:cNvPr>
          <p:cNvSpPr>
            <a:spLocks noGrp="1"/>
          </p:cNvSpPr>
          <p:nvPr>
            <p:ph type="title"/>
          </p:nvPr>
        </p:nvSpPr>
        <p:spPr/>
        <p:txBody>
          <a:bodyPr>
            <a:normAutofit/>
          </a:bodyPr>
          <a:lstStyle/>
          <a:p>
            <a:r>
              <a:rPr lang="en-US" sz="3600" dirty="0"/>
              <a:t>Section 2A.08 Word Messages</a:t>
            </a:r>
          </a:p>
        </p:txBody>
      </p:sp>
      <p:sp>
        <p:nvSpPr>
          <p:cNvPr id="4" name="Content Placeholder 3">
            <a:extLst>
              <a:ext uri="{FF2B5EF4-FFF2-40B4-BE49-F238E27FC236}">
                <a16:creationId xmlns:a16="http://schemas.microsoft.com/office/drawing/2014/main" id="{425904F5-A681-4A7B-5AA6-CFEA60EBDB73}"/>
              </a:ext>
            </a:extLst>
          </p:cNvPr>
          <p:cNvSpPr>
            <a:spLocks noGrp="1"/>
          </p:cNvSpPr>
          <p:nvPr>
            <p:ph idx="1"/>
          </p:nvPr>
        </p:nvSpPr>
        <p:spPr/>
        <p:txBody>
          <a:bodyPr/>
          <a:lstStyle/>
          <a:p>
            <a:pPr marL="461963" indent="-461963">
              <a:buSzPct val="80000"/>
              <a:buFont typeface="Arial" panose="020B0604020202020204" pitchFamily="34" charset="0"/>
              <a:buChar char="►"/>
            </a:pPr>
            <a:r>
              <a:rPr lang="en-US" sz="2800" dirty="0"/>
              <a:t>Adds Standard: Word messages shall be aligned horizontally across a sign, reading left to right</a:t>
            </a:r>
          </a:p>
          <a:p>
            <a:pPr marL="461963" indent="-461963">
              <a:buSzPct val="80000"/>
              <a:buFont typeface="Arial" panose="020B0604020202020204" pitchFamily="34" charset="0"/>
              <a:buChar char="►"/>
            </a:pPr>
            <a:r>
              <a:rPr lang="en-US" sz="2800" dirty="0"/>
              <a:t>Adds Option: Secondary language may be displayed on signs intended for viewing only by pedestrians and occupants of parked vehicles</a:t>
            </a:r>
          </a:p>
          <a:p>
            <a:pPr marL="461963" indent="-461963">
              <a:buSzPct val="80000"/>
              <a:buFont typeface="Arial" panose="020B0604020202020204" pitchFamily="34" charset="0"/>
              <a:buChar char="►"/>
            </a:pPr>
            <a:r>
              <a:rPr lang="en-US" sz="2800" dirty="0"/>
              <a:t>Adds Standard: Distances shall be displayed using fractions of a mile (rather than decimals)</a:t>
            </a:r>
          </a:p>
        </p:txBody>
      </p:sp>
    </p:spTree>
    <p:extLst>
      <p:ext uri="{BB962C8B-B14F-4D97-AF65-F5344CB8AC3E}">
        <p14:creationId xmlns:p14="http://schemas.microsoft.com/office/powerpoint/2010/main" val="389557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D75D-5DCD-5BF2-9518-18EE53B4EB33}"/>
              </a:ext>
            </a:extLst>
          </p:cNvPr>
          <p:cNvSpPr>
            <a:spLocks noGrp="1"/>
          </p:cNvSpPr>
          <p:nvPr>
            <p:ph type="title"/>
          </p:nvPr>
        </p:nvSpPr>
        <p:spPr/>
        <p:txBody>
          <a:bodyPr>
            <a:normAutofit/>
          </a:bodyPr>
          <a:lstStyle/>
          <a:p>
            <a:r>
              <a:rPr lang="en-US" sz="3600" dirty="0"/>
              <a:t>Section 2A.09 Symbols</a:t>
            </a:r>
          </a:p>
        </p:txBody>
      </p:sp>
      <p:sp>
        <p:nvSpPr>
          <p:cNvPr id="4" name="Content Placeholder 3">
            <a:extLst>
              <a:ext uri="{FF2B5EF4-FFF2-40B4-BE49-F238E27FC236}">
                <a16:creationId xmlns:a16="http://schemas.microsoft.com/office/drawing/2014/main" id="{246A31F2-C019-344F-C5ED-8DED9AD5ABF0}"/>
              </a:ext>
            </a:extLst>
          </p:cNvPr>
          <p:cNvSpPr>
            <a:spLocks noGrp="1"/>
          </p:cNvSpPr>
          <p:nvPr>
            <p:ph idx="1"/>
          </p:nvPr>
        </p:nvSpPr>
        <p:spPr/>
        <p:txBody>
          <a:bodyPr>
            <a:normAutofit/>
          </a:bodyPr>
          <a:lstStyle/>
          <a:p>
            <a:pPr marL="461963" indent="-461963">
              <a:buSzPct val="80000"/>
              <a:buFont typeface="Arial" panose="020B0604020202020204" pitchFamily="34" charset="0"/>
              <a:buChar char="►"/>
            </a:pPr>
            <a:r>
              <a:rPr lang="en-US" sz="2800" dirty="0"/>
              <a:t>Changes Guidance to Option to allow mirror images of symbols</a:t>
            </a:r>
          </a:p>
          <a:p>
            <a:pPr marL="461963" indent="-461963">
              <a:buSzPct val="80000"/>
              <a:buFont typeface="Arial" panose="020B0604020202020204" pitchFamily="34" charset="0"/>
              <a:buChar char="►"/>
            </a:pPr>
            <a:r>
              <a:rPr lang="en-US" sz="2800" dirty="0"/>
              <a:t>Revises Option to clarify that research studies are allowable for new symbol designs in compliance with official experimentation provisions</a:t>
            </a:r>
          </a:p>
          <a:p>
            <a:pPr marL="461963" indent="-461963">
              <a:buSzPct val="80000"/>
              <a:buFont typeface="Arial" panose="020B0604020202020204" pitchFamily="34" charset="0"/>
              <a:buChar char="►"/>
            </a:pPr>
            <a:r>
              <a:rPr lang="en-US" sz="2800" dirty="0"/>
              <a:t>Revises Guidance to clarify that educational plaque should be used based on engineering judgment</a:t>
            </a:r>
          </a:p>
          <a:p>
            <a:pPr marL="461963" indent="-461963">
              <a:buSzPct val="80000"/>
              <a:buFont typeface="Arial" panose="020B0604020202020204" pitchFamily="34" charset="0"/>
              <a:buChar char="►"/>
            </a:pPr>
            <a:r>
              <a:rPr lang="en-US" sz="2800" dirty="0"/>
              <a:t>Removes Option to use recreational and cultural interest area guide sign symbols on streets or highways outside of a recreational and cultural interest area</a:t>
            </a:r>
          </a:p>
        </p:txBody>
      </p:sp>
    </p:spTree>
    <p:extLst>
      <p:ext uri="{BB962C8B-B14F-4D97-AF65-F5344CB8AC3E}">
        <p14:creationId xmlns:p14="http://schemas.microsoft.com/office/powerpoint/2010/main" val="40687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42C4F03B-3945-4B8E-9670-D032B4583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63d9b7c8-1859-477b-b1c9-96d4ea93e1f2"/>
    <ds:schemaRef ds:uri="http://purl.org/dc/dcmitype/"/>
    <ds:schemaRef ds:uri="http://purl.org/dc/terms/"/>
    <ds:schemaRef ds:uri="http://purl.org/dc/elements/1.1/"/>
    <ds:schemaRef ds:uri="http://schemas.microsoft.com/office/infopath/2007/PartnerControls"/>
    <ds:schemaRef ds:uri="d9bd7c4f-de10-4ba4-a8ff-396798a1ad9c"/>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121</TotalTime>
  <Words>4098</Words>
  <Application>Microsoft Office PowerPoint</Application>
  <PresentationFormat>Widescreen</PresentationFormat>
  <Paragraphs>260</Paragraphs>
  <Slides>20</Slides>
  <Notes>19</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20</vt:i4>
      </vt:variant>
    </vt:vector>
  </HeadingPairs>
  <TitlesOfParts>
    <vt:vector size="34" baseType="lpstr">
      <vt:lpstr>FHWA Series D2001</vt:lpstr>
      <vt:lpstr>Courier New</vt:lpstr>
      <vt:lpstr>Arial</vt:lpstr>
      <vt:lpstr>Times New Roman</vt:lpstr>
      <vt:lpstr>Century Gothic</vt:lpstr>
      <vt:lpstr>Wingdings</vt:lpstr>
      <vt:lpstr>FHWA Series F2001</vt:lpstr>
      <vt:lpstr>Wingdings 3</vt:lpstr>
      <vt:lpstr>Symbol</vt:lpstr>
      <vt:lpstr>Webdings</vt:lpstr>
      <vt:lpstr>MUTCD Titles</vt:lpstr>
      <vt:lpstr>MUTCD Content</vt:lpstr>
      <vt:lpstr>1_MUTCD Titles</vt:lpstr>
      <vt:lpstr>2_MUTCD Titles</vt:lpstr>
      <vt:lpstr>Manual on Uniform Traffic Control Devices for Streets and Highways An Overview of Changes  in the 11th Edition </vt:lpstr>
      <vt:lpstr>Disclaimers</vt:lpstr>
      <vt:lpstr>Overview of Changes in Chapter 2A</vt:lpstr>
      <vt:lpstr>Section 2A.01 Function and Purpose of Signs</vt:lpstr>
      <vt:lpstr>Section 2A.04 Design of Signs</vt:lpstr>
      <vt:lpstr>Section 2A.05 Shapes</vt:lpstr>
      <vt:lpstr>Sections 2A.06 Color and 2A.07 Dimensions</vt:lpstr>
      <vt:lpstr>Section 2A.08 Word Messages</vt:lpstr>
      <vt:lpstr>Section 2A.09 Symbols</vt:lpstr>
      <vt:lpstr>Section 2A.10 Sign Borders</vt:lpstr>
      <vt:lpstr>Section 2A.11 Enhanced Conspicuity for Standard Signs (1 of 2)</vt:lpstr>
      <vt:lpstr>Section 2A.11 Enhance Conspicuity for Standard Signs (2 of 2)</vt:lpstr>
      <vt:lpstr>Section 2A.12 Light-Emitting Diodes (LEDs) Used for Conspicuity Enhancement of Standard Signs</vt:lpstr>
      <vt:lpstr>Section 2A.13 Standardization of Location</vt:lpstr>
      <vt:lpstr>Section 2A.15 Mounting Height</vt:lpstr>
      <vt:lpstr>Section 2A.18 Posts and Mountings</vt:lpstr>
      <vt:lpstr>Section 2A.20 Excessive Use of Signs</vt:lpstr>
      <vt:lpstr>Section 2A.21 Retroreflection and Illumination Section 2A.22 Maintaining Minimum Retroreflectivity</vt:lpstr>
      <vt:lpstr>Section 2A.23 Median Opening Treatments for  Divided Highways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2A</dc:title>
  <dc:creator>FHWA</dc:creator>
  <cp:keywords>MUTCD; Changes; 11th Edition; Chapter 2A</cp:keywords>
  <cp:lastModifiedBy>Guy, Erica (US)</cp:lastModifiedBy>
  <cp:revision>51</cp:revision>
  <cp:lastPrinted>2024-05-07T19:59:02Z</cp:lastPrinted>
  <dcterms:created xsi:type="dcterms:W3CDTF">2024-06-18T16:51:36Z</dcterms:created>
  <dcterms:modified xsi:type="dcterms:W3CDTF">2026-07-22T02:07:56Z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