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91" r:id="rId6"/>
    <p:sldMasterId id="2147484395" r:id="rId7"/>
  </p:sldMasterIdLst>
  <p:notesMasterIdLst>
    <p:notesMasterId r:id="rId40"/>
  </p:notesMasterIdLst>
  <p:handoutMasterIdLst>
    <p:handoutMasterId r:id="rId41"/>
  </p:handoutMasterIdLst>
  <p:sldIdLst>
    <p:sldId id="1426" r:id="rId8"/>
    <p:sldId id="1405" r:id="rId9"/>
    <p:sldId id="1421" r:id="rId10"/>
    <p:sldId id="1351" r:id="rId11"/>
    <p:sldId id="1380" r:id="rId12"/>
    <p:sldId id="1350" r:id="rId13"/>
    <p:sldId id="1352" r:id="rId14"/>
    <p:sldId id="1406" r:id="rId15"/>
    <p:sldId id="1353" r:id="rId16"/>
    <p:sldId id="1354" r:id="rId17"/>
    <p:sldId id="1355" r:id="rId18"/>
    <p:sldId id="1357" r:id="rId19"/>
    <p:sldId id="1358" r:id="rId20"/>
    <p:sldId id="1359" r:id="rId21"/>
    <p:sldId id="1377" r:id="rId22"/>
    <p:sldId id="1361" r:id="rId23"/>
    <p:sldId id="1362" r:id="rId24"/>
    <p:sldId id="1366" r:id="rId25"/>
    <p:sldId id="1407" r:id="rId26"/>
    <p:sldId id="1369" r:id="rId27"/>
    <p:sldId id="1371" r:id="rId28"/>
    <p:sldId id="1349" r:id="rId29"/>
    <p:sldId id="1408" r:id="rId30"/>
    <p:sldId id="1347" r:id="rId31"/>
    <p:sldId id="1374" r:id="rId32"/>
    <p:sldId id="1346" r:id="rId33"/>
    <p:sldId id="1375" r:id="rId34"/>
    <p:sldId id="1345" r:id="rId35"/>
    <p:sldId id="1379" r:id="rId36"/>
    <p:sldId id="1344" r:id="rId37"/>
    <p:sldId id="1343" r:id="rId38"/>
    <p:sldId id="915" r:id="rId39"/>
  </p:sldIdLst>
  <p:sldSz cx="12192000" cy="6858000"/>
  <p:notesSz cx="7010400" cy="9296400"/>
  <p:embeddedFontLst>
    <p:embeddedFont>
      <p:font typeface="Century Gothic" panose="020B0502020202020204" pitchFamily="34" charset="0"/>
      <p:regular r:id="rId42"/>
      <p:bold r:id="rId43"/>
      <p:italic r:id="rId44"/>
      <p:boldItalic r:id="rId45"/>
    </p:embeddedFont>
    <p:embeddedFont>
      <p:font typeface="FHWA Series D2001" panose="020B0604000000020003" charset="0"/>
      <p:regular r:id="rId46"/>
    </p:embeddedFont>
    <p:embeddedFont>
      <p:font typeface="FHWA Series F2001" panose="020B0807000000020003" charset="0"/>
      <p:regular r:id="rId47"/>
    </p:embeddedFont>
    <p:embeddedFont>
      <p:font typeface="Webdings" panose="05030102010509060703" pitchFamily="18" charset="2"/>
      <p:regular r:id="rId48"/>
    </p:embeddedFont>
    <p:embeddedFont>
      <p:font typeface="Wingdings 3" panose="05040102010807070707" pitchFamily="18" charset="2"/>
      <p:regular r:id="rId49"/>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C888BAA9-E9CC-4A2A-7108-5AC68F6A0516}" name="Zoretic, Adison (FHWA)" initials="Z(" userId="S::adison.zoretic@ad.dot.gov::65ab2d14-7795-4f28-9238-1c1d2a97c74f"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BE5A68EF-7579-0648-492D-F133A3FFC540}" name="Zoretic, Adison (FHWA)" initials="AEZ" userId="Zoretic, Adiso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DC2EA2-3212-4C73-A935-48C87264C940}" v="89" dt="2026-07-21T22:57:21.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6" autoAdjust="0"/>
    <p:restoredTop sz="86441" autoAdjust="0"/>
  </p:normalViewPr>
  <p:slideViewPr>
    <p:cSldViewPr snapToGrid="0">
      <p:cViewPr varScale="1">
        <p:scale>
          <a:sx n="78" d="100"/>
          <a:sy n="78" d="100"/>
        </p:scale>
        <p:origin x="120" y="534"/>
      </p:cViewPr>
      <p:guideLst>
        <p:guide orient="horz" pos="2160"/>
        <p:guide pos="3840"/>
      </p:guideLst>
    </p:cSldViewPr>
  </p:slideViewPr>
  <p:outlineViewPr>
    <p:cViewPr>
      <p:scale>
        <a:sx n="33" d="100"/>
        <a:sy n="33" d="100"/>
      </p:scale>
      <p:origin x="0" y="-12216"/>
    </p:cViewPr>
  </p:outlineViewPr>
  <p:notesTextViewPr>
    <p:cViewPr>
      <p:scale>
        <a:sx n="1" d="1"/>
        <a:sy n="1" d="1"/>
      </p:scale>
      <p:origin x="0" y="0"/>
    </p:cViewPr>
  </p:notesTextViewPr>
  <p:notesViewPr>
    <p:cSldViewPr snapToGrid="0">
      <p:cViewPr>
        <p:scale>
          <a:sx n="1" d="2"/>
          <a:sy n="1" d="2"/>
        </p:scale>
        <p:origin x="4524"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2.fntdata"/><Relationship Id="rId48" Type="http://schemas.openxmlformats.org/officeDocument/2006/relationships/font" Target="fonts/font7.fntdata"/><Relationship Id="rId56"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5.fntdata"/><Relationship Id="rId20" Type="http://schemas.openxmlformats.org/officeDocument/2006/relationships/slide" Target="slides/slide13.xml"/><Relationship Id="rId41" Type="http://schemas.openxmlformats.org/officeDocument/2006/relationships/handoutMaster" Target="handoutMasters/handoutMaster1.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8.fntdata"/><Relationship Id="rId57" Type="http://schemas.microsoft.com/office/2018/10/relationships/authors" Target="author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3.fntdata"/><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custSel addSld delSld modSld delMainMaster">
      <pc:chgData name="Guy, Erica (US)" userId="1fe87976-b765-4ae8-b0d1-d999fb95f92b" providerId="ADAL" clId="{C16E00C5-FDD2-4D94-9E8B-3436556C05AB}" dt="2026-07-22T02:09:36.403" v="3431" actId="962"/>
      <pc:docMkLst>
        <pc:docMk/>
      </pc:docMkLst>
      <pc:sldChg chg="modSp del">
        <pc:chgData name="Guy, Erica (US)" userId="1fe87976-b765-4ae8-b0d1-d999fb95f92b" providerId="ADAL" clId="{C16E00C5-FDD2-4D94-9E8B-3436556C05AB}" dt="2026-07-21T22:57:53.521" v="3190" actId="47"/>
        <pc:sldMkLst>
          <pc:docMk/>
          <pc:sldMk cId="1246514363" sldId="589"/>
        </pc:sldMkLst>
      </pc:sldChg>
      <pc:sldChg chg="modSp mod">
        <pc:chgData name="Guy, Erica (US)" userId="1fe87976-b765-4ae8-b0d1-d999fb95f92b" providerId="ADAL" clId="{C16E00C5-FDD2-4D94-9E8B-3436556C05AB}" dt="2026-07-19T23:27:23.815" v="2" actId="962"/>
        <pc:sldMkLst>
          <pc:docMk/>
          <pc:sldMk cId="3573914051" sldId="915"/>
        </pc:sldMkLst>
        <pc:picChg chg="mod">
          <ac:chgData name="Guy, Erica (US)" userId="1fe87976-b765-4ae8-b0d1-d999fb95f92b" providerId="ADAL" clId="{C16E00C5-FDD2-4D94-9E8B-3436556C05AB}" dt="2026-07-19T23:27:23.815" v="2"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19T23:27:59.461" v="7" actId="1035"/>
        <pc:sldMkLst>
          <pc:docMk/>
          <pc:sldMk cId="537500810" sldId="1343"/>
        </pc:sldMkLst>
        <pc:spChg chg="mod">
          <ac:chgData name="Guy, Erica (US)" userId="1fe87976-b765-4ae8-b0d1-d999fb95f92b" providerId="ADAL" clId="{C16E00C5-FDD2-4D94-9E8B-3436556C05AB}" dt="2026-07-19T23:27:59.461" v="7" actId="1035"/>
          <ac:spMkLst>
            <pc:docMk/>
            <pc:sldMk cId="537500810" sldId="1343"/>
            <ac:spMk id="3" creationId="{180BA75D-45DB-2D37-A6D9-A764680CBC15}"/>
          </ac:spMkLst>
        </pc:spChg>
      </pc:sldChg>
      <pc:sldChg chg="modSp mod">
        <pc:chgData name="Guy, Erica (US)" userId="1fe87976-b765-4ae8-b0d1-d999fb95f92b" providerId="ADAL" clId="{C16E00C5-FDD2-4D94-9E8B-3436556C05AB}" dt="2026-07-19T23:31:22.590" v="10" actId="962"/>
        <pc:sldMkLst>
          <pc:docMk/>
          <pc:sldMk cId="3090036237" sldId="1352"/>
        </pc:sldMkLst>
        <pc:picChg chg="mod">
          <ac:chgData name="Guy, Erica (US)" userId="1fe87976-b765-4ae8-b0d1-d999fb95f92b" providerId="ADAL" clId="{C16E00C5-FDD2-4D94-9E8B-3436556C05AB}" dt="2026-07-19T23:31:22.590" v="10" actId="962"/>
          <ac:picMkLst>
            <pc:docMk/>
            <pc:sldMk cId="3090036237" sldId="1352"/>
            <ac:picMk id="9" creationId="{F8484036-D65F-D7EB-E14E-342B1B39C100}"/>
          </ac:picMkLst>
        </pc:picChg>
      </pc:sldChg>
      <pc:sldChg chg="modSp mod">
        <pc:chgData name="Guy, Erica (US)" userId="1fe87976-b765-4ae8-b0d1-d999fb95f92b" providerId="ADAL" clId="{C16E00C5-FDD2-4D94-9E8B-3436556C05AB}" dt="2026-07-21T23:06:26.582" v="3430" actId="962"/>
        <pc:sldMkLst>
          <pc:docMk/>
          <pc:sldMk cId="2892252753" sldId="1354"/>
        </pc:sldMkLst>
        <pc:picChg chg="mod">
          <ac:chgData name="Guy, Erica (US)" userId="1fe87976-b765-4ae8-b0d1-d999fb95f92b" providerId="ADAL" clId="{C16E00C5-FDD2-4D94-9E8B-3436556C05AB}" dt="2026-07-21T23:06:26.582" v="3430" actId="962"/>
          <ac:picMkLst>
            <pc:docMk/>
            <pc:sldMk cId="2892252753" sldId="1354"/>
            <ac:picMk id="5" creationId="{B931584F-B034-306A-EA59-654D60E3FABB}"/>
          </ac:picMkLst>
        </pc:picChg>
      </pc:sldChg>
      <pc:sldChg chg="modSp mod">
        <pc:chgData name="Guy, Erica (US)" userId="1fe87976-b765-4ae8-b0d1-d999fb95f92b" providerId="ADAL" clId="{C16E00C5-FDD2-4D94-9E8B-3436556C05AB}" dt="2026-07-19T23:50:09.476" v="2985" actId="403"/>
        <pc:sldMkLst>
          <pc:docMk/>
          <pc:sldMk cId="1181894553" sldId="1362"/>
        </pc:sldMkLst>
        <pc:spChg chg="mod">
          <ac:chgData name="Guy, Erica (US)" userId="1fe87976-b765-4ae8-b0d1-d999fb95f92b" providerId="ADAL" clId="{C16E00C5-FDD2-4D94-9E8B-3436556C05AB}" dt="2026-07-19T23:50:09.476" v="2985" actId="403"/>
          <ac:spMkLst>
            <pc:docMk/>
            <pc:sldMk cId="1181894553" sldId="1362"/>
            <ac:spMk id="5" creationId="{CE25A8D0-2ADC-0C3F-0341-F9F92441FDFA}"/>
          </ac:spMkLst>
        </pc:spChg>
        <pc:spChg chg="mod">
          <ac:chgData name="Guy, Erica (US)" userId="1fe87976-b765-4ae8-b0d1-d999fb95f92b" providerId="ADAL" clId="{C16E00C5-FDD2-4D94-9E8B-3436556C05AB}" dt="2026-07-19T23:25:00.826" v="1" actId="962"/>
          <ac:spMkLst>
            <pc:docMk/>
            <pc:sldMk cId="1181894553" sldId="1362"/>
            <ac:spMk id="6" creationId="{74ED8E1C-48D3-7A7F-19F2-48371B4206D7}"/>
          </ac:spMkLst>
        </pc:spChg>
      </pc:sldChg>
      <pc:sldChg chg="modSp mod">
        <pc:chgData name="Guy, Erica (US)" userId="1fe87976-b765-4ae8-b0d1-d999fb95f92b" providerId="ADAL" clId="{C16E00C5-FDD2-4D94-9E8B-3436556C05AB}" dt="2026-07-19T23:49:31.991" v="2984" actId="962"/>
        <pc:sldMkLst>
          <pc:docMk/>
          <pc:sldMk cId="1852579936" sldId="1377"/>
        </pc:sldMkLst>
        <pc:grpChg chg="mod">
          <ac:chgData name="Guy, Erica (US)" userId="1fe87976-b765-4ae8-b0d1-d999fb95f92b" providerId="ADAL" clId="{C16E00C5-FDD2-4D94-9E8B-3436556C05AB}" dt="2026-07-19T23:49:31.991" v="2984" actId="962"/>
          <ac:grpSpMkLst>
            <pc:docMk/>
            <pc:sldMk cId="1852579936" sldId="1377"/>
            <ac:grpSpMk id="5" creationId="{7D322D25-E715-F6CC-FB02-EB4822A67EEE}"/>
          </ac:grpSpMkLst>
        </pc:grpChg>
      </pc:sldChg>
      <pc:sldChg chg="modSp mod">
        <pc:chgData name="Guy, Erica (US)" userId="1fe87976-b765-4ae8-b0d1-d999fb95f92b" providerId="ADAL" clId="{C16E00C5-FDD2-4D94-9E8B-3436556C05AB}" dt="2026-07-21T23:01:35.571" v="3200" actId="962"/>
        <pc:sldMkLst>
          <pc:docMk/>
          <pc:sldMk cId="3141166099" sldId="1380"/>
        </pc:sldMkLst>
        <pc:grpChg chg="mod">
          <ac:chgData name="Guy, Erica (US)" userId="1fe87976-b765-4ae8-b0d1-d999fb95f92b" providerId="ADAL" clId="{C16E00C5-FDD2-4D94-9E8B-3436556C05AB}" dt="2026-07-21T23:01:35.571" v="3200" actId="962"/>
          <ac:grpSpMkLst>
            <pc:docMk/>
            <pc:sldMk cId="3141166099" sldId="1380"/>
            <ac:grpSpMk id="10" creationId="{A1CACF9F-1E71-3968-188F-E218499BC699}"/>
          </ac:grpSpMkLst>
        </pc:grpChg>
      </pc:sldChg>
      <pc:sldChg chg="modSp mod">
        <pc:chgData name="Guy, Erica (US)" userId="1fe87976-b765-4ae8-b0d1-d999fb95f92b" providerId="ADAL" clId="{C16E00C5-FDD2-4D94-9E8B-3436556C05AB}" dt="2026-07-21T23:03:11.626" v="3238" actId="962"/>
        <pc:sldMkLst>
          <pc:docMk/>
          <pc:sldMk cId="1824583536" sldId="1406"/>
        </pc:sldMkLst>
        <pc:spChg chg="mod">
          <ac:chgData name="Guy, Erica (US)" userId="1fe87976-b765-4ae8-b0d1-d999fb95f92b" providerId="ADAL" clId="{C16E00C5-FDD2-4D94-9E8B-3436556C05AB}" dt="2026-07-19T23:34:07.110" v="15" actId="962"/>
          <ac:spMkLst>
            <pc:docMk/>
            <pc:sldMk cId="1824583536" sldId="1406"/>
            <ac:spMk id="6" creationId="{73099BD9-FC12-005D-F78E-C05971C549E5}"/>
          </ac:spMkLst>
        </pc:spChg>
        <pc:picChg chg="mod">
          <ac:chgData name="Guy, Erica (US)" userId="1fe87976-b765-4ae8-b0d1-d999fb95f92b" providerId="ADAL" clId="{C16E00C5-FDD2-4D94-9E8B-3436556C05AB}" dt="2026-07-19T23:35:45.081" v="308" actId="962"/>
          <ac:picMkLst>
            <pc:docMk/>
            <pc:sldMk cId="1824583536" sldId="1406"/>
            <ac:picMk id="13" creationId="{D460B129-3FAB-923D-12D9-7F2756DE66BE}"/>
          </ac:picMkLst>
        </pc:picChg>
        <pc:picChg chg="mod">
          <ac:chgData name="Guy, Erica (US)" userId="1fe87976-b765-4ae8-b0d1-d999fb95f92b" providerId="ADAL" clId="{C16E00C5-FDD2-4D94-9E8B-3436556C05AB}" dt="2026-07-21T23:03:11.626" v="3238" actId="962"/>
          <ac:picMkLst>
            <pc:docMk/>
            <pc:sldMk cId="1824583536" sldId="1406"/>
            <ac:picMk id="15" creationId="{E714C2F7-3C90-4624-59B4-3A4B2238504C}"/>
          </ac:picMkLst>
        </pc:picChg>
      </pc:sldChg>
      <pc:sldChg chg="addSp delSp modSp mod">
        <pc:chgData name="Guy, Erica (US)" userId="1fe87976-b765-4ae8-b0d1-d999fb95f92b" providerId="ADAL" clId="{C16E00C5-FDD2-4D94-9E8B-3436556C05AB}" dt="2026-07-19T23:59:32.170" v="3178" actId="1036"/>
        <pc:sldMkLst>
          <pc:docMk/>
          <pc:sldMk cId="2314934689" sldId="1408"/>
        </pc:sldMkLst>
        <pc:spChg chg="ord">
          <ac:chgData name="Guy, Erica (US)" userId="1fe87976-b765-4ae8-b0d1-d999fb95f92b" providerId="ADAL" clId="{C16E00C5-FDD2-4D94-9E8B-3436556C05AB}" dt="2026-07-19T23:56:16.099" v="3092" actId="13244"/>
          <ac:spMkLst>
            <pc:docMk/>
            <pc:sldMk cId="2314934689" sldId="1408"/>
            <ac:spMk id="2" creationId="{EBC2DA79-01F6-BDF0-8CB7-E5708D52AACF}"/>
          </ac:spMkLst>
        </pc:spChg>
        <pc:spChg chg="mod ord">
          <ac:chgData name="Guy, Erica (US)" userId="1fe87976-b765-4ae8-b0d1-d999fb95f92b" providerId="ADAL" clId="{C16E00C5-FDD2-4D94-9E8B-3436556C05AB}" dt="2026-07-19T23:59:22.407" v="3171" actId="1035"/>
          <ac:spMkLst>
            <pc:docMk/>
            <pc:sldMk cId="2314934689" sldId="1408"/>
            <ac:spMk id="3" creationId="{9178374A-2C8E-527B-D25B-EFF49822E213}"/>
          </ac:spMkLst>
        </pc:spChg>
        <pc:spChg chg="mod">
          <ac:chgData name="Guy, Erica (US)" userId="1fe87976-b765-4ae8-b0d1-d999fb95f92b" providerId="ADAL" clId="{C16E00C5-FDD2-4D94-9E8B-3436556C05AB}" dt="2026-07-19T23:58:50.075" v="3159" actId="13244"/>
          <ac:spMkLst>
            <pc:docMk/>
            <pc:sldMk cId="2314934689" sldId="1408"/>
            <ac:spMk id="4" creationId="{DEA7C2CB-8874-3CA3-8B10-1967E5678FBE}"/>
          </ac:spMkLst>
        </pc:spChg>
        <pc:spChg chg="mod ord">
          <ac:chgData name="Guy, Erica (US)" userId="1fe87976-b765-4ae8-b0d1-d999fb95f92b" providerId="ADAL" clId="{C16E00C5-FDD2-4D94-9E8B-3436556C05AB}" dt="2026-07-19T23:59:32.170" v="3178" actId="1036"/>
          <ac:spMkLst>
            <pc:docMk/>
            <pc:sldMk cId="2314934689" sldId="1408"/>
            <ac:spMk id="6" creationId="{4C208579-38E6-AC08-5B8E-43822BC5182A}"/>
          </ac:spMkLst>
        </pc:spChg>
        <pc:picChg chg="mod ord">
          <ac:chgData name="Guy, Erica (US)" userId="1fe87976-b765-4ae8-b0d1-d999fb95f92b" providerId="ADAL" clId="{C16E00C5-FDD2-4D94-9E8B-3436556C05AB}" dt="2026-07-19T23:58:36.069" v="3158" actId="1036"/>
          <ac:picMkLst>
            <pc:docMk/>
            <pc:sldMk cId="2314934689" sldId="1408"/>
            <ac:picMk id="5" creationId="{A39C2B0F-9ED2-8191-F8E0-E812296AC5F2}"/>
          </ac:picMkLst>
        </pc:picChg>
      </pc:sldChg>
      <pc:sldChg chg="modSp add mod modNotesTx">
        <pc:chgData name="Guy, Erica (US)" userId="1fe87976-b765-4ae8-b0d1-d999fb95f92b" providerId="ADAL" clId="{C16E00C5-FDD2-4D94-9E8B-3436556C05AB}" dt="2026-07-22T02:09:36.403" v="3431" actId="962"/>
        <pc:sldMkLst>
          <pc:docMk/>
          <pc:sldMk cId="685918098" sldId="1421"/>
        </pc:sldMkLst>
        <pc:spChg chg="mod">
          <ac:chgData name="Guy, Erica (US)" userId="1fe87976-b765-4ae8-b0d1-d999fb95f92b" providerId="ADAL" clId="{C16E00C5-FDD2-4D94-9E8B-3436556C05AB}" dt="2026-07-21T22:57:34.991" v="3187" actId="20577"/>
          <ac:spMkLst>
            <pc:docMk/>
            <pc:sldMk cId="685918098" sldId="1421"/>
            <ac:spMk id="2" creationId="{4F730717-FEFC-5AED-FFB2-F109C5CB7972}"/>
          </ac:spMkLst>
        </pc:spChg>
        <pc:spChg chg="mod">
          <ac:chgData name="Guy, Erica (US)" userId="1fe87976-b765-4ae8-b0d1-d999fb95f92b" providerId="ADAL" clId="{C16E00C5-FDD2-4D94-9E8B-3436556C05AB}" dt="2026-07-21T22:58:02.547" v="3192" actId="20577"/>
          <ac:spMkLst>
            <pc:docMk/>
            <pc:sldMk cId="685918098" sldId="1421"/>
            <ac:spMk id="4" creationId="{EB14DC48-0E49-834B-41D0-16B81F1B4817}"/>
          </ac:spMkLst>
        </pc:spChg>
        <pc:spChg chg="mod">
          <ac:chgData name="Guy, Erica (US)" userId="1fe87976-b765-4ae8-b0d1-d999fb95f92b" providerId="ADAL" clId="{C16E00C5-FDD2-4D94-9E8B-3436556C05AB}" dt="2026-07-22T02:09:36.403" v="3431" actId="962"/>
          <ac:spMkLst>
            <pc:docMk/>
            <pc:sldMk cId="685918098" sldId="1421"/>
            <ac:spMk id="27" creationId="{13C9591B-121B-4CA6-CCC5-62B9C6C41731}"/>
          </ac:spMkLst>
        </pc:spChg>
      </pc:sldChg>
      <pc:sldChg chg="add del">
        <pc:chgData name="Guy, Erica (US)" userId="1fe87976-b765-4ae8-b0d1-d999fb95f92b" providerId="ADAL" clId="{C16E00C5-FDD2-4D94-9E8B-3436556C05AB}" dt="2026-07-21T22:57:07.954" v="3182" actId="47"/>
        <pc:sldMkLst>
          <pc:docMk/>
          <pc:sldMk cId="1361447553" sldId="1423"/>
        </pc:sldMkLst>
      </pc:sldChg>
      <pc:sldChg chg="add">
        <pc:chgData name="Guy, Erica (US)" userId="1fe87976-b765-4ae8-b0d1-d999fb95f92b" providerId="ADAL" clId="{C16E00C5-FDD2-4D94-9E8B-3436556C05AB}" dt="2026-07-21T22:57:04.369" v="3181"/>
        <pc:sldMkLst>
          <pc:docMk/>
          <pc:sldMk cId="162697499" sldId="1426"/>
        </pc:sldMkLst>
      </pc:sldChg>
      <pc:sldMasterChg chg="del delSldLayout">
        <pc:chgData name="Guy, Erica (US)" userId="1fe87976-b765-4ae8-b0d1-d999fb95f92b" providerId="ADAL" clId="{C16E00C5-FDD2-4D94-9E8B-3436556C05AB}" dt="2026-07-21T22:57:07.954" v="3182" actId="47"/>
        <pc:sldMasterMkLst>
          <pc:docMk/>
          <pc:sldMasterMk cId="561493528" sldId="2147484387"/>
        </pc:sldMasterMkLst>
        <pc:sldLayoutChg chg="del">
          <pc:chgData name="Guy, Erica (US)" userId="1fe87976-b765-4ae8-b0d1-d999fb95f92b" providerId="ADAL" clId="{C16E00C5-FDD2-4D94-9E8B-3436556C05AB}" dt="2026-07-21T22:57:07.954" v="3182" actId="47"/>
          <pc:sldLayoutMkLst>
            <pc:docMk/>
            <pc:sldMasterMk cId="561493528" sldId="2147484387"/>
            <pc:sldLayoutMk cId="4079946243" sldId="2147484388"/>
          </pc:sldLayoutMkLst>
        </pc:sldLayoutChg>
        <pc:sldLayoutChg chg="del">
          <pc:chgData name="Guy, Erica (US)" userId="1fe87976-b765-4ae8-b0d1-d999fb95f92b" providerId="ADAL" clId="{C16E00C5-FDD2-4D94-9E8B-3436556C05AB}" dt="2026-07-21T22:57:07.954" v="3182" actId="47"/>
          <pc:sldLayoutMkLst>
            <pc:docMk/>
            <pc:sldMasterMk cId="561493528" sldId="2147484387"/>
            <pc:sldLayoutMk cId="3143778821" sldId="2147484389"/>
          </pc:sldLayoutMkLst>
        </pc:sldLayoutChg>
        <pc:sldLayoutChg chg="del">
          <pc:chgData name="Guy, Erica (US)" userId="1fe87976-b765-4ae8-b0d1-d999fb95f92b" providerId="ADAL" clId="{C16E00C5-FDD2-4D94-9E8B-3436556C05AB}" dt="2026-07-21T22:57:07.954" v="3182" actId="47"/>
          <pc:sldLayoutMkLst>
            <pc:docMk/>
            <pc:sldMasterMk cId="561493528" sldId="2147484387"/>
            <pc:sldLayoutMk cId="2161572757" sldId="214748439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Option allows the modification of the prioritization of route systems when a different prioritization would better accommodate the expectancy of the road user and provide more effective direction, such as for separate decision points for routes that are encountered in a particular order.</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new Standard provision reflects the existing requirement that Interstate route numbering be approved by FHWA, </a:t>
            </a:r>
            <a:r>
              <a:rPr lang="en-US" sz="1800" b="0" i="0" u="none" strike="noStrike" baseline="0" dirty="0">
                <a:solidFill>
                  <a:srgbClr val="000000"/>
                </a:solidFill>
                <a:latin typeface="Arial" panose="020B0604020202020204" pitchFamily="34" charset="0"/>
              </a:rPr>
              <a:t>consistent with 23 CFR 470.115(a).</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3393372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revised to clarify that the requirement is for sign legends to comply with the “Standard Highway Signs” publication.</a:t>
            </a:r>
          </a:p>
          <a:p>
            <a:endParaRPr lang="en-US" dirty="0"/>
          </a:p>
          <a:p>
            <a:r>
              <a:rPr lang="en-US" dirty="0"/>
              <a:t>It also clarifies that the minimum size for County Route signs is 24 x 24 inches, in order to maintain consistency with the minimum sizes for other Route signs. </a:t>
            </a:r>
          </a:p>
          <a:p>
            <a:endParaRPr lang="en-US" dirty="0"/>
          </a:p>
          <a:p>
            <a:r>
              <a:rPr lang="en-US" dirty="0"/>
              <a:t>An Option is revised to allow that when the Interstate Route sign is used in a Route Sign assembly, the M1-1a sign, containing the State name in white upper-case letters on a blue background as detailed in the “Standard Highway Signs” publication, may be used in place of the M1-1 sign. The use of the M1-1a sign shall be limited to Route Sign assemblies and does not extend to other types of signs.</a:t>
            </a:r>
          </a:p>
          <a:p>
            <a:endParaRPr lang="en-US" dirty="0"/>
          </a:p>
          <a:p>
            <a:r>
              <a:rPr lang="en-US" dirty="0"/>
              <a:t>The design of the Off-Interstate Business Route and County Route signs includes a wider border to address contrast on a green guide sign, and therefore, the previous Option to include a white square or rectangle behind the route shield on a green guide sign is removed.</a:t>
            </a:r>
          </a:p>
          <a:p>
            <a:endParaRPr lang="en-US" dirty="0"/>
          </a:p>
          <a:p>
            <a:r>
              <a:rPr lang="en-US" dirty="0"/>
              <a:t>A Standard is revised to reiterate the underlying requirement in Chapter 2A that the legend on State Route signs shall conform to the Standard Alphabets contained in the “Standard Highway Signs” publication.</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Standard is revised to clarify that the design of park and forest Route signs apply to non-National Forest routes, and that the design of the National Forest Route sign shall be as detailed in the “Standard Highway Signs” publication.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1522563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previous recommendation is now a requirement regarding the color and design of a combination route sign with auxiliary plaques into a single guide sign. Consistent with sign color requirements for guide signs, if a route sign and its auxiliary plaques are combined to form a single guide sign, the background color of the sign shall be green, and the design shall comply with the basic principles for the design of guide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3295886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Standard is revised to prohibit the use of the M4-1P series plaques to sign an alternative routing that is not officially designated and incorporated into the numbered highway system, such as alternative routings for incident management or emergency detours.  A new Section, </a:t>
            </a:r>
            <a:r>
              <a:rPr lang="en-US" err="1"/>
              <a:t>2D.59</a:t>
            </a:r>
            <a:r>
              <a:rPr lang="en-US"/>
              <a:t>, which we will discuss later includes provisions for Emergency Routing signs and plaques.</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94720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Guidance provision recommends that when more than four route signs would be needed in a single Advance Route Turn or Directional assembly, the route signs should instead be mounted in a guide sign to minimize the need for repetition of the same information on multiple Cardinal Direction and Directional Arrow auxiliary plaques. This reduces informational load on the road user.</a:t>
            </a:r>
          </a:p>
          <a:p>
            <a:endParaRPr lang="en-US" dirty="0"/>
          </a:p>
          <a:p>
            <a:pPr algn="l"/>
            <a:r>
              <a:rPr lang="en-US" sz="1800" b="0" i="0" u="none" strike="noStrike" baseline="0" dirty="0">
                <a:solidFill>
                  <a:srgbClr val="0000FF"/>
                </a:solidFill>
                <a:latin typeface="Times New Roman" panose="02020603050405020304" pitchFamily="18" charset="0"/>
              </a:rPr>
              <a:t>A new Option provision allows Route Sign assemblies to be omitted for routes that are part of an agency’s internal numbering system, such as for maintenance or other purposes, and are not publicly mapped or intended to be used for</a:t>
            </a:r>
            <a:r>
              <a:rPr lang="en-US" sz="1800" b="0" i="0" u="none" strike="noStrike" baseline="0" dirty="0">
                <a:solidFill>
                  <a:srgbClr val="000000"/>
                </a:solidFill>
                <a:latin typeface="Calibri" panose="020F0502020204030204" pitchFamily="34" charset="0"/>
              </a:rPr>
              <a:t> </a:t>
            </a:r>
            <a:r>
              <a:rPr lang="en-US" sz="1800" b="0" i="0" u="none" strike="noStrike" baseline="0" dirty="0">
                <a:solidFill>
                  <a:srgbClr val="0000FF"/>
                </a:solidFill>
                <a:latin typeface="Times New Roman" panose="02020603050405020304" pitchFamily="18" charset="0"/>
              </a:rPr>
              <a:t>navigational purposes by the general public. Similarly, numbered routes that are not maintained during certain times of year, such as not being plowed during winter months, may be omitted from Route Sign assemblies. This allows agencies greater flexibility.</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1311784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optional use of a Cardinal Direction auxiliary plaque in a Trailblazer assembly is clarified to only apply where the direction leading to the route provides access only to one direction of travel for that route.</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25327836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Support is added which states that overhead destination guide signs are sometimes helpful on multi-lane conventional roadways with complex or unusual roadway alignments or geometrics at intersecting highways to provide positive direction to destinations and to assign lanes to be used for destinations.</a:t>
            </a:r>
          </a:p>
          <a:p>
            <a:endParaRPr lang="en-US" dirty="0"/>
          </a:p>
          <a:p>
            <a:r>
              <a:rPr lang="en-US" dirty="0"/>
              <a:t>A new Option is added allowing overhead Destination signs to be used to provide lane assignment and destination information for some or all of the lanes on the approach to a multi-lane intersection. Destination information may include cardinal directions, route numbers, street names, and/or place names. Overhead signs using the Arrow-per-Lane sign design configuration may be used to provide lane assignments for some or all lane destinations at the approach to a multi-lane intersection.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505723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2D.37 Overhead Arrow-Per-Lane Destination Guide Signs is added with provisions for the use of these signs on multi-lane conventional roadway intersections.</a:t>
            </a:r>
          </a:p>
          <a:p>
            <a:endParaRPr lang="en-US" dirty="0"/>
          </a:p>
          <a:p>
            <a:r>
              <a:rPr lang="en-US" dirty="0"/>
              <a:t>Overhead Arrow-Per-Lane destination guide signs can be used to provide lane assignments where the designated lane is not a mandatory movement lane. These signs for conventional roads shall only be used for multi-lane approaches to intersections that have an option lane. An arrow must be shown above each mandatory turn lane and a bifurcated arrow must be shown above the option lane. Standards provide other requirements for arrow placement and sizing, and guidance recommends additional criteria for the design of overhead arrow-per-lane guide signs on conventional roadways.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1423687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Support statement is revised to help ensure that the basic principles of limiting the amount of legend and aligning the arrows with each destination are applied. This is to aid road users in understanding the sign and navigating through the area.</a:t>
            </a:r>
          </a:p>
          <a:p>
            <a:endParaRPr lang="en-US" dirty="0"/>
          </a:p>
          <a:p>
            <a:r>
              <a:rPr lang="en-US" dirty="0"/>
              <a:t>A new Option is added to allow the use of Overhead Arrow-per-Lane Destination signs with curved-stem arrows on multi-lane approaches to circular intersections with an option lane.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3383563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Support statement is revised to help ensure that the basic principles of limiting the amount of legend and aligning the arrows with each destination are applied. This is to aid road users in understanding the sign and navigating through the area.</a:t>
            </a:r>
          </a:p>
          <a:p>
            <a:endParaRPr lang="en-US"/>
          </a:p>
          <a:p>
            <a:r>
              <a:rPr lang="en-US"/>
              <a:t>A new Option is added to allow the use of Overhead Arrow-per-Lane Destination signs with curved-stem arrows on multi-lane approaches to circular intersections with an option lane.</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3537022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new Section 2D.41 is added that contains Guidance and Support statements to provide agencies with examples of signing for locations with displaced left turn and intercepted crossroad intersections, which are newer intersection designs and becoming more common in practice and provide for consistency.</a:t>
            </a:r>
          </a:p>
          <a:p>
            <a:endParaRPr lang="en-US" dirty="0"/>
          </a:p>
          <a:p>
            <a:r>
              <a:rPr lang="en-US" dirty="0"/>
              <a:t>A system of guide signs along with associated lane marking should be used to direct traffic through intersection with indirect turning movements.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31501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2D.45, there are a number of changes related to or clarifying the design of Street Name signs. Some of the more significant changes include:</a:t>
            </a:r>
          </a:p>
          <a:p>
            <a:pPr marL="171450" indent="-171450">
              <a:buFont typeface="Arial" panose="020B0604020202020204" pitchFamily="34" charset="0"/>
              <a:buChar char="•"/>
            </a:pPr>
            <a:r>
              <a:rPr lang="en-US" dirty="0"/>
              <a:t>A new Guidance provision recommends using the minimum letter heights included in Table 2D-6 on Street Name signs.</a:t>
            </a:r>
          </a:p>
          <a:p>
            <a:pPr marL="171450" indent="-171450">
              <a:buFont typeface="Arial" panose="020B0604020202020204" pitchFamily="34" charset="0"/>
              <a:buChar char="•"/>
            </a:pPr>
            <a:r>
              <a:rPr lang="en-US" dirty="0"/>
              <a:t>An Option is changed to Guidance regarding the use of conventional abbreviations on the Street Name sign to provide consistency with guide signs.</a:t>
            </a:r>
          </a:p>
          <a:p>
            <a:pPr marL="171450" indent="-171450">
              <a:buFont typeface="Arial" panose="020B0604020202020204" pitchFamily="34" charset="0"/>
              <a:buChar char="•"/>
            </a:pPr>
            <a:r>
              <a:rPr lang="en-US" dirty="0"/>
              <a:t>New Guidance recommends that pictographs not be used on street name signs that contain directional arrows.</a:t>
            </a:r>
          </a:p>
          <a:p>
            <a:pPr marL="171450" indent="-171450">
              <a:buFont typeface="Arial" panose="020B0604020202020204" pitchFamily="34" charset="0"/>
              <a:buChar char="•"/>
            </a:pPr>
            <a:r>
              <a:rPr lang="en-US" dirty="0"/>
              <a:t>New Guidance is added regarding omitting the border from a post-mounted Street Name sign.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Guidance is added recommending that Street Name signs display their legend on both the front and back sides of the sign to facilitate navigation for pedestrians.</a:t>
            </a:r>
          </a:p>
          <a:p>
            <a:endParaRPr lang="en-US" dirty="0"/>
          </a:p>
          <a:p>
            <a:r>
              <a:rPr lang="en-US" dirty="0"/>
              <a:t>A new Guidance provision recommends Street Name signs should not be used at intersections of freeway exit ramps with crossroads, to help minimize the potential for wrong-way movements onto the freeway ramp.</a:t>
            </a:r>
          </a:p>
          <a:p>
            <a:endParaRPr lang="en-US" dirty="0"/>
          </a:p>
          <a:p>
            <a:r>
              <a:rPr lang="en-US" dirty="0"/>
              <a:t>A new Guidance provision recommends that a second Street Name sign should not be used to display the memorial or dedication name of the street.</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1672652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Two new figures are added to Section 2D.49 that shows examples of guide signing for diamond interchange scenarios.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3522334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Two new figures are added to Section 2D.49 that shows examples of guide signing for diamond interchange scenarios.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2464957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Support provision defines the areas where certain vehicles might be directed to stop to be weighed and/or inspected and that such an area can be a permanent roadside area, or a temporary mobile facility deployed along the roadway.</a:t>
            </a:r>
          </a:p>
          <a:p>
            <a:endParaRPr lang="en-US" dirty="0"/>
          </a:p>
          <a:p>
            <a:r>
              <a:rPr lang="en-US" sz="1800" b="0" i="0" u="none" strike="noStrike" baseline="0" dirty="0">
                <a:solidFill>
                  <a:srgbClr val="000000"/>
                </a:solidFill>
                <a:latin typeface="Arial" panose="020B0604020202020204" pitchFamily="34" charset="0"/>
              </a:rPr>
              <a:t>A Standard is revised to indicate the appropriate sequence of signs for Weigh Station signing on a conventional highway and to revise the sign terminology to match the typical sequence of other types of guide signs. The resulting sign sequence includes Weight Station Advance, Weigh Station Advance Direction, and Weigh Station Entrance Direction Signs.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A new Guidance provision recommends a Gore sign with the same basic legend as the Weigh Station Entrance Direction sign be used to emphasize the entrance to the weigh station.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A new Option allows the use of the alternate legend COMMERCIAL VEHICLE INSPECTION for the D8 series Weigh Station signs where only commercial vehicle inspections are conducted in the inspection area. This maintains consistency with the type of activity being conducted at the station. </a:t>
            </a:r>
          </a:p>
          <a:p>
            <a:endParaRPr lang="en-US" sz="1800" b="0" i="0" u="none" strike="noStrike" baseline="0" dirty="0">
              <a:solidFill>
                <a:srgbClr val="000000"/>
              </a:solidFill>
              <a:latin typeface="Arial" panose="020B0604020202020204" pitchFamily="34" charset="0"/>
            </a:endParaRPr>
          </a:p>
          <a:p>
            <a:r>
              <a:rPr lang="en-US" sz="1800" b="0" i="0" u="none" strike="noStrike" baseline="0" dirty="0">
                <a:solidFill>
                  <a:srgbClr val="000000"/>
                </a:solidFill>
                <a:latin typeface="Arial" panose="020B0604020202020204" pitchFamily="34" charset="0"/>
              </a:rPr>
              <a:t>A new Standard requires that when the WEIGH STATION legend of the D8 series signs is replaced with the COMMERCIAL VEHICLE INSPECTION legend, the WEIGH STATION legend of the R13–1 sign shall be replaced with the alternate legend COMMERCIAL VEHICLE INSPECTION area. This maintains consistency in sign legends.</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37949145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2D.53 Truck and Passing Lane signs, new example figures, Figures 2D-26 and 2D-27 illustrate examples of signing for a truck lane and passing lane respectively.</a:t>
            </a:r>
          </a:p>
          <a:p>
            <a:endParaRPr lang="en-US" dirty="0"/>
          </a:p>
          <a:p>
            <a:r>
              <a:rPr lang="en-US" dirty="0"/>
              <a:t>Guidance is also revised to clarify that if a series of truck lanes is provided along a highway, the Next Truck Lane sign should be installed after each truck lane segment. If an extra lane has been provided to the left-hand side of the travel lane for passing slower moving vehicles in the travel lane, an Advance Passing Lane Advance sign should be installed in advance of the lane. If a series of passing lanes are provided along a highway, a Next Passing Lane sign should be installed after each passing lane segment.</a:t>
            </a:r>
          </a:p>
          <a:p>
            <a:endParaRPr lang="en-US" dirty="0"/>
          </a:p>
          <a:p>
            <a:r>
              <a:rPr lang="en-US" dirty="0"/>
              <a:t>This clarifies that a passing lane is added to the left of the travel lane while a truck lane is added to the right of the travel lane.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4061484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2D.54 Emergency and Slow Vehicle Turn-Out Signs, a new figure shows an example of signing for an emergency turn-out. </a:t>
            </a:r>
          </a:p>
          <a:p>
            <a:endParaRPr lang="en-US" dirty="0"/>
          </a:p>
          <a:p>
            <a:r>
              <a:rPr lang="en-US" dirty="0"/>
              <a:t>A new Guidance provision recommends that if an emergency turn-out area has been provided where a shoulder is not available for emergency stopping or where there is part-time shoulder use by traffic (as discussed in Section 2G.23), Emergency Turn-Out signs should be installed. The Advance Emergency Turn-Out Advance sign should be installed between ¼ mile and 500 feet in advance of the turn-out area. The Emergency Turn-Out Directional sign should be installed near the beginning of the turn-out.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20313144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Guidance provision recommends that when a system of community wayfinding guide signs is being considered, the system of existing guide signs should be evaluated for applicability and general compliance with the provisions of the MUTCD to ensure road user directional guidance is adequately addressed. </a:t>
            </a:r>
          </a:p>
          <a:p>
            <a:endParaRPr lang="en-US" dirty="0"/>
          </a:p>
          <a:p>
            <a:r>
              <a:rPr lang="en-US" dirty="0"/>
              <a:t>A Guidance provision is changed to a Standard, requiring that community wayfinding guide signs be rectangular in shape.</a:t>
            </a:r>
          </a:p>
          <a:p>
            <a:endParaRPr lang="en-US" dirty="0"/>
          </a:p>
          <a:p>
            <a:r>
              <a:rPr lang="en-US" dirty="0"/>
              <a:t>A new Guidance provision recommends letters, numerals, and other characters should be composed of the Standard Alphabets as detailed in the “Standard Highway Signs” publication.</a:t>
            </a:r>
          </a:p>
          <a:p>
            <a:endParaRPr lang="en-US" dirty="0"/>
          </a:p>
          <a:p>
            <a:r>
              <a:rPr lang="en-US" dirty="0"/>
              <a:t>A new Standard requires that if a lettering style other than the Standard Alphabets is used, the alternative lettering style shall be conventional in form. The letters, numerals, and other characters shall not be italic, oblique, script, highly decorative, or of other unusual forms which by their nature would not maintain adequate legibility under driving conditions.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22507120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Guidance recommends that where the byway is identified only by the National Scenic Byways sign, the Directional assembly should consist of the M10-1 sign and an M5 series or M6 series auxiliary plaque when indication of a turn is necessary to remain on the byway route. Where the name of the byway is to be displayed on identification signs or plaques along the byway route, the name should be displayed in a Directional or Confirming assembly as follows:</a:t>
            </a:r>
          </a:p>
          <a:p>
            <a:endParaRPr lang="en-US" dirty="0"/>
          </a:p>
          <a:p>
            <a:r>
              <a:rPr lang="en-US" dirty="0"/>
              <a:t>A. On a Byway Identification plaque mounted below the M10-1 sign; or</a:t>
            </a:r>
          </a:p>
          <a:p>
            <a:r>
              <a:rPr lang="en-US" dirty="0"/>
              <a:t>B. On a Byway Identification sign with the M10-1aP plaque mounted below the sign.</a:t>
            </a:r>
          </a:p>
          <a:p>
            <a:endParaRPr lang="en-US" dirty="0"/>
          </a:p>
          <a:p>
            <a:r>
              <a:rPr lang="en-US" dirty="0"/>
              <a:t>In either case, the size of the National Scenic Byways sign, plaque, Byway Identification sign, and Byway Identification plaque should be consistent with that specified for Route signs for the roadway classification. The byway Directional or Confirming assemblies should be located separately from any Route Sign assemblies or Destination guide signs.</a:t>
            </a:r>
          </a:p>
          <a:p>
            <a:endParaRPr lang="en-US" dirty="0"/>
          </a:p>
          <a:p>
            <a:r>
              <a:rPr lang="en-US" dirty="0"/>
              <a:t>A new Standard clarifies that the M10-1 sign or the M10-1aP plaque shall not be installed as sign panels on a guide sign or as part of a guide sign assembly.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1408720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new Section includes relocated provisions from Chapter 2H, and addresses inconsistencies in how state-designated scenic byways, historic trails, and auto tour routes are signed. Option provisions are included to correspond to the sign designations provided in Figure 2D-34.</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signing recommendations and standards are similar in concept to National Scenic Byways. Scenic byway, historic trail, and auto tour route sign designs shall not have a similar design to or resemble a highway route sign, </a:t>
            </a:r>
            <a:r>
              <a:rPr lang="en-US" sz="1800" b="0" i="0" u="none" strike="noStrike" baseline="0" dirty="0">
                <a:solidFill>
                  <a:srgbClr val="000000"/>
                </a:solidFill>
                <a:latin typeface="Arial" panose="020B0604020202020204" pitchFamily="34" charset="0"/>
              </a:rPr>
              <a:t>to avoid confusion with officially numbered roues on a highway system that are marked by the official route sign.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Although the signs have standard designations, </a:t>
            </a:r>
            <a:r>
              <a:rPr lang="en-US" sz="1800" dirty="0">
                <a:effectLst/>
                <a:latin typeface="Calibri" panose="020F0502020204030204" pitchFamily="34" charset="0"/>
                <a:ea typeface="Calibri" panose="020F0502020204030204" pitchFamily="34" charset="0"/>
              </a:rPr>
              <a:t>the provisions include flexibility with regard to the design of State Scenic Byway signs. Agencies choosing to develop site specific simple graphics on scenic byway signs would evaluate the design for effectiveness as a traffic control device, avoiding complex graphics, significant number of colors, non-standard lettering styles, and advertising.</a:t>
            </a:r>
            <a:r>
              <a:rPr lang="en-US" sz="1800" b="0" i="0" u="none" strike="noStrike" baseline="0" dirty="0">
                <a:solidFill>
                  <a:srgbClr val="000000"/>
                </a:solidFill>
                <a:latin typeface="Arial" panose="020B0604020202020204" pitchFamily="34" charset="0"/>
              </a:rPr>
              <a:t>	</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1038774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2D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2D.59 contains provisions for emergency route signs for the purposes of corridor management along routes that have recurring incidents and have reasonable rerouting paths available. These signs are intended to be permanently installed to provide instant rerouting guidance to road users when traffic congestion or backups first begin even before emergency responders could provide temporary traffic control for rerouting traffic.  </a:t>
            </a:r>
          </a:p>
          <a:p>
            <a:endParaRPr lang="en-US" dirty="0"/>
          </a:p>
          <a:p>
            <a:r>
              <a:rPr lang="en-US" dirty="0"/>
              <a:t>The provisions are based on Official Ruling No. 6(09)-42(I). </a:t>
            </a:r>
          </a:p>
          <a:p>
            <a:endParaRPr lang="en-US" dirty="0"/>
          </a:p>
          <a:p>
            <a:r>
              <a:rPr lang="en-US" dirty="0"/>
              <a:t>Signs are required to have a white legend and border on a green background.  Optionally, for additional emphasis the legend EMERGENCY ROUTE or EMERGENCY ROUTE TO may be displayed in a yellow panel with black letters.  Orange or pink shall not be used for permanently-installed signs or plaques.</a:t>
            </a:r>
          </a:p>
          <a:p>
            <a:endParaRPr lang="en-US" dirty="0"/>
          </a:p>
          <a:p>
            <a:r>
              <a:rPr lang="en-US" dirty="0"/>
              <a:t>New Figure 2D-37 includes the standard signs and examples of guide signs and advance signs for rerouting, and new Figure 2D-38 illustrates an example of the use of permanently-installed emergency routing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1590118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2D.60 contains provisions for Signing at Airports.  The support and guidance provisions are based on a study by the Transportation Research Board’s Airport Cooperative Research Program. The study is documented in Report 52, “Wayfinding and Signing Guidelines for Airport Terminal and Landside,” and contains additional information on the application of traffic control devices to the unique geometrics and roadway environment that are typical of airports.</a:t>
            </a:r>
          </a:p>
          <a:p>
            <a:endParaRPr lang="en-US" dirty="0"/>
          </a:p>
          <a:p>
            <a:r>
              <a:rPr lang="en-US" dirty="0"/>
              <a:t>New Guidance recommends potential measures to provide road users with adequate time to comprehend and respond to signs at airports.  These include:</a:t>
            </a:r>
          </a:p>
          <a:p>
            <a:pPr marL="171450" indent="-171450">
              <a:buFont typeface="Arial" panose="020B0604020202020204" pitchFamily="34" charset="0"/>
              <a:buChar char="•"/>
            </a:pPr>
            <a:r>
              <a:rPr lang="en-US" dirty="0"/>
              <a:t>Taking measures to reduce the speeds of vehicles on the roadway,</a:t>
            </a:r>
          </a:p>
          <a:p>
            <a:pPr marL="171450" indent="-171450">
              <a:buFont typeface="Arial" panose="020B0604020202020204" pitchFamily="34" charset="0"/>
              <a:buChar char="•"/>
            </a:pPr>
            <a:r>
              <a:rPr lang="en-US" dirty="0"/>
              <a:t>considering increasing the letter and numeral heights on signs to provide greater viewing distances and decision times, and</a:t>
            </a:r>
          </a:p>
          <a:p>
            <a:pPr marL="171450" indent="-171450">
              <a:buFont typeface="Arial" panose="020B0604020202020204" pitchFamily="34" charset="0"/>
              <a:buChar char="•"/>
            </a:pPr>
            <a:r>
              <a:rPr lang="en-US" dirty="0"/>
              <a:t>spreading airline information on separate signs that appear in sequence to limit the number of airlines displayed on a single sign at a single location.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Changeable message signs should not be used to rotate the display of airlines to an approaching road user.</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Figure 2D-39 is added </a:t>
            </a:r>
            <a:r>
              <a:rPr lang="en-US"/>
              <a:t>to provide a</a:t>
            </a:r>
            <a:r>
              <a:rPr lang="en-US" b="0" i="0" u="none" strike="noStrike" baseline="0">
                <a:solidFill>
                  <a:srgbClr val="000000"/>
                </a:solidFill>
              </a:rPr>
              <a:t>n example of major guide signing on the approaches to and within an airport facility roadway network.</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1001627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dirty="0">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32</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a:solidFill>
                  <a:srgbClr val="000000"/>
                </a:solidFill>
              </a:rPr>
              <a:t>Chapter </a:t>
            </a:r>
            <a:r>
              <a:rPr lang="en-US" sz="1200" b="0" i="0" u="none" strike="noStrike" baseline="0" err="1">
                <a:solidFill>
                  <a:srgbClr val="000000"/>
                </a:solidFill>
              </a:rPr>
              <a:t>2D</a:t>
            </a:r>
            <a:r>
              <a:rPr lang="en-US" sz="1200" b="0" i="0" u="none" strike="noStrike" baseline="0">
                <a:solidFill>
                  <a:srgbClr val="000000"/>
                </a:solidFill>
              </a:rPr>
              <a:t> is reorganized t</a:t>
            </a:r>
            <a:r>
              <a:rPr lang="en-US" sz="1800" b="0" i="0" u="none" strike="noStrike" baseline="0">
                <a:solidFill>
                  <a:srgbClr val="000000"/>
                </a:solidFill>
                <a:latin typeface="Arial" panose="020B0604020202020204" pitchFamily="34" charset="0"/>
              </a:rPr>
              <a:t>o improve usability of the MUTCD. The following subchapter headings organize sections into related groupings</a:t>
            </a:r>
            <a:r>
              <a:rPr lang="en-US" sz="1200" b="0" i="0" u="none" strike="noStrike" baseline="0">
                <a:solidFill>
                  <a:srgbClr val="000000"/>
                </a:solidFill>
              </a:rPr>
              <a:t>: General Design; Route Signs and Auxiliary Plaques; Sign Assemblies; Destination and Distance Signs; Street Name and Parking Signs; Freeway Interchange Approach Signs; Weigh Station Installation, Crossover, Truck and Passing Lane, and Emergency and Slow Vehicle Passing Lane Signs; Other Guide Signs; and Signing at Airports. </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832159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Guidance recommends that the primary or control destinations displayed on guide signs be meaningful to road users in navigation and orientation, and that such destinations be identifiable on official maps.</a:t>
            </a:r>
          </a:p>
          <a:p>
            <a:endParaRPr lang="en-US" dirty="0"/>
          </a:p>
          <a:p>
            <a:r>
              <a:rPr lang="en-US" dirty="0"/>
              <a:t>New Support indicates that guide signs, other than Street Name signs, are not generally used on low-volume rural roads, except as needed to guide road users back to major roadways.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3510055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new Standard requires that the principal legend on overhead guide signs shall be at least 6 inches in height for all upper-case letters, or a combination of 6 inches in height for upper-case letters and 4.5 inches in nominal loop height for lower-case letters, unless otherwise provided in the Manual.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Table 2D-2 is added and contains recommended minimum letter and numeral heights for conventional road guide signs according to speed and mounting type of either post-mounted or overhead-mounted.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3493971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new Section is added regarding commonly recognized abbreviations for certain words, using material relocated from Chapter 2E.17 of the 2009 Edition of the MUTCD.</a:t>
            </a:r>
          </a:p>
          <a:p>
            <a:endParaRPr lang="en-US"/>
          </a:p>
          <a:p>
            <a:r>
              <a:rPr lang="en-US"/>
              <a:t>A new figure and two new tables are added with examples and recommended abbreviations for certain words, or recommended street name descriptors not acceptable for abbreviation.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1015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new Section is added regarding commonly recognized abbreviations for certain words, using material relocated from Chapter 2E.17 of the 2009 Edition of the MUTCD.</a:t>
            </a:r>
          </a:p>
          <a:p>
            <a:endParaRPr lang="en-US"/>
          </a:p>
          <a:p>
            <a:r>
              <a:rPr lang="en-US"/>
              <a:t>A new figure and two new tables are added with examples and recommended abbreviations for certain words, or recommended street name descriptors not acceptable for abbreviation.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583068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designation “curved-stem arrows” is revised to be “Type E directional arrows,” which are used exclusively for circular intersections.</a:t>
            </a:r>
          </a:p>
          <a:p>
            <a:endParaRPr lang="en-US" dirty="0"/>
          </a:p>
          <a:p>
            <a:r>
              <a:rPr lang="en-US" dirty="0"/>
              <a:t>The Type E directional arrow may be used on guide signs on approaches to circular intersections to represent the intended driver paths to destinations involving left-turn movements around the circulatory island.</a:t>
            </a:r>
          </a:p>
          <a:p>
            <a:endParaRPr lang="en-US" dirty="0"/>
          </a:p>
          <a:p>
            <a:r>
              <a:rPr lang="en-US" dirty="0"/>
              <a:t>A new Standard requires that if a Type C advance turn directional arrow is used, it shall display a right or left arrow, the shaft of which is bent at a 90-degree or oblique angle.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17752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389158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962446350"/>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007681752"/>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18544033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62880440"/>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902982145"/>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7/21/2026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203200" y="1752600"/>
            <a:ext cx="11785599"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009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80083361"/>
      </p:ext>
    </p:extLst>
  </p:cSld>
  <p:clrMap bg1="dk1" tx1="lt1" bg2="dk2" tx2="lt2" accent1="accent1" accent2="accent2" accent3="accent3" accent4="accent4" accent5="accent5" accent6="accent6" hlink="hlink" folHlink="folHlink"/>
  <p:sldLayoutIdLst>
    <p:sldLayoutId id="2147484392" r:id="rId1"/>
    <p:sldLayoutId id="2147484393" r:id="rId2"/>
    <p:sldLayoutId id="2147484394"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366060738"/>
      </p:ext>
    </p:extLst>
  </p:cSld>
  <p:clrMap bg1="dk1" tx1="lt1" bg2="dk2" tx2="lt2" accent1="accent1" accent2="accent2" accent3="accent3" accent4="accent4" accent5="accent5" accent6="accent6" hlink="hlink" folHlink="folHlink"/>
  <p:sldLayoutIdLst>
    <p:sldLayoutId id="2147484396" r:id="rId1"/>
    <p:sldLayoutId id="2147484397" r:id="rId2"/>
    <p:sldLayoutId id="2147484398"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a:xfrm>
            <a:off x="617620" y="365125"/>
            <a:ext cx="10969699" cy="880579"/>
          </a:xfrm>
        </p:spPr>
        <p:txBody>
          <a:bodyPr/>
          <a:lstStyle/>
          <a:p>
            <a:r>
              <a:rPr lang="en-US" dirty="0"/>
              <a:t>Section 2D.09 Numbered Highway Systems</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1" y="1245704"/>
            <a:ext cx="10969698" cy="4723680"/>
          </a:xfrm>
        </p:spPr>
        <p:txBody>
          <a:bodyPr/>
          <a:lstStyle/>
          <a:p>
            <a:r>
              <a:rPr lang="en-US" dirty="0"/>
              <a:t>Adds exception to route system order preference to accommodate driver expectancy and provide more effective direction</a:t>
            </a:r>
          </a:p>
          <a:p>
            <a:r>
              <a:rPr lang="en-US" dirty="0"/>
              <a:t>Interstate route numbering shall be approved by the FHWA</a:t>
            </a:r>
          </a:p>
          <a:p>
            <a:endParaRPr lang="en-US" dirty="0"/>
          </a:p>
        </p:txBody>
      </p:sp>
      <p:pic>
        <p:nvPicPr>
          <p:cNvPr id="5" name="Picture 4" descr="A shield-shaped sign with a white border. At the top of the sign, the word &quot;INTERSTATE&quot; is shown in white on a red background above a horizontal white line that extends across the width of the sign. Below the horizontal line, the number &quot;22&quot; is shown in white on a blue background. A second M1-1 sign is shown and is identical to the first sign except for being wider with the number “240” in white.">
            <a:extLst>
              <a:ext uri="{FF2B5EF4-FFF2-40B4-BE49-F238E27FC236}">
                <a16:creationId xmlns:a16="http://schemas.microsoft.com/office/drawing/2014/main" id="{B931584F-B034-306A-EA59-654D60E3FABB}"/>
              </a:ext>
            </a:extLst>
          </p:cNvPr>
          <p:cNvPicPr>
            <a:picLocks noChangeAspect="1"/>
          </p:cNvPicPr>
          <p:nvPr/>
        </p:nvPicPr>
        <p:blipFill rotWithShape="1">
          <a:blip r:embed="rId3"/>
          <a:srcRect b="23673"/>
          <a:stretch/>
        </p:blipFill>
        <p:spPr>
          <a:xfrm>
            <a:off x="4255159" y="3298757"/>
            <a:ext cx="4143375" cy="1781175"/>
          </a:xfrm>
          <a:prstGeom prst="rect">
            <a:avLst/>
          </a:prstGeom>
        </p:spPr>
      </p:pic>
      <p:sp>
        <p:nvSpPr>
          <p:cNvPr id="4" name="TextBox 3">
            <a:extLst>
              <a:ext uri="{FF2B5EF4-FFF2-40B4-BE49-F238E27FC236}">
                <a16:creationId xmlns:a16="http://schemas.microsoft.com/office/drawing/2014/main" id="{CF1372D3-019C-2BFD-C96D-4CF096E133DF}"/>
              </a:ext>
            </a:extLst>
          </p:cNvPr>
          <p:cNvSpPr txBox="1"/>
          <p:nvPr/>
        </p:nvSpPr>
        <p:spPr>
          <a:xfrm>
            <a:off x="4774428" y="5079932"/>
            <a:ext cx="2656082" cy="646331"/>
          </a:xfrm>
          <a:prstGeom prst="rect">
            <a:avLst/>
          </a:prstGeom>
          <a:noFill/>
        </p:spPr>
        <p:txBody>
          <a:bodyPr wrap="square" rtlCol="0">
            <a:spAutoFit/>
          </a:bodyPr>
          <a:lstStyle/>
          <a:p>
            <a:pPr algn="ctr"/>
            <a:r>
              <a:rPr lang="en-US" dirty="0"/>
              <a:t>Interstate Route Sign</a:t>
            </a:r>
          </a:p>
          <a:p>
            <a:pPr algn="ctr"/>
            <a:r>
              <a:rPr lang="en-US" dirty="0"/>
              <a:t>M1-1</a:t>
            </a:r>
          </a:p>
        </p:txBody>
      </p:sp>
    </p:spTree>
    <p:extLst>
      <p:ext uri="{BB962C8B-B14F-4D97-AF65-F5344CB8AC3E}">
        <p14:creationId xmlns:p14="http://schemas.microsoft.com/office/powerpoint/2010/main" val="289225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a:t>Section 2D.11 Design of Route Signs</a:t>
            </a:r>
            <a:endParaRPr lang="en-US" dirty="0"/>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1" y="1293829"/>
            <a:ext cx="7894091" cy="4723680"/>
          </a:xfrm>
        </p:spPr>
        <p:txBody>
          <a:bodyPr>
            <a:normAutofit lnSpcReduction="10000"/>
          </a:bodyPr>
          <a:lstStyle/>
          <a:p>
            <a:r>
              <a:rPr lang="en-US" dirty="0"/>
              <a:t>Sign legends must comply with the “Standard Highway Signs” publication</a:t>
            </a:r>
          </a:p>
          <a:p>
            <a:r>
              <a:rPr lang="en-US" dirty="0"/>
              <a:t>Minimum size of 24 x 24 inches for County Route signs</a:t>
            </a:r>
          </a:p>
          <a:p>
            <a:r>
              <a:rPr lang="en-US" dirty="0"/>
              <a:t>May use M1-1a signs in place of M1-1 signs in Route Sign assemblies only</a:t>
            </a:r>
          </a:p>
          <a:p>
            <a:r>
              <a:rPr lang="en-US" dirty="0"/>
              <a:t>White rectangle background option removed</a:t>
            </a:r>
          </a:p>
          <a:p>
            <a:r>
              <a:rPr lang="en-US" dirty="0"/>
              <a:t>State Route sign legends shall conform to Standard Alphabets contained in “Standard Highway Signs”</a:t>
            </a:r>
          </a:p>
          <a:p>
            <a:endParaRPr lang="en-US" dirty="0"/>
          </a:p>
        </p:txBody>
      </p:sp>
      <p:pic>
        <p:nvPicPr>
          <p:cNvPr id="13" name="Picture 12" descr="A shield-shaped sign with a white border. In the top fourth of the shield, the word &quot;INTERSTATE&quot; is shown in white on a red background above a horizontal white line that extends across the width of the sign. Below the horizontal line, the number &quot;22&quot; is shown in white on a blue background. A second M1-1 sign is shown to the right of the first as the same sign except wider and with the number “240” in white.">
            <a:extLst>
              <a:ext uri="{FF2B5EF4-FFF2-40B4-BE49-F238E27FC236}">
                <a16:creationId xmlns:a16="http://schemas.microsoft.com/office/drawing/2014/main" id="{F615628F-3151-AE0A-EA3B-5DDFC15A0100}"/>
              </a:ext>
            </a:extLst>
          </p:cNvPr>
          <p:cNvPicPr>
            <a:picLocks noChangeAspect="1"/>
          </p:cNvPicPr>
          <p:nvPr/>
        </p:nvPicPr>
        <p:blipFill rotWithShape="1">
          <a:blip r:embed="rId3"/>
          <a:srcRect b="23609"/>
          <a:stretch/>
        </p:blipFill>
        <p:spPr>
          <a:xfrm>
            <a:off x="8804893" y="786943"/>
            <a:ext cx="2695802" cy="1164196"/>
          </a:xfrm>
          <a:prstGeom prst="rect">
            <a:avLst/>
          </a:prstGeom>
        </p:spPr>
      </p:pic>
      <p:sp>
        <p:nvSpPr>
          <p:cNvPr id="5" name="TextBox 4">
            <a:extLst>
              <a:ext uri="{FF2B5EF4-FFF2-40B4-BE49-F238E27FC236}">
                <a16:creationId xmlns:a16="http://schemas.microsoft.com/office/drawing/2014/main" id="{2431FBA9-550F-28C8-AD9A-A2A0E0C0BCFB}"/>
              </a:ext>
            </a:extLst>
          </p:cNvPr>
          <p:cNvSpPr txBox="1"/>
          <p:nvPr/>
        </p:nvSpPr>
        <p:spPr>
          <a:xfrm>
            <a:off x="9008319" y="1951139"/>
            <a:ext cx="2492375" cy="646331"/>
          </a:xfrm>
          <a:prstGeom prst="rect">
            <a:avLst/>
          </a:prstGeom>
          <a:noFill/>
        </p:spPr>
        <p:txBody>
          <a:bodyPr wrap="square" rtlCol="0">
            <a:spAutoFit/>
          </a:bodyPr>
          <a:lstStyle/>
          <a:p>
            <a:pPr algn="ctr"/>
            <a:r>
              <a:rPr lang="en-US"/>
              <a:t>Interstate Route Sign</a:t>
            </a:r>
          </a:p>
          <a:p>
            <a:pPr algn="ctr"/>
            <a:r>
              <a:rPr lang="en-US"/>
              <a:t>M1-1</a:t>
            </a:r>
          </a:p>
        </p:txBody>
      </p:sp>
      <p:pic>
        <p:nvPicPr>
          <p:cNvPr id="11" name="Picture 10" descr="Two signs are shown, identical to the  M1-1 signs except the words “NEW JERSEY” are shown in small white letters below the horizontal white line, and the number “82” is shown in white instead of “22” below “NEW JERSEY.” A second, wider version is shown to the right of the first sign with the word “WISCONSIN” in small white letters instead of “NEW JERSEY” and the number “243” in white instead of “240.”">
            <a:extLst>
              <a:ext uri="{FF2B5EF4-FFF2-40B4-BE49-F238E27FC236}">
                <a16:creationId xmlns:a16="http://schemas.microsoft.com/office/drawing/2014/main" id="{70CBC9A5-9141-EFF5-1807-DA4FE2986D88}"/>
              </a:ext>
            </a:extLst>
          </p:cNvPr>
          <p:cNvPicPr>
            <a:picLocks noChangeAspect="1"/>
          </p:cNvPicPr>
          <p:nvPr/>
        </p:nvPicPr>
        <p:blipFill rotWithShape="1">
          <a:blip r:embed="rId4"/>
          <a:srcRect b="24053"/>
          <a:stretch/>
        </p:blipFill>
        <p:spPr>
          <a:xfrm>
            <a:off x="8805869" y="2611654"/>
            <a:ext cx="2695802" cy="1164196"/>
          </a:xfrm>
          <a:prstGeom prst="rect">
            <a:avLst/>
          </a:prstGeom>
        </p:spPr>
      </p:pic>
      <p:sp>
        <p:nvSpPr>
          <p:cNvPr id="7" name="TextBox 6">
            <a:extLst>
              <a:ext uri="{FF2B5EF4-FFF2-40B4-BE49-F238E27FC236}">
                <a16:creationId xmlns:a16="http://schemas.microsoft.com/office/drawing/2014/main" id="{0CCAFA72-4E87-6CB2-116F-ED0789128A4B}"/>
              </a:ext>
            </a:extLst>
          </p:cNvPr>
          <p:cNvSpPr txBox="1"/>
          <p:nvPr/>
        </p:nvSpPr>
        <p:spPr>
          <a:xfrm>
            <a:off x="8945364" y="3775850"/>
            <a:ext cx="2492375" cy="646331"/>
          </a:xfrm>
          <a:prstGeom prst="rect">
            <a:avLst/>
          </a:prstGeom>
          <a:noFill/>
        </p:spPr>
        <p:txBody>
          <a:bodyPr wrap="square" rtlCol="0">
            <a:spAutoFit/>
          </a:bodyPr>
          <a:lstStyle/>
          <a:p>
            <a:pPr algn="ctr"/>
            <a:r>
              <a:rPr lang="en-US"/>
              <a:t>Interstate Route Sign</a:t>
            </a:r>
          </a:p>
          <a:p>
            <a:pPr algn="ctr"/>
            <a:r>
              <a:rPr lang="en-US"/>
              <a:t>M1-1a</a:t>
            </a:r>
          </a:p>
        </p:txBody>
      </p:sp>
      <p:pic>
        <p:nvPicPr>
          <p:cNvPr id="6" name="Picture 5" descr="An upward-pointing blue pentagon-shaped sign with a yellow border. The words &quot;STRAFFORD&quot; and &quot;COUNTY&quot; are shown in yellow above and below, respectively, the number 16. ">
            <a:extLst>
              <a:ext uri="{FF2B5EF4-FFF2-40B4-BE49-F238E27FC236}">
                <a16:creationId xmlns:a16="http://schemas.microsoft.com/office/drawing/2014/main" id="{8E48B0A2-CD56-589B-11DB-B6A6353C8768}"/>
              </a:ext>
            </a:extLst>
          </p:cNvPr>
          <p:cNvPicPr>
            <a:picLocks noChangeAspect="1"/>
          </p:cNvPicPr>
          <p:nvPr/>
        </p:nvPicPr>
        <p:blipFill rotWithShape="1">
          <a:blip r:embed="rId5"/>
          <a:srcRect b="25105"/>
          <a:stretch/>
        </p:blipFill>
        <p:spPr>
          <a:xfrm>
            <a:off x="8396044" y="4462777"/>
            <a:ext cx="1320800" cy="1099919"/>
          </a:xfrm>
          <a:prstGeom prst="rect">
            <a:avLst/>
          </a:prstGeom>
        </p:spPr>
      </p:pic>
      <p:sp>
        <p:nvSpPr>
          <p:cNvPr id="8" name="TextBox 7">
            <a:extLst>
              <a:ext uri="{FF2B5EF4-FFF2-40B4-BE49-F238E27FC236}">
                <a16:creationId xmlns:a16="http://schemas.microsoft.com/office/drawing/2014/main" id="{3F8B94D9-63CB-3197-1540-EF8818DCE1C5}"/>
              </a:ext>
            </a:extLst>
          </p:cNvPr>
          <p:cNvSpPr txBox="1"/>
          <p:nvPr/>
        </p:nvSpPr>
        <p:spPr>
          <a:xfrm>
            <a:off x="7846201" y="5530601"/>
            <a:ext cx="2492375" cy="646331"/>
          </a:xfrm>
          <a:prstGeom prst="rect">
            <a:avLst/>
          </a:prstGeom>
          <a:noFill/>
        </p:spPr>
        <p:txBody>
          <a:bodyPr wrap="square" rtlCol="0">
            <a:spAutoFit/>
          </a:bodyPr>
          <a:lstStyle/>
          <a:p>
            <a:pPr algn="ctr"/>
            <a:r>
              <a:rPr lang="en-US" dirty="0"/>
              <a:t>County Route Sign</a:t>
            </a:r>
          </a:p>
          <a:p>
            <a:pPr algn="ctr"/>
            <a:r>
              <a:rPr lang="en-US" dirty="0"/>
              <a:t>M1-6</a:t>
            </a:r>
          </a:p>
        </p:txBody>
      </p:sp>
      <p:pic>
        <p:nvPicPr>
          <p:cNvPr id="4" name="Picture 3" descr="A brown trapezoid-shaped sign with a slightly wider top and a white border. The large white numerals &quot;13&quot; are shown in the top two-thirds of the sign above a horizontal white line that extends across the width of the sign. Below the line, the words &quot;National Forest&quot; are shown in white cursive lettering on two lines at the bottom of the sign.">
            <a:extLst>
              <a:ext uri="{FF2B5EF4-FFF2-40B4-BE49-F238E27FC236}">
                <a16:creationId xmlns:a16="http://schemas.microsoft.com/office/drawing/2014/main" id="{3EC371AF-D591-4C02-AF9C-A0D69F9CC7F8}"/>
              </a:ext>
            </a:extLst>
          </p:cNvPr>
          <p:cNvPicPr>
            <a:picLocks noChangeAspect="1"/>
          </p:cNvPicPr>
          <p:nvPr/>
        </p:nvPicPr>
        <p:blipFill rotWithShape="1">
          <a:blip r:embed="rId6"/>
          <a:srcRect b="25105"/>
          <a:stretch/>
        </p:blipFill>
        <p:spPr>
          <a:xfrm>
            <a:off x="10443571" y="4500781"/>
            <a:ext cx="1288462" cy="1099919"/>
          </a:xfrm>
          <a:prstGeom prst="rect">
            <a:avLst/>
          </a:prstGeom>
        </p:spPr>
      </p:pic>
      <p:sp>
        <p:nvSpPr>
          <p:cNvPr id="9" name="TextBox 8">
            <a:extLst>
              <a:ext uri="{FF2B5EF4-FFF2-40B4-BE49-F238E27FC236}">
                <a16:creationId xmlns:a16="http://schemas.microsoft.com/office/drawing/2014/main" id="{CA95A0D5-4402-44F7-18B5-35270CF66A41}"/>
              </a:ext>
            </a:extLst>
          </p:cNvPr>
          <p:cNvSpPr txBox="1"/>
          <p:nvPr/>
        </p:nvSpPr>
        <p:spPr>
          <a:xfrm>
            <a:off x="9898062" y="5540294"/>
            <a:ext cx="2492375" cy="646331"/>
          </a:xfrm>
          <a:prstGeom prst="rect">
            <a:avLst/>
          </a:prstGeom>
          <a:noFill/>
        </p:spPr>
        <p:txBody>
          <a:bodyPr wrap="square" rtlCol="0">
            <a:spAutoFit/>
          </a:bodyPr>
          <a:lstStyle/>
          <a:p>
            <a:pPr algn="ctr"/>
            <a:r>
              <a:rPr lang="en-US" dirty="0"/>
              <a:t>Forest Route Sign</a:t>
            </a:r>
          </a:p>
          <a:p>
            <a:pPr algn="ctr"/>
            <a:r>
              <a:rPr lang="en-US" dirty="0"/>
              <a:t>M1-7</a:t>
            </a:r>
          </a:p>
        </p:txBody>
      </p:sp>
    </p:spTree>
    <p:extLst>
      <p:ext uri="{BB962C8B-B14F-4D97-AF65-F5344CB8AC3E}">
        <p14:creationId xmlns:p14="http://schemas.microsoft.com/office/powerpoint/2010/main" val="2213046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normAutofit/>
          </a:bodyPr>
          <a:lstStyle/>
          <a:p>
            <a:r>
              <a:rPr lang="en-US" dirty="0"/>
              <a:t>Section 2D.12 Design of Route Sign Auxiliary Plaques</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p:txBody>
          <a:bodyPr/>
          <a:lstStyle/>
          <a:p>
            <a:r>
              <a:rPr lang="en-US" dirty="0"/>
              <a:t>Changes Guidance to Standard:</a:t>
            </a:r>
          </a:p>
          <a:p>
            <a:pPr lvl="1"/>
            <a:r>
              <a:rPr lang="en-US" dirty="0"/>
              <a:t>If a route sign and its auxiliary plaques are combined to form a single guide sign, the background color of the sign shall be green</a:t>
            </a:r>
          </a:p>
        </p:txBody>
      </p:sp>
      <p:sp>
        <p:nvSpPr>
          <p:cNvPr id="37" name="TextBox 36">
            <a:extLst>
              <a:ext uri="{FF2B5EF4-FFF2-40B4-BE49-F238E27FC236}">
                <a16:creationId xmlns:a16="http://schemas.microsoft.com/office/drawing/2014/main" id="{60ED59E2-AB1A-43DE-0882-60606F856B13}"/>
              </a:ext>
            </a:extLst>
          </p:cNvPr>
          <p:cNvSpPr txBox="1"/>
          <p:nvPr/>
        </p:nvSpPr>
        <p:spPr>
          <a:xfrm>
            <a:off x="2848241" y="3237881"/>
            <a:ext cx="6578235" cy="307777"/>
          </a:xfrm>
          <a:prstGeom prst="rect">
            <a:avLst/>
          </a:prstGeom>
          <a:noFill/>
        </p:spPr>
        <p:txBody>
          <a:bodyPr wrap="square" rtlCol="0">
            <a:spAutoFit/>
          </a:bodyPr>
          <a:lstStyle/>
          <a:p>
            <a:r>
              <a:rPr lang="en-US" sz="1400" b="1"/>
              <a:t>Figure 2D-5. Route Sign Auxiliary Plaques and Combination Junction Sign</a:t>
            </a:r>
          </a:p>
        </p:txBody>
      </p:sp>
      <p:pic>
        <p:nvPicPr>
          <p:cNvPr id="5" name="Picture 4" descr="A horizontal rectangular white plaque with a black border and the letters &quot;JCT&quot; in black.">
            <a:extLst>
              <a:ext uri="{FF2B5EF4-FFF2-40B4-BE49-F238E27FC236}">
                <a16:creationId xmlns:a16="http://schemas.microsoft.com/office/drawing/2014/main" id="{A038DFF6-CC72-61C7-07E1-04DD544A0D9E}"/>
              </a:ext>
            </a:extLst>
          </p:cNvPr>
          <p:cNvPicPr>
            <a:picLocks noChangeAspect="1"/>
          </p:cNvPicPr>
          <p:nvPr/>
        </p:nvPicPr>
        <p:blipFill rotWithShape="1">
          <a:blip r:embed="rId3"/>
          <a:srcRect t="47435" r="87997" b="31458"/>
          <a:stretch/>
        </p:blipFill>
        <p:spPr>
          <a:xfrm>
            <a:off x="2364103" y="4123018"/>
            <a:ext cx="809625" cy="581025"/>
          </a:xfrm>
          <a:prstGeom prst="rect">
            <a:avLst/>
          </a:prstGeom>
        </p:spPr>
      </p:pic>
      <p:sp>
        <p:nvSpPr>
          <p:cNvPr id="21" name="TextBox 20">
            <a:extLst>
              <a:ext uri="{FF2B5EF4-FFF2-40B4-BE49-F238E27FC236}">
                <a16:creationId xmlns:a16="http://schemas.microsoft.com/office/drawing/2014/main" id="{EE83C3EF-245E-B8E8-F1A9-31CB879CA165}"/>
              </a:ext>
            </a:extLst>
          </p:cNvPr>
          <p:cNvSpPr txBox="1"/>
          <p:nvPr/>
        </p:nvSpPr>
        <p:spPr>
          <a:xfrm>
            <a:off x="2364611" y="4616513"/>
            <a:ext cx="896086" cy="369332"/>
          </a:xfrm>
          <a:prstGeom prst="rect">
            <a:avLst/>
          </a:prstGeom>
          <a:noFill/>
        </p:spPr>
        <p:txBody>
          <a:bodyPr wrap="square" rtlCol="0">
            <a:spAutoFit/>
          </a:bodyPr>
          <a:lstStyle/>
          <a:p>
            <a:r>
              <a:rPr lang="en-US" dirty="0"/>
              <a:t>M2-1P</a:t>
            </a:r>
          </a:p>
        </p:txBody>
      </p:sp>
      <p:pic>
        <p:nvPicPr>
          <p:cNvPr id="7" name="Picture 6" descr="A horizontal rectangular green sign with a white border and the word &quot;JUNCTION&quot; in large white letters on the top line. Below it, the number &quot;40&quot; is shown in black on a white shield to the left of a white disk with the number &quot;21&quot; in black. ">
            <a:extLst>
              <a:ext uri="{FF2B5EF4-FFF2-40B4-BE49-F238E27FC236}">
                <a16:creationId xmlns:a16="http://schemas.microsoft.com/office/drawing/2014/main" id="{74DC8A45-3402-B47E-FF6F-2578BD1B142D}"/>
              </a:ext>
            </a:extLst>
          </p:cNvPr>
          <p:cNvPicPr>
            <a:picLocks noChangeAspect="1"/>
          </p:cNvPicPr>
          <p:nvPr/>
        </p:nvPicPr>
        <p:blipFill rotWithShape="1">
          <a:blip r:embed="rId3"/>
          <a:srcRect l="12908" t="9068" r="57334" b="32056"/>
          <a:stretch/>
        </p:blipFill>
        <p:spPr>
          <a:xfrm>
            <a:off x="3572550" y="3566647"/>
            <a:ext cx="1900924" cy="1534893"/>
          </a:xfrm>
          <a:prstGeom prst="rect">
            <a:avLst/>
          </a:prstGeom>
        </p:spPr>
      </p:pic>
      <p:sp>
        <p:nvSpPr>
          <p:cNvPr id="26" name="TextBox 25">
            <a:extLst>
              <a:ext uri="{FF2B5EF4-FFF2-40B4-BE49-F238E27FC236}">
                <a16:creationId xmlns:a16="http://schemas.microsoft.com/office/drawing/2014/main" id="{8C908076-6CDF-C974-A792-5EA84066CDB4}"/>
              </a:ext>
            </a:extLst>
          </p:cNvPr>
          <p:cNvSpPr txBox="1"/>
          <p:nvPr/>
        </p:nvSpPr>
        <p:spPr>
          <a:xfrm>
            <a:off x="4197832" y="5037704"/>
            <a:ext cx="948761" cy="369332"/>
          </a:xfrm>
          <a:prstGeom prst="rect">
            <a:avLst/>
          </a:prstGeom>
          <a:noFill/>
        </p:spPr>
        <p:txBody>
          <a:bodyPr wrap="square" rtlCol="0">
            <a:spAutoFit/>
          </a:bodyPr>
          <a:lstStyle/>
          <a:p>
            <a:r>
              <a:rPr lang="en-US" dirty="0"/>
              <a:t>M2-2</a:t>
            </a:r>
          </a:p>
        </p:txBody>
      </p:sp>
      <p:pic>
        <p:nvPicPr>
          <p:cNvPr id="13" name="Picture 12" descr="A horizontal rectangular white plaque with a black border and the word &quot;NORTH&quot; in black.">
            <a:extLst>
              <a:ext uri="{FF2B5EF4-FFF2-40B4-BE49-F238E27FC236}">
                <a16:creationId xmlns:a16="http://schemas.microsoft.com/office/drawing/2014/main" id="{8A34187F-D9BF-DF49-01D7-FBFBB4636614}"/>
              </a:ext>
            </a:extLst>
          </p:cNvPr>
          <p:cNvPicPr>
            <a:picLocks noChangeAspect="1"/>
          </p:cNvPicPr>
          <p:nvPr/>
        </p:nvPicPr>
        <p:blipFill rotWithShape="1">
          <a:blip r:embed="rId3"/>
          <a:srcRect l="44242" t="10709" r="43614" b="72336"/>
          <a:stretch/>
        </p:blipFill>
        <p:spPr>
          <a:xfrm>
            <a:off x="5665328" y="3729352"/>
            <a:ext cx="819150" cy="466725"/>
          </a:xfrm>
          <a:prstGeom prst="rect">
            <a:avLst/>
          </a:prstGeom>
        </p:spPr>
      </p:pic>
      <p:sp>
        <p:nvSpPr>
          <p:cNvPr id="22" name="TextBox 21">
            <a:extLst>
              <a:ext uri="{FF2B5EF4-FFF2-40B4-BE49-F238E27FC236}">
                <a16:creationId xmlns:a16="http://schemas.microsoft.com/office/drawing/2014/main" id="{A0C54371-64B2-32D2-60E2-5C8911F76248}"/>
              </a:ext>
            </a:extLst>
          </p:cNvPr>
          <p:cNvSpPr txBox="1"/>
          <p:nvPr/>
        </p:nvSpPr>
        <p:spPr>
          <a:xfrm>
            <a:off x="5655481" y="4160555"/>
            <a:ext cx="1044665" cy="369332"/>
          </a:xfrm>
          <a:prstGeom prst="rect">
            <a:avLst/>
          </a:prstGeom>
          <a:noFill/>
        </p:spPr>
        <p:txBody>
          <a:bodyPr wrap="square" rtlCol="0">
            <a:spAutoFit/>
          </a:bodyPr>
          <a:lstStyle/>
          <a:p>
            <a:r>
              <a:rPr lang="en-US" dirty="0"/>
              <a:t>M3-1P</a:t>
            </a:r>
          </a:p>
        </p:txBody>
      </p:sp>
      <p:pic>
        <p:nvPicPr>
          <p:cNvPr id="14" name="Picture 13" descr="A horizontal rectangular white plaque with a black border and the word &quot;EAST&quot; in black.">
            <a:extLst>
              <a:ext uri="{FF2B5EF4-FFF2-40B4-BE49-F238E27FC236}">
                <a16:creationId xmlns:a16="http://schemas.microsoft.com/office/drawing/2014/main" id="{4A4232BF-2358-8202-797A-17F3F6737E7E}"/>
              </a:ext>
            </a:extLst>
          </p:cNvPr>
          <p:cNvPicPr>
            <a:picLocks noChangeAspect="1"/>
          </p:cNvPicPr>
          <p:nvPr/>
        </p:nvPicPr>
        <p:blipFill rotWithShape="1">
          <a:blip r:embed="rId3"/>
          <a:srcRect l="58080" t="10351" r="28787" b="72002"/>
          <a:stretch/>
        </p:blipFill>
        <p:spPr>
          <a:xfrm>
            <a:off x="6645544" y="3719826"/>
            <a:ext cx="885825" cy="485776"/>
          </a:xfrm>
          <a:prstGeom prst="rect">
            <a:avLst/>
          </a:prstGeom>
        </p:spPr>
      </p:pic>
      <p:sp>
        <p:nvSpPr>
          <p:cNvPr id="25" name="TextBox 24">
            <a:extLst>
              <a:ext uri="{FF2B5EF4-FFF2-40B4-BE49-F238E27FC236}">
                <a16:creationId xmlns:a16="http://schemas.microsoft.com/office/drawing/2014/main" id="{1E253916-466B-A003-5F82-2E4B4F30C7B5}"/>
              </a:ext>
            </a:extLst>
          </p:cNvPr>
          <p:cNvSpPr txBox="1"/>
          <p:nvPr/>
        </p:nvSpPr>
        <p:spPr>
          <a:xfrm>
            <a:off x="6656476" y="4160555"/>
            <a:ext cx="909555" cy="369332"/>
          </a:xfrm>
          <a:prstGeom prst="rect">
            <a:avLst/>
          </a:prstGeom>
          <a:noFill/>
        </p:spPr>
        <p:txBody>
          <a:bodyPr wrap="square" rtlCol="0">
            <a:spAutoFit/>
          </a:bodyPr>
          <a:lstStyle/>
          <a:p>
            <a:r>
              <a:rPr lang="en-US" dirty="0"/>
              <a:t>M3-2P</a:t>
            </a:r>
          </a:p>
        </p:txBody>
      </p:sp>
      <p:pic>
        <p:nvPicPr>
          <p:cNvPr id="16" name="Picture 15" descr="A horizontal rectangular white plaque with a black border and the word &quot;SOUTH&quot; in black.">
            <a:extLst>
              <a:ext uri="{FF2B5EF4-FFF2-40B4-BE49-F238E27FC236}">
                <a16:creationId xmlns:a16="http://schemas.microsoft.com/office/drawing/2014/main" id="{CCF7D9C3-7D2A-47C9-096D-4EAAB87FCE40}"/>
              </a:ext>
            </a:extLst>
          </p:cNvPr>
          <p:cNvPicPr>
            <a:picLocks noChangeAspect="1"/>
          </p:cNvPicPr>
          <p:nvPr/>
        </p:nvPicPr>
        <p:blipFill rotWithShape="1">
          <a:blip r:embed="rId3"/>
          <a:srcRect l="72343" t="11072" r="14242" b="71728"/>
          <a:stretch/>
        </p:blipFill>
        <p:spPr>
          <a:xfrm>
            <a:off x="7613687" y="3729351"/>
            <a:ext cx="904876" cy="473459"/>
          </a:xfrm>
          <a:prstGeom prst="rect">
            <a:avLst/>
          </a:prstGeom>
        </p:spPr>
      </p:pic>
      <p:sp>
        <p:nvSpPr>
          <p:cNvPr id="24" name="TextBox 23">
            <a:extLst>
              <a:ext uri="{FF2B5EF4-FFF2-40B4-BE49-F238E27FC236}">
                <a16:creationId xmlns:a16="http://schemas.microsoft.com/office/drawing/2014/main" id="{ABF8E087-CBF3-7EA7-A8CC-03632FFDF1CA}"/>
              </a:ext>
            </a:extLst>
          </p:cNvPr>
          <p:cNvSpPr txBox="1"/>
          <p:nvPr/>
        </p:nvSpPr>
        <p:spPr>
          <a:xfrm>
            <a:off x="7627488" y="4142745"/>
            <a:ext cx="904876" cy="369332"/>
          </a:xfrm>
          <a:prstGeom prst="rect">
            <a:avLst/>
          </a:prstGeom>
          <a:noFill/>
        </p:spPr>
        <p:txBody>
          <a:bodyPr wrap="square" rtlCol="0">
            <a:spAutoFit/>
          </a:bodyPr>
          <a:lstStyle/>
          <a:p>
            <a:r>
              <a:rPr lang="en-US" dirty="0"/>
              <a:t>M3-3P</a:t>
            </a:r>
          </a:p>
        </p:txBody>
      </p:sp>
      <p:pic>
        <p:nvPicPr>
          <p:cNvPr id="17" name="Picture 16" descr="A horizontal rectangular white plaque with a black border and the word &quot;WEST&quot; in black.">
            <a:extLst>
              <a:ext uri="{FF2B5EF4-FFF2-40B4-BE49-F238E27FC236}">
                <a16:creationId xmlns:a16="http://schemas.microsoft.com/office/drawing/2014/main" id="{0BC84784-8A9D-8AE8-24CD-1EC4D60F5D75}"/>
              </a:ext>
            </a:extLst>
          </p:cNvPr>
          <p:cNvPicPr>
            <a:picLocks noChangeAspect="1"/>
          </p:cNvPicPr>
          <p:nvPr/>
        </p:nvPicPr>
        <p:blipFill rotWithShape="1">
          <a:blip r:embed="rId3"/>
          <a:srcRect l="87149" t="10118" r="988" b="72682"/>
          <a:stretch/>
        </p:blipFill>
        <p:spPr>
          <a:xfrm>
            <a:off x="8596804" y="3709812"/>
            <a:ext cx="800101" cy="473459"/>
          </a:xfrm>
          <a:prstGeom prst="rect">
            <a:avLst/>
          </a:prstGeom>
        </p:spPr>
      </p:pic>
      <p:sp>
        <p:nvSpPr>
          <p:cNvPr id="23" name="TextBox 22">
            <a:extLst>
              <a:ext uri="{FF2B5EF4-FFF2-40B4-BE49-F238E27FC236}">
                <a16:creationId xmlns:a16="http://schemas.microsoft.com/office/drawing/2014/main" id="{4CA75F46-8D68-5BF9-9873-21C73E84FDFC}"/>
              </a:ext>
            </a:extLst>
          </p:cNvPr>
          <p:cNvSpPr txBox="1"/>
          <p:nvPr/>
        </p:nvSpPr>
        <p:spPr>
          <a:xfrm>
            <a:off x="8592507" y="4138950"/>
            <a:ext cx="1072578" cy="369332"/>
          </a:xfrm>
          <a:prstGeom prst="rect">
            <a:avLst/>
          </a:prstGeom>
          <a:noFill/>
        </p:spPr>
        <p:txBody>
          <a:bodyPr wrap="square" rtlCol="0">
            <a:spAutoFit/>
          </a:bodyPr>
          <a:lstStyle/>
          <a:p>
            <a:r>
              <a:rPr lang="en-US" dirty="0"/>
              <a:t>M3-4P</a:t>
            </a:r>
          </a:p>
        </p:txBody>
      </p:sp>
      <p:pic>
        <p:nvPicPr>
          <p:cNvPr id="18" name="Picture 17" descr="A horizontal rectangular white plaque with a black border and the word &quot;ALTERNATE&quot; in black.">
            <a:extLst>
              <a:ext uri="{FF2B5EF4-FFF2-40B4-BE49-F238E27FC236}">
                <a16:creationId xmlns:a16="http://schemas.microsoft.com/office/drawing/2014/main" id="{EB713922-AE57-4BFC-6822-157CAA6E67D1}"/>
              </a:ext>
            </a:extLst>
          </p:cNvPr>
          <p:cNvPicPr>
            <a:picLocks noChangeAspect="1"/>
          </p:cNvPicPr>
          <p:nvPr/>
        </p:nvPicPr>
        <p:blipFill rotWithShape="1">
          <a:blip r:embed="rId3"/>
          <a:srcRect l="44524" t="49809" r="43614" b="31506"/>
          <a:stretch/>
        </p:blipFill>
        <p:spPr>
          <a:xfrm>
            <a:off x="9597799" y="3689366"/>
            <a:ext cx="800100" cy="514350"/>
          </a:xfrm>
          <a:prstGeom prst="rect">
            <a:avLst/>
          </a:prstGeom>
        </p:spPr>
      </p:pic>
      <p:sp>
        <p:nvSpPr>
          <p:cNvPr id="27" name="TextBox 26">
            <a:extLst>
              <a:ext uri="{FF2B5EF4-FFF2-40B4-BE49-F238E27FC236}">
                <a16:creationId xmlns:a16="http://schemas.microsoft.com/office/drawing/2014/main" id="{56818C47-EBC0-72E0-672E-FED44D2C11C0}"/>
              </a:ext>
            </a:extLst>
          </p:cNvPr>
          <p:cNvSpPr txBox="1"/>
          <p:nvPr/>
        </p:nvSpPr>
        <p:spPr>
          <a:xfrm>
            <a:off x="9567482" y="4126995"/>
            <a:ext cx="895350" cy="369332"/>
          </a:xfrm>
          <a:prstGeom prst="rect">
            <a:avLst/>
          </a:prstGeom>
          <a:noFill/>
        </p:spPr>
        <p:txBody>
          <a:bodyPr wrap="square" rtlCol="0">
            <a:spAutoFit/>
          </a:bodyPr>
          <a:lstStyle/>
          <a:p>
            <a:r>
              <a:rPr lang="en-US" dirty="0"/>
              <a:t>M4-1P</a:t>
            </a:r>
          </a:p>
        </p:txBody>
      </p:sp>
      <p:pic>
        <p:nvPicPr>
          <p:cNvPr id="6" name="Picture 5" descr="A horizontal rectangular white plaque with a black border and the word &quot;TRUCK&quot; in black.">
            <a:extLst>
              <a:ext uri="{FF2B5EF4-FFF2-40B4-BE49-F238E27FC236}">
                <a16:creationId xmlns:a16="http://schemas.microsoft.com/office/drawing/2014/main" id="{2F35FCE4-A183-304A-7786-96AF0BEFF615}"/>
              </a:ext>
            </a:extLst>
          </p:cNvPr>
          <p:cNvPicPr>
            <a:picLocks noChangeAspect="1"/>
          </p:cNvPicPr>
          <p:nvPr/>
        </p:nvPicPr>
        <p:blipFill rotWithShape="1">
          <a:blip r:embed="rId3"/>
          <a:srcRect l="8190" t="75468" r="79383" b="6885"/>
          <a:stretch/>
        </p:blipFill>
        <p:spPr>
          <a:xfrm>
            <a:off x="8061282" y="4729674"/>
            <a:ext cx="838200" cy="485775"/>
          </a:xfrm>
          <a:prstGeom prst="rect">
            <a:avLst/>
          </a:prstGeom>
        </p:spPr>
      </p:pic>
      <p:sp>
        <p:nvSpPr>
          <p:cNvPr id="31" name="TextBox 30">
            <a:extLst>
              <a:ext uri="{FF2B5EF4-FFF2-40B4-BE49-F238E27FC236}">
                <a16:creationId xmlns:a16="http://schemas.microsoft.com/office/drawing/2014/main" id="{1725FDA7-2318-4611-3C44-0990D2311F45}"/>
              </a:ext>
            </a:extLst>
          </p:cNvPr>
          <p:cNvSpPr txBox="1"/>
          <p:nvPr/>
        </p:nvSpPr>
        <p:spPr>
          <a:xfrm>
            <a:off x="8033316" y="5180399"/>
            <a:ext cx="950129" cy="369332"/>
          </a:xfrm>
          <a:prstGeom prst="rect">
            <a:avLst/>
          </a:prstGeom>
          <a:noFill/>
        </p:spPr>
        <p:txBody>
          <a:bodyPr wrap="square" rtlCol="0">
            <a:spAutoFit/>
          </a:bodyPr>
          <a:lstStyle/>
          <a:p>
            <a:r>
              <a:rPr lang="en-US" dirty="0"/>
              <a:t>M4-4P</a:t>
            </a:r>
          </a:p>
        </p:txBody>
      </p:sp>
      <p:pic>
        <p:nvPicPr>
          <p:cNvPr id="19" name="Picture 18" descr="A horizontal rectangular white plaque with a black border and the letters &quot;ALT&quot; in black.">
            <a:extLst>
              <a:ext uri="{FF2B5EF4-FFF2-40B4-BE49-F238E27FC236}">
                <a16:creationId xmlns:a16="http://schemas.microsoft.com/office/drawing/2014/main" id="{74E996FB-3AF8-F22F-20F4-2F6013296D43}"/>
              </a:ext>
            </a:extLst>
          </p:cNvPr>
          <p:cNvPicPr>
            <a:picLocks noChangeAspect="1"/>
          </p:cNvPicPr>
          <p:nvPr/>
        </p:nvPicPr>
        <p:blipFill rotWithShape="1">
          <a:blip r:embed="rId3"/>
          <a:srcRect l="58362" t="50502" r="28787" b="32299"/>
          <a:stretch/>
        </p:blipFill>
        <p:spPr>
          <a:xfrm>
            <a:off x="10567140" y="3719826"/>
            <a:ext cx="866775" cy="473458"/>
          </a:xfrm>
          <a:prstGeom prst="rect">
            <a:avLst/>
          </a:prstGeom>
        </p:spPr>
      </p:pic>
      <p:sp>
        <p:nvSpPr>
          <p:cNvPr id="28" name="TextBox 27">
            <a:extLst>
              <a:ext uri="{FF2B5EF4-FFF2-40B4-BE49-F238E27FC236}">
                <a16:creationId xmlns:a16="http://schemas.microsoft.com/office/drawing/2014/main" id="{92DBC55E-EB83-8945-6FEB-FE6B938D8380}"/>
              </a:ext>
            </a:extLst>
          </p:cNvPr>
          <p:cNvSpPr txBox="1"/>
          <p:nvPr/>
        </p:nvSpPr>
        <p:spPr>
          <a:xfrm>
            <a:off x="10510465" y="4126684"/>
            <a:ext cx="1080136" cy="369332"/>
          </a:xfrm>
          <a:prstGeom prst="rect">
            <a:avLst/>
          </a:prstGeom>
          <a:noFill/>
        </p:spPr>
        <p:txBody>
          <a:bodyPr wrap="square" rtlCol="0">
            <a:spAutoFit/>
          </a:bodyPr>
          <a:lstStyle/>
          <a:p>
            <a:r>
              <a:rPr lang="en-US" dirty="0"/>
              <a:t>M4-1aP</a:t>
            </a:r>
          </a:p>
        </p:txBody>
      </p:sp>
      <p:pic>
        <p:nvPicPr>
          <p:cNvPr id="20" name="Picture 19" descr="A horizontal rectangular white plaque with a black border and the word &quot;BY-PASS&quot; in black.">
            <a:extLst>
              <a:ext uri="{FF2B5EF4-FFF2-40B4-BE49-F238E27FC236}">
                <a16:creationId xmlns:a16="http://schemas.microsoft.com/office/drawing/2014/main" id="{2883BA9A-6CA4-FB84-2302-F24790E03E28}"/>
              </a:ext>
            </a:extLst>
          </p:cNvPr>
          <p:cNvPicPr>
            <a:picLocks noChangeAspect="1"/>
          </p:cNvPicPr>
          <p:nvPr/>
        </p:nvPicPr>
        <p:blipFill rotWithShape="1">
          <a:blip r:embed="rId3"/>
          <a:srcRect l="72909" t="50155" r="14805" b="32299"/>
          <a:stretch/>
        </p:blipFill>
        <p:spPr>
          <a:xfrm>
            <a:off x="5919701" y="4730571"/>
            <a:ext cx="828676" cy="482983"/>
          </a:xfrm>
          <a:prstGeom prst="rect">
            <a:avLst/>
          </a:prstGeom>
        </p:spPr>
      </p:pic>
      <p:sp>
        <p:nvSpPr>
          <p:cNvPr id="29" name="TextBox 28">
            <a:extLst>
              <a:ext uri="{FF2B5EF4-FFF2-40B4-BE49-F238E27FC236}">
                <a16:creationId xmlns:a16="http://schemas.microsoft.com/office/drawing/2014/main" id="{3CF91687-DDF2-2D9E-47B4-7BD1CE73D9DA}"/>
              </a:ext>
            </a:extLst>
          </p:cNvPr>
          <p:cNvSpPr txBox="1"/>
          <p:nvPr/>
        </p:nvSpPr>
        <p:spPr>
          <a:xfrm>
            <a:off x="5926581" y="5175554"/>
            <a:ext cx="937626" cy="369332"/>
          </a:xfrm>
          <a:prstGeom prst="rect">
            <a:avLst/>
          </a:prstGeom>
          <a:noFill/>
        </p:spPr>
        <p:txBody>
          <a:bodyPr wrap="square" rtlCol="0">
            <a:spAutoFit/>
          </a:bodyPr>
          <a:lstStyle/>
          <a:p>
            <a:r>
              <a:rPr lang="en-US" dirty="0"/>
              <a:t>M4-2P</a:t>
            </a:r>
          </a:p>
        </p:txBody>
      </p:sp>
      <p:pic>
        <p:nvPicPr>
          <p:cNvPr id="4" name="Picture 3" descr="A horizontal rectangular white plaque with a black border and the word &quot;BUSINESS&quot; in black.">
            <a:extLst>
              <a:ext uri="{FF2B5EF4-FFF2-40B4-BE49-F238E27FC236}">
                <a16:creationId xmlns:a16="http://schemas.microsoft.com/office/drawing/2014/main" id="{D56B5438-23EF-1B9D-AFCA-5F0270A87396}"/>
              </a:ext>
            </a:extLst>
          </p:cNvPr>
          <p:cNvPicPr>
            <a:picLocks noChangeAspect="1"/>
          </p:cNvPicPr>
          <p:nvPr/>
        </p:nvPicPr>
        <p:blipFill rotWithShape="1">
          <a:blip r:embed="rId3"/>
          <a:srcRect l="87129" t="50621" r="525" b="32770"/>
          <a:stretch/>
        </p:blipFill>
        <p:spPr>
          <a:xfrm>
            <a:off x="7004935" y="4748624"/>
            <a:ext cx="832696" cy="457200"/>
          </a:xfrm>
          <a:prstGeom prst="rect">
            <a:avLst/>
          </a:prstGeom>
        </p:spPr>
      </p:pic>
      <p:sp>
        <p:nvSpPr>
          <p:cNvPr id="30" name="TextBox 29">
            <a:extLst>
              <a:ext uri="{FF2B5EF4-FFF2-40B4-BE49-F238E27FC236}">
                <a16:creationId xmlns:a16="http://schemas.microsoft.com/office/drawing/2014/main" id="{FC9B736F-4543-C37D-C8A6-91FD1B65D50D}"/>
              </a:ext>
            </a:extLst>
          </p:cNvPr>
          <p:cNvSpPr txBox="1"/>
          <p:nvPr/>
        </p:nvSpPr>
        <p:spPr>
          <a:xfrm>
            <a:off x="7001850" y="5180710"/>
            <a:ext cx="937625" cy="369332"/>
          </a:xfrm>
          <a:prstGeom prst="rect">
            <a:avLst/>
          </a:prstGeom>
          <a:noFill/>
        </p:spPr>
        <p:txBody>
          <a:bodyPr wrap="square" rtlCol="0">
            <a:spAutoFit/>
          </a:bodyPr>
          <a:lstStyle/>
          <a:p>
            <a:r>
              <a:rPr lang="en-US" dirty="0"/>
              <a:t>M4-3P</a:t>
            </a:r>
          </a:p>
        </p:txBody>
      </p:sp>
      <p:pic>
        <p:nvPicPr>
          <p:cNvPr id="10" name="Picture 9" descr="A horizontal rectangular white plaque with a black border and the word &quot;TEMPORARY&quot; in black.">
            <a:extLst>
              <a:ext uri="{FF2B5EF4-FFF2-40B4-BE49-F238E27FC236}">
                <a16:creationId xmlns:a16="http://schemas.microsoft.com/office/drawing/2014/main" id="{11786258-EA37-A5FA-61A6-DC352D3FB051}"/>
              </a:ext>
            </a:extLst>
          </p:cNvPr>
          <p:cNvPicPr>
            <a:picLocks noChangeAspect="1"/>
          </p:cNvPicPr>
          <p:nvPr/>
        </p:nvPicPr>
        <p:blipFill rotWithShape="1">
          <a:blip r:embed="rId3"/>
          <a:srcRect l="50979" t="76834" r="36453" b="6211"/>
          <a:stretch/>
        </p:blipFill>
        <p:spPr>
          <a:xfrm>
            <a:off x="9075664" y="4758349"/>
            <a:ext cx="847725" cy="466725"/>
          </a:xfrm>
          <a:prstGeom prst="rect">
            <a:avLst/>
          </a:prstGeom>
        </p:spPr>
      </p:pic>
      <p:sp>
        <p:nvSpPr>
          <p:cNvPr id="34" name="TextBox 33">
            <a:extLst>
              <a:ext uri="{FF2B5EF4-FFF2-40B4-BE49-F238E27FC236}">
                <a16:creationId xmlns:a16="http://schemas.microsoft.com/office/drawing/2014/main" id="{A7D926BA-AAC2-CCE5-AA27-2815EA278049}"/>
              </a:ext>
            </a:extLst>
          </p:cNvPr>
          <p:cNvSpPr txBox="1"/>
          <p:nvPr/>
        </p:nvSpPr>
        <p:spPr>
          <a:xfrm>
            <a:off x="9084764" y="5160851"/>
            <a:ext cx="1218118" cy="369332"/>
          </a:xfrm>
          <a:prstGeom prst="rect">
            <a:avLst/>
          </a:prstGeom>
          <a:noFill/>
        </p:spPr>
        <p:txBody>
          <a:bodyPr wrap="square" rtlCol="0">
            <a:spAutoFit/>
          </a:bodyPr>
          <a:lstStyle/>
          <a:p>
            <a:r>
              <a:rPr lang="en-US" dirty="0"/>
              <a:t>M4-7P</a:t>
            </a:r>
          </a:p>
        </p:txBody>
      </p:sp>
      <p:pic>
        <p:nvPicPr>
          <p:cNvPr id="11" name="Picture 10" descr="A horizontal rectangular white plaque with a black border and the word &quot;TEMP&quot; in black.">
            <a:extLst>
              <a:ext uri="{FF2B5EF4-FFF2-40B4-BE49-F238E27FC236}">
                <a16:creationId xmlns:a16="http://schemas.microsoft.com/office/drawing/2014/main" id="{272336CB-66DE-C5FB-68A2-939AB86AA161}"/>
              </a:ext>
            </a:extLst>
          </p:cNvPr>
          <p:cNvPicPr>
            <a:picLocks noChangeAspect="1"/>
          </p:cNvPicPr>
          <p:nvPr/>
        </p:nvPicPr>
        <p:blipFill rotWithShape="1">
          <a:blip r:embed="rId3"/>
          <a:srcRect l="65241" t="76489" r="21485" b="6556"/>
          <a:stretch/>
        </p:blipFill>
        <p:spPr>
          <a:xfrm>
            <a:off x="10158264" y="4746828"/>
            <a:ext cx="895350" cy="466726"/>
          </a:xfrm>
          <a:prstGeom prst="rect">
            <a:avLst/>
          </a:prstGeom>
        </p:spPr>
      </p:pic>
      <p:sp>
        <p:nvSpPr>
          <p:cNvPr id="35" name="TextBox 34">
            <a:extLst>
              <a:ext uri="{FF2B5EF4-FFF2-40B4-BE49-F238E27FC236}">
                <a16:creationId xmlns:a16="http://schemas.microsoft.com/office/drawing/2014/main" id="{6144F38A-288A-9559-BFB8-F155E1EB3FCA}"/>
              </a:ext>
            </a:extLst>
          </p:cNvPr>
          <p:cNvSpPr txBox="1"/>
          <p:nvPr/>
        </p:nvSpPr>
        <p:spPr>
          <a:xfrm>
            <a:off x="10086048" y="5149391"/>
            <a:ext cx="1032814" cy="369332"/>
          </a:xfrm>
          <a:prstGeom prst="rect">
            <a:avLst/>
          </a:prstGeom>
          <a:noFill/>
        </p:spPr>
        <p:txBody>
          <a:bodyPr wrap="square" rtlCol="0">
            <a:spAutoFit/>
          </a:bodyPr>
          <a:lstStyle/>
          <a:p>
            <a:r>
              <a:rPr lang="en-US" dirty="0"/>
              <a:t>M4-7aP</a:t>
            </a:r>
          </a:p>
        </p:txBody>
      </p:sp>
      <p:pic>
        <p:nvPicPr>
          <p:cNvPr id="8" name="Picture 7" descr="A horizontal rectangular white plaque with a black border and the word &quot;TO&quot; in black.">
            <a:extLst>
              <a:ext uri="{FF2B5EF4-FFF2-40B4-BE49-F238E27FC236}">
                <a16:creationId xmlns:a16="http://schemas.microsoft.com/office/drawing/2014/main" id="{E8F7012E-4FDC-ED01-7FF6-CC407B33565D}"/>
              </a:ext>
            </a:extLst>
          </p:cNvPr>
          <p:cNvPicPr>
            <a:picLocks noChangeAspect="1"/>
          </p:cNvPicPr>
          <p:nvPr/>
        </p:nvPicPr>
        <p:blipFill rotWithShape="1">
          <a:blip r:embed="rId3"/>
          <a:srcRect l="22595" t="73917" r="65402" b="5781"/>
          <a:stretch/>
        </p:blipFill>
        <p:spPr>
          <a:xfrm>
            <a:off x="2683842" y="5443983"/>
            <a:ext cx="809625" cy="558853"/>
          </a:xfrm>
          <a:prstGeom prst="rect">
            <a:avLst/>
          </a:prstGeom>
        </p:spPr>
      </p:pic>
      <p:sp>
        <p:nvSpPr>
          <p:cNvPr id="32" name="TextBox 31">
            <a:extLst>
              <a:ext uri="{FF2B5EF4-FFF2-40B4-BE49-F238E27FC236}">
                <a16:creationId xmlns:a16="http://schemas.microsoft.com/office/drawing/2014/main" id="{68DC6DA1-CBBB-56E1-AD2E-5F6691460670}"/>
              </a:ext>
            </a:extLst>
          </p:cNvPr>
          <p:cNvSpPr txBox="1"/>
          <p:nvPr/>
        </p:nvSpPr>
        <p:spPr>
          <a:xfrm>
            <a:off x="2690739" y="5891827"/>
            <a:ext cx="948761" cy="369332"/>
          </a:xfrm>
          <a:prstGeom prst="rect">
            <a:avLst/>
          </a:prstGeom>
          <a:noFill/>
        </p:spPr>
        <p:txBody>
          <a:bodyPr wrap="square" rtlCol="0">
            <a:spAutoFit/>
          </a:bodyPr>
          <a:lstStyle/>
          <a:p>
            <a:r>
              <a:rPr lang="en-US" dirty="0"/>
              <a:t>M4-5P</a:t>
            </a:r>
          </a:p>
        </p:txBody>
      </p:sp>
      <p:pic>
        <p:nvPicPr>
          <p:cNvPr id="9" name="Picture 8" descr="A horizontal rectangular white plaque with a black border and the word &quot;END&quot; in black.">
            <a:extLst>
              <a:ext uri="{FF2B5EF4-FFF2-40B4-BE49-F238E27FC236}">
                <a16:creationId xmlns:a16="http://schemas.microsoft.com/office/drawing/2014/main" id="{96819F6A-2A2B-8B59-0906-5604FF2D26F5}"/>
              </a:ext>
            </a:extLst>
          </p:cNvPr>
          <p:cNvPicPr>
            <a:picLocks noChangeAspect="1"/>
          </p:cNvPicPr>
          <p:nvPr/>
        </p:nvPicPr>
        <p:blipFill rotWithShape="1">
          <a:blip r:embed="rId3"/>
          <a:srcRect l="36715" t="75468" r="50434" b="6885"/>
          <a:stretch/>
        </p:blipFill>
        <p:spPr>
          <a:xfrm>
            <a:off x="3774479" y="5487313"/>
            <a:ext cx="866775" cy="485776"/>
          </a:xfrm>
          <a:prstGeom prst="rect">
            <a:avLst/>
          </a:prstGeom>
        </p:spPr>
      </p:pic>
      <p:sp>
        <p:nvSpPr>
          <p:cNvPr id="33" name="TextBox 32">
            <a:extLst>
              <a:ext uri="{FF2B5EF4-FFF2-40B4-BE49-F238E27FC236}">
                <a16:creationId xmlns:a16="http://schemas.microsoft.com/office/drawing/2014/main" id="{F5BE9E7A-003C-EC4A-9F64-5545E59F7626}"/>
              </a:ext>
            </a:extLst>
          </p:cNvPr>
          <p:cNvSpPr txBox="1"/>
          <p:nvPr/>
        </p:nvSpPr>
        <p:spPr>
          <a:xfrm>
            <a:off x="3784810" y="5897746"/>
            <a:ext cx="948761" cy="369332"/>
          </a:xfrm>
          <a:prstGeom prst="rect">
            <a:avLst/>
          </a:prstGeom>
          <a:noFill/>
        </p:spPr>
        <p:txBody>
          <a:bodyPr wrap="square" rtlCol="0">
            <a:spAutoFit/>
          </a:bodyPr>
          <a:lstStyle/>
          <a:p>
            <a:r>
              <a:rPr lang="en-US" dirty="0"/>
              <a:t>M4-6P</a:t>
            </a:r>
          </a:p>
        </p:txBody>
      </p:sp>
      <p:pic>
        <p:nvPicPr>
          <p:cNvPr id="12" name="Picture 11" descr="A horizontal rectangular white plaque with a black border and the word &quot;BEGIN&quot; in black.">
            <a:extLst>
              <a:ext uri="{FF2B5EF4-FFF2-40B4-BE49-F238E27FC236}">
                <a16:creationId xmlns:a16="http://schemas.microsoft.com/office/drawing/2014/main" id="{AD9BFD14-F650-88AA-2E1E-4C973442B403}"/>
              </a:ext>
            </a:extLst>
          </p:cNvPr>
          <p:cNvPicPr>
            <a:picLocks noChangeAspect="1"/>
          </p:cNvPicPr>
          <p:nvPr/>
        </p:nvPicPr>
        <p:blipFill rotWithShape="1">
          <a:blip r:embed="rId3"/>
          <a:srcRect l="79575" t="75450" r="7292" b="6902"/>
          <a:stretch/>
        </p:blipFill>
        <p:spPr>
          <a:xfrm>
            <a:off x="4838812" y="5487493"/>
            <a:ext cx="885826" cy="485775"/>
          </a:xfrm>
          <a:prstGeom prst="rect">
            <a:avLst/>
          </a:prstGeom>
        </p:spPr>
      </p:pic>
      <p:sp>
        <p:nvSpPr>
          <p:cNvPr id="36" name="TextBox 35">
            <a:extLst>
              <a:ext uri="{FF2B5EF4-FFF2-40B4-BE49-F238E27FC236}">
                <a16:creationId xmlns:a16="http://schemas.microsoft.com/office/drawing/2014/main" id="{922FF218-6EEE-6C17-49BF-F662484798C4}"/>
              </a:ext>
            </a:extLst>
          </p:cNvPr>
          <p:cNvSpPr txBox="1"/>
          <p:nvPr/>
        </p:nvSpPr>
        <p:spPr>
          <a:xfrm>
            <a:off x="4789886" y="5888685"/>
            <a:ext cx="1038530" cy="369332"/>
          </a:xfrm>
          <a:prstGeom prst="rect">
            <a:avLst/>
          </a:prstGeom>
          <a:noFill/>
        </p:spPr>
        <p:txBody>
          <a:bodyPr wrap="square" rtlCol="0">
            <a:spAutoFit/>
          </a:bodyPr>
          <a:lstStyle/>
          <a:p>
            <a:r>
              <a:rPr lang="en-US" dirty="0"/>
              <a:t>M4-14P</a:t>
            </a:r>
          </a:p>
        </p:txBody>
      </p:sp>
    </p:spTree>
    <p:extLst>
      <p:ext uri="{BB962C8B-B14F-4D97-AF65-F5344CB8AC3E}">
        <p14:creationId xmlns:p14="http://schemas.microsoft.com/office/powerpoint/2010/main" val="2082336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2D.17 ALTERNATE Auxiliary Plaques </a:t>
            </a:r>
            <a:br>
              <a:rPr lang="en-US" dirty="0"/>
            </a:br>
            <a:r>
              <a:rPr lang="en-US" dirty="0"/>
              <a:t>(M4-1P and M4-1aP)</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p:txBody>
          <a:bodyPr/>
          <a:lstStyle/>
          <a:p>
            <a:r>
              <a:rPr lang="en-US" dirty="0"/>
              <a:t>M4-1P series plaques shall not be used to sign alternative routing not officially incorporated into the numbered highway system, such as alternative routings for incident management or emergency detours</a:t>
            </a:r>
          </a:p>
        </p:txBody>
      </p:sp>
      <p:pic>
        <p:nvPicPr>
          <p:cNvPr id="5" name="Picture 4" descr="A horizontal rectangular white plaque with a black border and the word &quot;ALTERNATE&quot; in black.">
            <a:extLst>
              <a:ext uri="{FF2B5EF4-FFF2-40B4-BE49-F238E27FC236}">
                <a16:creationId xmlns:a16="http://schemas.microsoft.com/office/drawing/2014/main" id="{210CA3CA-CC12-B088-EB0A-5DBB50F66B65}"/>
              </a:ext>
            </a:extLst>
          </p:cNvPr>
          <p:cNvPicPr>
            <a:picLocks noChangeAspect="1"/>
          </p:cNvPicPr>
          <p:nvPr/>
        </p:nvPicPr>
        <p:blipFill rotWithShape="1">
          <a:blip r:embed="rId3"/>
          <a:srcRect r="54298" b="28972"/>
          <a:stretch/>
        </p:blipFill>
        <p:spPr>
          <a:xfrm>
            <a:off x="3123279" y="4060416"/>
            <a:ext cx="2725071" cy="1454560"/>
          </a:xfrm>
          <a:prstGeom prst="rect">
            <a:avLst/>
          </a:prstGeom>
        </p:spPr>
      </p:pic>
      <p:sp>
        <p:nvSpPr>
          <p:cNvPr id="6" name="TextBox 5">
            <a:extLst>
              <a:ext uri="{FF2B5EF4-FFF2-40B4-BE49-F238E27FC236}">
                <a16:creationId xmlns:a16="http://schemas.microsoft.com/office/drawing/2014/main" id="{7731BD5A-985E-34F8-50A7-9D0976AB94FE}"/>
              </a:ext>
            </a:extLst>
          </p:cNvPr>
          <p:cNvSpPr txBox="1"/>
          <p:nvPr/>
        </p:nvSpPr>
        <p:spPr>
          <a:xfrm>
            <a:off x="4050130" y="5451995"/>
            <a:ext cx="1800225" cy="369332"/>
          </a:xfrm>
          <a:prstGeom prst="rect">
            <a:avLst/>
          </a:prstGeom>
          <a:noFill/>
        </p:spPr>
        <p:txBody>
          <a:bodyPr wrap="square" rtlCol="0">
            <a:spAutoFit/>
          </a:bodyPr>
          <a:lstStyle/>
          <a:p>
            <a:r>
              <a:rPr lang="en-US" dirty="0"/>
              <a:t>M4-1P</a:t>
            </a:r>
          </a:p>
        </p:txBody>
      </p:sp>
      <p:pic>
        <p:nvPicPr>
          <p:cNvPr id="4" name="Picture 3" descr="A horizontal rectangular white plaque with a black border and the letters &quot;ALT&quot; in black.">
            <a:extLst>
              <a:ext uri="{FF2B5EF4-FFF2-40B4-BE49-F238E27FC236}">
                <a16:creationId xmlns:a16="http://schemas.microsoft.com/office/drawing/2014/main" id="{19D6B398-821F-0C5B-BC42-65BD71E404D8}"/>
              </a:ext>
            </a:extLst>
          </p:cNvPr>
          <p:cNvPicPr>
            <a:picLocks noChangeAspect="1"/>
          </p:cNvPicPr>
          <p:nvPr/>
        </p:nvPicPr>
        <p:blipFill rotWithShape="1">
          <a:blip r:embed="rId3"/>
          <a:srcRect l="53052" t="-2012" r="144" b="25507"/>
          <a:stretch/>
        </p:blipFill>
        <p:spPr>
          <a:xfrm>
            <a:off x="6107028" y="4004327"/>
            <a:ext cx="2790826" cy="1566738"/>
          </a:xfrm>
          <a:prstGeom prst="rect">
            <a:avLst/>
          </a:prstGeom>
        </p:spPr>
      </p:pic>
      <p:sp>
        <p:nvSpPr>
          <p:cNvPr id="7" name="TextBox 6">
            <a:extLst>
              <a:ext uri="{FF2B5EF4-FFF2-40B4-BE49-F238E27FC236}">
                <a16:creationId xmlns:a16="http://schemas.microsoft.com/office/drawing/2014/main" id="{E8C3860A-8FE9-B6E6-F49E-72D44366344B}"/>
              </a:ext>
            </a:extLst>
          </p:cNvPr>
          <p:cNvSpPr txBox="1"/>
          <p:nvPr/>
        </p:nvSpPr>
        <p:spPr>
          <a:xfrm>
            <a:off x="7053364" y="5446163"/>
            <a:ext cx="1800225" cy="369332"/>
          </a:xfrm>
          <a:prstGeom prst="rect">
            <a:avLst/>
          </a:prstGeom>
          <a:noFill/>
        </p:spPr>
        <p:txBody>
          <a:bodyPr wrap="square" rtlCol="0">
            <a:spAutoFit/>
          </a:bodyPr>
          <a:lstStyle/>
          <a:p>
            <a:r>
              <a:rPr lang="en-US" dirty="0"/>
              <a:t>M4-1aP</a:t>
            </a:r>
          </a:p>
        </p:txBody>
      </p:sp>
    </p:spTree>
    <p:extLst>
      <p:ext uri="{BB962C8B-B14F-4D97-AF65-F5344CB8AC3E}">
        <p14:creationId xmlns:p14="http://schemas.microsoft.com/office/powerpoint/2010/main" val="136783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a:t>Section 2D.29 Route Sign Assemblies</a:t>
            </a:r>
            <a:endParaRPr lang="en-US" dirty="0"/>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0" y="1245704"/>
            <a:ext cx="8410877" cy="4723680"/>
          </a:xfrm>
        </p:spPr>
        <p:txBody>
          <a:bodyPr/>
          <a:lstStyle/>
          <a:p>
            <a:r>
              <a:rPr lang="en-US" dirty="0"/>
              <a:t>Recommends that when more than four route signs are needed in a single Advance Route Turn or Directional assembly, the route signs should be mounted in a guide sign</a:t>
            </a:r>
          </a:p>
          <a:p>
            <a:r>
              <a:rPr lang="en-US" dirty="0"/>
              <a:t>Allows Route Sign assemblies to be omitted for routes that are part of an agency’s internal numbering system and are not publicly mapped or intended for navigational purposes by the general public</a:t>
            </a:r>
          </a:p>
        </p:txBody>
      </p:sp>
      <p:pic>
        <p:nvPicPr>
          <p:cNvPr id="7" name="Picture 6" descr="A post-mounted green guide sign is shown with a white legend. The sign is divided into three sections, each separated by a white horizontal dividing line. In the top section of the sign, the word &quot;NORTH&quot; is shown above an upward-pointing arrow and two white discs with black numbers indicating State Routes 3 and 15. In the middle section of the sign, a horizontal left-pointing arrow and a shield-shaped U.S. Route sign with the number 44 precede the word &quot;WEST.&quot; The bottom section of the sign shows the word &quot;EAST&quot; above a shield-shaped sign with the number 44, the word &quot;SOUTH&quot; above a disc with the number 3, and a horizontal right-pointing arrow.">
            <a:extLst>
              <a:ext uri="{FF2B5EF4-FFF2-40B4-BE49-F238E27FC236}">
                <a16:creationId xmlns:a16="http://schemas.microsoft.com/office/drawing/2014/main" id="{B316F7CA-1EB7-3FA2-47D6-F5B5DE64D372}"/>
              </a:ext>
            </a:extLst>
          </p:cNvPr>
          <p:cNvPicPr>
            <a:picLocks noChangeAspect="1"/>
          </p:cNvPicPr>
          <p:nvPr/>
        </p:nvPicPr>
        <p:blipFill rotWithShape="1">
          <a:blip r:embed="rId3"/>
          <a:srcRect r="43506"/>
          <a:stretch/>
        </p:blipFill>
        <p:spPr>
          <a:xfrm>
            <a:off x="9405282" y="1865947"/>
            <a:ext cx="2030810" cy="3126105"/>
          </a:xfrm>
          <a:prstGeom prst="rect">
            <a:avLst/>
          </a:prstGeom>
        </p:spPr>
      </p:pic>
    </p:spTree>
    <p:extLst>
      <p:ext uri="{BB962C8B-B14F-4D97-AF65-F5344CB8AC3E}">
        <p14:creationId xmlns:p14="http://schemas.microsoft.com/office/powerpoint/2010/main" val="145378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6110F-95BA-6D45-803E-EFA3EEE16009}"/>
              </a:ext>
            </a:extLst>
          </p:cNvPr>
          <p:cNvSpPr>
            <a:spLocks noGrp="1"/>
          </p:cNvSpPr>
          <p:nvPr>
            <p:ph type="title"/>
          </p:nvPr>
        </p:nvSpPr>
        <p:spPr/>
        <p:txBody>
          <a:bodyPr/>
          <a:lstStyle/>
          <a:p>
            <a:r>
              <a:rPr lang="en-US"/>
              <a:t>Section 2D.34 Trailblazer Assembly</a:t>
            </a:r>
          </a:p>
        </p:txBody>
      </p:sp>
      <p:sp>
        <p:nvSpPr>
          <p:cNvPr id="4" name="Content Placeholder 3">
            <a:extLst>
              <a:ext uri="{FF2B5EF4-FFF2-40B4-BE49-F238E27FC236}">
                <a16:creationId xmlns:a16="http://schemas.microsoft.com/office/drawing/2014/main" id="{115E059A-B41A-31A1-F54B-61ADB2668963}"/>
              </a:ext>
            </a:extLst>
          </p:cNvPr>
          <p:cNvSpPr>
            <a:spLocks noGrp="1"/>
          </p:cNvSpPr>
          <p:nvPr>
            <p:ph idx="1"/>
          </p:nvPr>
        </p:nvSpPr>
        <p:spPr/>
        <p:txBody>
          <a:bodyPr/>
          <a:lstStyle/>
          <a:p>
            <a:r>
              <a:rPr lang="en-US" dirty="0"/>
              <a:t>Clarifies when a Cardinal Direction auxiliary plaque may be used in a Trailblazer assembly</a:t>
            </a:r>
          </a:p>
          <a:p>
            <a:endParaRPr lang="en-US" dirty="0"/>
          </a:p>
        </p:txBody>
      </p:sp>
      <p:grpSp>
        <p:nvGrpSpPr>
          <p:cNvPr id="5" name="Group 4" descr="A sign assembly is shown comprised of a blue plaque with a white legend that reads &quot;TO&quot; at the top, followed by another blue plaque with the word  &quot;NORTH&quot; followed by an interstate route sign with the legend &quot;57&quot; and another blue plaque with a white left-pointing arrow below the interstate route sign.">
            <a:extLst>
              <a:ext uri="{FF2B5EF4-FFF2-40B4-BE49-F238E27FC236}">
                <a16:creationId xmlns:a16="http://schemas.microsoft.com/office/drawing/2014/main" id="{7D322D25-E715-F6CC-FB02-EB4822A67EEE}"/>
              </a:ext>
            </a:extLst>
          </p:cNvPr>
          <p:cNvGrpSpPr/>
          <p:nvPr/>
        </p:nvGrpSpPr>
        <p:grpSpPr>
          <a:xfrm>
            <a:off x="5372100" y="2486849"/>
            <a:ext cx="1175532" cy="2930083"/>
            <a:chOff x="5372100" y="2486849"/>
            <a:chExt cx="1175532" cy="2930083"/>
          </a:xfrm>
        </p:grpSpPr>
        <p:grpSp>
          <p:nvGrpSpPr>
            <p:cNvPr id="14" name="Group 13" descr="A post-mounted assembly is shown. From top to bottom, the following plaques and signs are shown: a horizontal rectangular blue plaque with the word &quot;TO&quot; in white, a horizontal rectangular blue plaque with the word &quot;NORTH&quot; in white, an interstate route sign with the number 57 in white, and a horizontal rectangular blue plaque with a horizontal left-pointing white arrow. ">
              <a:extLst>
                <a:ext uri="{FF2B5EF4-FFF2-40B4-BE49-F238E27FC236}">
                  <a16:creationId xmlns:a16="http://schemas.microsoft.com/office/drawing/2014/main" id="{22FE7992-6436-8676-97B9-C873414506D7}"/>
                </a:ext>
              </a:extLst>
            </p:cNvPr>
            <p:cNvGrpSpPr/>
            <p:nvPr/>
          </p:nvGrpSpPr>
          <p:grpSpPr>
            <a:xfrm>
              <a:off x="5372100" y="3061505"/>
              <a:ext cx="1175531" cy="2355427"/>
              <a:chOff x="7292823" y="3273893"/>
              <a:chExt cx="1317437" cy="2639766"/>
            </a:xfrm>
          </p:grpSpPr>
          <p:pic>
            <p:nvPicPr>
              <p:cNvPr id="7" name="Picture 6">
                <a:extLst>
                  <a:ext uri="{FF2B5EF4-FFF2-40B4-BE49-F238E27FC236}">
                    <a16:creationId xmlns:a16="http://schemas.microsoft.com/office/drawing/2014/main" id="{ADBD2EF0-17F1-CD70-1B07-88D9D66957B9}"/>
                  </a:ext>
                </a:extLst>
              </p:cNvPr>
              <p:cNvPicPr>
                <a:picLocks noChangeAspect="1"/>
              </p:cNvPicPr>
              <p:nvPr/>
            </p:nvPicPr>
            <p:blipFill>
              <a:blip r:embed="rId3"/>
              <a:srcRect t="19201" r="18806"/>
              <a:stretch>
                <a:fillRect/>
              </a:stretch>
            </p:blipFill>
            <p:spPr>
              <a:xfrm>
                <a:off x="7292823" y="3273893"/>
                <a:ext cx="1317437" cy="2639766"/>
              </a:xfrm>
              <a:prstGeom prst="rect">
                <a:avLst/>
              </a:prstGeom>
            </p:spPr>
          </p:pic>
          <p:pic>
            <p:nvPicPr>
              <p:cNvPr id="11" name="Picture 10">
                <a:extLst>
                  <a:ext uri="{FF2B5EF4-FFF2-40B4-BE49-F238E27FC236}">
                    <a16:creationId xmlns:a16="http://schemas.microsoft.com/office/drawing/2014/main" id="{6C429FA9-725C-BCBA-1EEC-C742198182AE}"/>
                  </a:ext>
                </a:extLst>
              </p:cNvPr>
              <p:cNvPicPr>
                <a:picLocks noChangeAspect="1"/>
              </p:cNvPicPr>
              <p:nvPr/>
            </p:nvPicPr>
            <p:blipFill rotWithShape="1">
              <a:blip r:embed="rId4"/>
              <a:srcRect r="7143"/>
              <a:stretch/>
            </p:blipFill>
            <p:spPr>
              <a:xfrm>
                <a:off x="7447817" y="5108798"/>
                <a:ext cx="1010383" cy="720502"/>
              </a:xfrm>
              <a:prstGeom prst="rect">
                <a:avLst/>
              </a:prstGeom>
            </p:spPr>
          </p:pic>
        </p:grpSp>
        <p:pic>
          <p:nvPicPr>
            <p:cNvPr id="3" name="Picture 2">
              <a:extLst>
                <a:ext uri="{FF2B5EF4-FFF2-40B4-BE49-F238E27FC236}">
                  <a16:creationId xmlns:a16="http://schemas.microsoft.com/office/drawing/2014/main" id="{9714EBFA-0052-532D-00C5-992CAB59B1B6}"/>
                </a:ext>
              </a:extLst>
            </p:cNvPr>
            <p:cNvPicPr>
              <a:picLocks noChangeAspect="1"/>
            </p:cNvPicPr>
            <p:nvPr/>
          </p:nvPicPr>
          <p:blipFill>
            <a:blip r:embed="rId3"/>
            <a:srcRect l="7445" t="2526" r="25725" b="80832"/>
            <a:stretch>
              <a:fillRect/>
            </a:stretch>
          </p:blipFill>
          <p:spPr>
            <a:xfrm>
              <a:off x="5388846" y="2486849"/>
              <a:ext cx="1158786" cy="581005"/>
            </a:xfrm>
            <a:prstGeom prst="rect">
              <a:avLst/>
            </a:prstGeom>
          </p:spPr>
        </p:pic>
      </p:grpSp>
    </p:spTree>
    <p:extLst>
      <p:ext uri="{BB962C8B-B14F-4D97-AF65-F5344CB8AC3E}">
        <p14:creationId xmlns:p14="http://schemas.microsoft.com/office/powerpoint/2010/main" val="185257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2D.36 Destination Signs (D1 Series)</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1" y="1245704"/>
            <a:ext cx="6926179" cy="4723680"/>
          </a:xfrm>
        </p:spPr>
        <p:txBody>
          <a:bodyPr/>
          <a:lstStyle/>
          <a:p>
            <a:r>
              <a:rPr lang="en-US" dirty="0"/>
              <a:t>Overhead destination guide signs on multi-lane conventional roadways with complex or unusual roadway alignments help drivers</a:t>
            </a:r>
          </a:p>
          <a:p>
            <a:r>
              <a:rPr lang="en-US" dirty="0"/>
              <a:t>Overhead signs may be used to provide the following:</a:t>
            </a:r>
          </a:p>
          <a:p>
            <a:pPr lvl="1"/>
            <a:r>
              <a:rPr lang="en-US" dirty="0"/>
              <a:t>Lane assignments when using the </a:t>
            </a:r>
            <a:br>
              <a:rPr lang="en-US" dirty="0"/>
            </a:br>
            <a:r>
              <a:rPr lang="en-US" dirty="0"/>
              <a:t>Arrow-per-Lane sign design configuration</a:t>
            </a:r>
          </a:p>
          <a:p>
            <a:pPr lvl="1"/>
            <a:r>
              <a:rPr lang="en-US" dirty="0"/>
              <a:t>Destination information</a:t>
            </a:r>
          </a:p>
        </p:txBody>
      </p:sp>
      <p:sp>
        <p:nvSpPr>
          <p:cNvPr id="4" name="TextBox 3">
            <a:extLst>
              <a:ext uri="{FF2B5EF4-FFF2-40B4-BE49-F238E27FC236}">
                <a16:creationId xmlns:a16="http://schemas.microsoft.com/office/drawing/2014/main" id="{FA04658D-617A-E3A4-A72E-0B015EDECBE3}"/>
              </a:ext>
            </a:extLst>
          </p:cNvPr>
          <p:cNvSpPr txBox="1"/>
          <p:nvPr/>
        </p:nvSpPr>
        <p:spPr>
          <a:xfrm>
            <a:off x="7225990" y="1245705"/>
            <a:ext cx="4903146" cy="246221"/>
          </a:xfrm>
          <a:prstGeom prst="rect">
            <a:avLst/>
          </a:prstGeom>
          <a:noFill/>
        </p:spPr>
        <p:txBody>
          <a:bodyPr wrap="square" rtlCol="0">
            <a:spAutoFit/>
          </a:bodyPr>
          <a:lstStyle/>
          <a:p>
            <a:r>
              <a:rPr lang="en-US" sz="1000" b="1" dirty="0"/>
              <a:t>Figure 2D-10. Examples of Overhead Signs at an Intersection </a:t>
            </a:r>
            <a:r>
              <a:rPr lang="en-US" sz="1000" dirty="0"/>
              <a:t>(Sheet 2 of 3)</a:t>
            </a:r>
          </a:p>
        </p:txBody>
      </p:sp>
      <p:sp>
        <p:nvSpPr>
          <p:cNvPr id="3" name="TextBox 2">
            <a:extLst>
              <a:ext uri="{FF2B5EF4-FFF2-40B4-BE49-F238E27FC236}">
                <a16:creationId xmlns:a16="http://schemas.microsoft.com/office/drawing/2014/main" id="{03E00DEF-BB4F-85D1-1686-5E7FA97E799F}"/>
              </a:ext>
            </a:extLst>
          </p:cNvPr>
          <p:cNvSpPr txBox="1"/>
          <p:nvPr/>
        </p:nvSpPr>
        <p:spPr>
          <a:xfrm>
            <a:off x="8718120" y="1486081"/>
            <a:ext cx="3089566" cy="215444"/>
          </a:xfrm>
          <a:prstGeom prst="rect">
            <a:avLst/>
          </a:prstGeom>
          <a:noFill/>
        </p:spPr>
        <p:txBody>
          <a:bodyPr wrap="square" rtlCol="0">
            <a:spAutoFit/>
          </a:bodyPr>
          <a:lstStyle/>
          <a:p>
            <a:r>
              <a:rPr lang="en-US" sz="800" b="1" dirty="0"/>
              <a:t>B – Mandatory movement lanes</a:t>
            </a:r>
            <a:endParaRPr lang="en-US" sz="800" dirty="0"/>
          </a:p>
        </p:txBody>
      </p:sp>
      <p:pic>
        <p:nvPicPr>
          <p:cNvPr id="6" name="Picture 5" descr="A vertical roadway is shown intersecting a horizontal street at the top of the example. At the intersection, the vertical four-lane roadway is shown composed of a left-turn lane, two through lanes, and a right-turn lane. Midway between the bottom of the example and the intersection at the top, one R3-8 series sign is shown on both shoulders of the vertical roadway.&#10;Just beyond these signs, three overhead destination/directional guide signs are shown mounted on a gantry indicating travel destinations and directions for each of the travel lanes. The guide sign on the left is shown extending over the “left only” travel lane. The guide sign in the middle is shown extending over the two “thru only” travel lanes. The guide sign on the right is shown extending over the “right only” travel lane.&#10;Further north, approaching the intersection with the horizontal street, another R3-8 series sign is shown on both shoulders of the vertical roadway.">
            <a:extLst>
              <a:ext uri="{FF2B5EF4-FFF2-40B4-BE49-F238E27FC236}">
                <a16:creationId xmlns:a16="http://schemas.microsoft.com/office/drawing/2014/main" id="{0D030891-56F6-D3A6-0AA1-5E2BCA9EA48D}"/>
              </a:ext>
            </a:extLst>
          </p:cNvPr>
          <p:cNvPicPr>
            <a:picLocks noChangeAspect="1"/>
          </p:cNvPicPr>
          <p:nvPr/>
        </p:nvPicPr>
        <p:blipFill rotWithShape="1">
          <a:blip r:embed="rId3"/>
          <a:srcRect t="8540"/>
          <a:stretch/>
        </p:blipFill>
        <p:spPr>
          <a:xfrm>
            <a:off x="7134224" y="1732302"/>
            <a:ext cx="4743451" cy="4332332"/>
          </a:xfrm>
          <a:prstGeom prst="rect">
            <a:avLst/>
          </a:prstGeom>
        </p:spPr>
      </p:pic>
    </p:spTree>
    <p:extLst>
      <p:ext uri="{BB962C8B-B14F-4D97-AF65-F5344CB8AC3E}">
        <p14:creationId xmlns:p14="http://schemas.microsoft.com/office/powerpoint/2010/main" val="56299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2D.37 Overhead Arrow-per-Lane Destination Guide Signs</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1" y="1751744"/>
            <a:ext cx="7072964" cy="4217639"/>
          </a:xfrm>
        </p:spPr>
        <p:txBody>
          <a:bodyPr/>
          <a:lstStyle/>
          <a:p>
            <a:r>
              <a:rPr lang="en-US" dirty="0"/>
              <a:t>Can be used to provide lane assignments where the designated lane is not a mandatory movement lane</a:t>
            </a:r>
          </a:p>
          <a:p>
            <a:r>
              <a:rPr lang="en-US" dirty="0"/>
              <a:t>Must show arrow above each mandatory turn lane</a:t>
            </a:r>
          </a:p>
          <a:p>
            <a:r>
              <a:rPr lang="en-US" dirty="0"/>
              <a:t>Must show bifurcated arrow above option lane</a:t>
            </a:r>
          </a:p>
          <a:p>
            <a:endParaRPr lang="en-US" dirty="0"/>
          </a:p>
          <a:p>
            <a:endParaRPr lang="en-US" dirty="0"/>
          </a:p>
        </p:txBody>
      </p:sp>
      <p:sp>
        <p:nvSpPr>
          <p:cNvPr id="3" name="TextBox 2">
            <a:extLst>
              <a:ext uri="{FF2B5EF4-FFF2-40B4-BE49-F238E27FC236}">
                <a16:creationId xmlns:a16="http://schemas.microsoft.com/office/drawing/2014/main" id="{9603EFFD-E20D-F6F5-EA8C-B0D623C3C17C}"/>
              </a:ext>
            </a:extLst>
          </p:cNvPr>
          <p:cNvSpPr txBox="1"/>
          <p:nvPr/>
        </p:nvSpPr>
        <p:spPr>
          <a:xfrm>
            <a:off x="7473950" y="1778456"/>
            <a:ext cx="4645160" cy="246221"/>
          </a:xfrm>
          <a:prstGeom prst="rect">
            <a:avLst/>
          </a:prstGeom>
          <a:noFill/>
        </p:spPr>
        <p:txBody>
          <a:bodyPr wrap="square" rtlCol="0">
            <a:spAutoFit/>
          </a:bodyPr>
          <a:lstStyle/>
          <a:p>
            <a:r>
              <a:rPr lang="en-US" sz="1000" b="1" dirty="0"/>
              <a:t>Figure 2D-10. Examples of Overhead Signs at an Intersection</a:t>
            </a:r>
            <a:r>
              <a:rPr lang="en-US" sz="1000" dirty="0"/>
              <a:t> (Sheet 1 of 3)</a:t>
            </a:r>
          </a:p>
        </p:txBody>
      </p:sp>
      <p:sp>
        <p:nvSpPr>
          <p:cNvPr id="7" name="TextBox 6">
            <a:extLst>
              <a:ext uri="{FF2B5EF4-FFF2-40B4-BE49-F238E27FC236}">
                <a16:creationId xmlns:a16="http://schemas.microsoft.com/office/drawing/2014/main" id="{ACFCBD1F-5C20-423C-7E25-D995A99C2EC0}"/>
              </a:ext>
            </a:extLst>
          </p:cNvPr>
          <p:cNvSpPr txBox="1"/>
          <p:nvPr/>
        </p:nvSpPr>
        <p:spPr>
          <a:xfrm>
            <a:off x="8522264" y="1974592"/>
            <a:ext cx="3152346" cy="215444"/>
          </a:xfrm>
          <a:prstGeom prst="rect">
            <a:avLst/>
          </a:prstGeom>
          <a:noFill/>
        </p:spPr>
        <p:txBody>
          <a:bodyPr wrap="square" rtlCol="0">
            <a:spAutoFit/>
          </a:bodyPr>
          <a:lstStyle/>
          <a:p>
            <a:r>
              <a:rPr lang="en-US" sz="800" b="1" dirty="0"/>
              <a:t>A – Combination of mandatory and optional movement lanes</a:t>
            </a:r>
            <a:endParaRPr lang="en-US" sz="800" dirty="0"/>
          </a:p>
        </p:txBody>
      </p:sp>
      <p:pic>
        <p:nvPicPr>
          <p:cNvPr id="4" name="Picture 3" descr="A vertical roadway is shown intersecting a horizontal street at the top of the example. At the intersection, the vertical four-lane roadway is shown composed of a left-turn lane, a center left-turn lane, a through lane, and a right-turn lane. Midway between the bottom of the example and the intersection at the top, one R3-8 series sign is shown on both shoulders of the vertical roadway.&#10;Just beyond these signs, two overhead destination/directional guide signs are shown mounted on a gantry indicating travel destinations and directions for each of the travel lanes. The guide sign on the left is shown extending over the “left only,” “left or thru,” and “thru only” travel lanes. The guide sign on the right is shown extending over the “right only” travel lane.&#10;Further north, approaching the intersection with the horizontal street, another R3-8 series sign is shown on both shoulders of the vertical roadway.">
            <a:extLst>
              <a:ext uri="{FF2B5EF4-FFF2-40B4-BE49-F238E27FC236}">
                <a16:creationId xmlns:a16="http://schemas.microsoft.com/office/drawing/2014/main" id="{D7472CBC-C2CA-E7A9-CA62-1DC206647438}"/>
              </a:ext>
            </a:extLst>
          </p:cNvPr>
          <p:cNvPicPr>
            <a:picLocks noChangeAspect="1"/>
          </p:cNvPicPr>
          <p:nvPr/>
        </p:nvPicPr>
        <p:blipFill rotWithShape="1">
          <a:blip r:embed="rId3"/>
          <a:srcRect t="7885"/>
          <a:stretch/>
        </p:blipFill>
        <p:spPr>
          <a:xfrm>
            <a:off x="7845350" y="2191008"/>
            <a:ext cx="4143449" cy="3777198"/>
          </a:xfrm>
          <a:prstGeom prst="rect">
            <a:avLst/>
          </a:prstGeom>
        </p:spPr>
      </p:pic>
      <p:sp>
        <p:nvSpPr>
          <p:cNvPr id="6" name="Rectangle 5">
            <a:extLst>
              <a:ext uri="{FF2B5EF4-FFF2-40B4-BE49-F238E27FC236}">
                <a16:creationId xmlns:a16="http://schemas.microsoft.com/office/drawing/2014/main" id="{74ED8E1C-48D3-7A7F-19F2-48371B4206D7}"/>
              </a:ext>
              <a:ext uri="{C183D7F6-B498-43B3-948B-1728B52AA6E4}">
                <adec:decorative xmlns:adec="http://schemas.microsoft.com/office/drawing/2017/decorative" val="1"/>
              </a:ext>
            </a:extLst>
          </p:cNvPr>
          <p:cNvSpPr/>
          <p:nvPr/>
        </p:nvSpPr>
        <p:spPr>
          <a:xfrm>
            <a:off x="9648825" y="4765655"/>
            <a:ext cx="1638300" cy="604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E25A8D0-2ADC-0C3F-0341-F9F92441FDFA}"/>
              </a:ext>
            </a:extLst>
          </p:cNvPr>
          <p:cNvSpPr txBox="1"/>
          <p:nvPr/>
        </p:nvSpPr>
        <p:spPr>
          <a:xfrm>
            <a:off x="9588501" y="4791074"/>
            <a:ext cx="3732212" cy="723275"/>
          </a:xfrm>
          <a:prstGeom prst="rect">
            <a:avLst/>
          </a:prstGeom>
          <a:noFill/>
        </p:spPr>
        <p:txBody>
          <a:bodyPr wrap="square" rtlCol="0">
            <a:spAutoFit/>
          </a:bodyPr>
          <a:lstStyle/>
          <a:p>
            <a:r>
              <a:rPr lang="en-US" sz="700" dirty="0"/>
              <a:t>*    Overhead Arrow-per Lane guide sign only </a:t>
            </a:r>
          </a:p>
          <a:p>
            <a:r>
              <a:rPr lang="en-US" sz="700" dirty="0"/>
              <a:t>      for destinations that include an optional </a:t>
            </a:r>
          </a:p>
          <a:p>
            <a:r>
              <a:rPr lang="en-US" sz="700" dirty="0"/>
              <a:t>      movement lane</a:t>
            </a:r>
          </a:p>
          <a:p>
            <a:r>
              <a:rPr lang="en-US" sz="700" dirty="0"/>
              <a:t>**  Conventional guide sign for destinations with</a:t>
            </a:r>
          </a:p>
          <a:p>
            <a:r>
              <a:rPr lang="en-US" sz="700" dirty="0"/>
              <a:t>     one or more mandatory movement lanes</a:t>
            </a:r>
          </a:p>
          <a:p>
            <a:pPr marL="285750" indent="-285750">
              <a:buFont typeface="Arial" panose="020B0604020202020204" pitchFamily="34" charset="0"/>
              <a:buChar char="•"/>
            </a:pPr>
            <a:endParaRPr lang="en-US" sz="600" dirty="0"/>
          </a:p>
        </p:txBody>
      </p:sp>
    </p:spTree>
    <p:extLst>
      <p:ext uri="{BB962C8B-B14F-4D97-AF65-F5344CB8AC3E}">
        <p14:creationId xmlns:p14="http://schemas.microsoft.com/office/powerpoint/2010/main" val="1181894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2D.39 Destination Signs at Circular Intersections </a:t>
            </a:r>
            <a:r>
              <a:rPr lang="en-US" sz="2400" dirty="0"/>
              <a:t>(1 of 2)</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0" y="1751744"/>
            <a:ext cx="11211827" cy="4217639"/>
          </a:xfrm>
        </p:spPr>
        <p:txBody>
          <a:bodyPr/>
          <a:lstStyle/>
          <a:p>
            <a:r>
              <a:rPr lang="en-US" dirty="0"/>
              <a:t>May use Overhead Arrow-per-Lane Destination signs with curved-stem arrows on multi-lane approaches to circular intersections with an option lane</a:t>
            </a:r>
          </a:p>
          <a:p>
            <a:pPr marL="0" indent="0">
              <a:buNone/>
            </a:pPr>
            <a:endParaRPr lang="en-US" dirty="0"/>
          </a:p>
        </p:txBody>
      </p:sp>
      <p:sp>
        <p:nvSpPr>
          <p:cNvPr id="3" name="TextBox 2">
            <a:extLst>
              <a:ext uri="{FF2B5EF4-FFF2-40B4-BE49-F238E27FC236}">
                <a16:creationId xmlns:a16="http://schemas.microsoft.com/office/drawing/2014/main" id="{468BBDA3-895C-E92D-0545-DA64A3F64FD4}"/>
              </a:ext>
            </a:extLst>
          </p:cNvPr>
          <p:cNvSpPr txBox="1"/>
          <p:nvPr/>
        </p:nvSpPr>
        <p:spPr>
          <a:xfrm>
            <a:off x="4587840" y="2884447"/>
            <a:ext cx="4536909" cy="276999"/>
          </a:xfrm>
          <a:prstGeom prst="rect">
            <a:avLst/>
          </a:prstGeom>
          <a:noFill/>
        </p:spPr>
        <p:txBody>
          <a:bodyPr wrap="square" rtlCol="0">
            <a:spAutoFit/>
          </a:bodyPr>
          <a:lstStyle/>
          <a:p>
            <a:r>
              <a:rPr lang="en-US" sz="1200" b="1" dirty="0"/>
              <a:t>Figure 2D-11. Destination Signs for Circular Intersections</a:t>
            </a:r>
          </a:p>
        </p:txBody>
      </p:sp>
      <p:pic>
        <p:nvPicPr>
          <p:cNvPr id="6" name="Picture 5" descr="A horizontal rectangular green sign with the words &quot;Front Ave&quot; in white to the left of a diagonal white arrow pointing up and to the right.">
            <a:extLst>
              <a:ext uri="{FF2B5EF4-FFF2-40B4-BE49-F238E27FC236}">
                <a16:creationId xmlns:a16="http://schemas.microsoft.com/office/drawing/2014/main" id="{D170D7BD-B1B7-C794-C549-DE6FBE0EC033}"/>
              </a:ext>
            </a:extLst>
          </p:cNvPr>
          <p:cNvPicPr>
            <a:picLocks noChangeAspect="1"/>
          </p:cNvPicPr>
          <p:nvPr/>
        </p:nvPicPr>
        <p:blipFill>
          <a:blip r:embed="rId3"/>
          <a:stretch>
            <a:fillRect/>
          </a:stretch>
        </p:blipFill>
        <p:spPr>
          <a:xfrm>
            <a:off x="2711365" y="3253779"/>
            <a:ext cx="1571625" cy="466725"/>
          </a:xfrm>
          <a:prstGeom prst="rect">
            <a:avLst/>
          </a:prstGeom>
        </p:spPr>
      </p:pic>
      <p:sp>
        <p:nvSpPr>
          <p:cNvPr id="18" name="TextBox 17">
            <a:extLst>
              <a:ext uri="{FF2B5EF4-FFF2-40B4-BE49-F238E27FC236}">
                <a16:creationId xmlns:a16="http://schemas.microsoft.com/office/drawing/2014/main" id="{2F62E390-C172-4777-0DA7-BAABB37806FC}"/>
              </a:ext>
            </a:extLst>
          </p:cNvPr>
          <p:cNvSpPr txBox="1"/>
          <p:nvPr/>
        </p:nvSpPr>
        <p:spPr>
          <a:xfrm>
            <a:off x="3062638" y="3728481"/>
            <a:ext cx="1332647" cy="369332"/>
          </a:xfrm>
          <a:prstGeom prst="rect">
            <a:avLst/>
          </a:prstGeom>
          <a:noFill/>
        </p:spPr>
        <p:txBody>
          <a:bodyPr wrap="square" rtlCol="0">
            <a:spAutoFit/>
          </a:bodyPr>
          <a:lstStyle/>
          <a:p>
            <a:r>
              <a:rPr lang="en-US"/>
              <a:t>D1-1d</a:t>
            </a:r>
          </a:p>
        </p:txBody>
      </p:sp>
      <p:pic>
        <p:nvPicPr>
          <p:cNvPr id="14" name="Picture 13" descr=" A horizontal rectangular green sign is shown with a circular white arrow in the center of the sign that begins with a vertical white shaft, curves counterclockwise up and to the left and then down, and has white arrowheads pointing straight to the right, upward, to the left, and downward. To the left of the left-pointing white arrow, the word &quot;West&quot; is shown in white above a white U.S. Route 220 shield that is above the word &quot;Forsberg&quot; in white. Above the upward-pointing white arrow, the word &quot;North&quot; is shown in white above a white U.S. Route 301 shield. To the right of the right-pointing white arrow, the word &quot;East&quot; is shown in white above a white U.S. Route 220 shield that is above the word &quot;Burke&quot; in white.">
            <a:extLst>
              <a:ext uri="{FF2B5EF4-FFF2-40B4-BE49-F238E27FC236}">
                <a16:creationId xmlns:a16="http://schemas.microsoft.com/office/drawing/2014/main" id="{D6ABEC77-C2A4-C6C9-2D19-5FAB6398BF08}"/>
              </a:ext>
            </a:extLst>
          </p:cNvPr>
          <p:cNvPicPr>
            <a:picLocks noChangeAspect="1"/>
          </p:cNvPicPr>
          <p:nvPr/>
        </p:nvPicPr>
        <p:blipFill>
          <a:blip r:embed="rId4"/>
          <a:stretch>
            <a:fillRect/>
          </a:stretch>
        </p:blipFill>
        <p:spPr>
          <a:xfrm>
            <a:off x="2483854" y="4315932"/>
            <a:ext cx="2026645" cy="1539224"/>
          </a:xfrm>
          <a:prstGeom prst="rect">
            <a:avLst/>
          </a:prstGeom>
        </p:spPr>
      </p:pic>
      <p:sp>
        <p:nvSpPr>
          <p:cNvPr id="22" name="TextBox 21">
            <a:extLst>
              <a:ext uri="{FF2B5EF4-FFF2-40B4-BE49-F238E27FC236}">
                <a16:creationId xmlns:a16="http://schemas.microsoft.com/office/drawing/2014/main" id="{7DE0C23C-6105-FBC7-BB98-B00796148D46}"/>
              </a:ext>
            </a:extLst>
          </p:cNvPr>
          <p:cNvSpPr txBox="1"/>
          <p:nvPr/>
        </p:nvSpPr>
        <p:spPr>
          <a:xfrm>
            <a:off x="3062638" y="5848504"/>
            <a:ext cx="1487888" cy="369332"/>
          </a:xfrm>
          <a:prstGeom prst="rect">
            <a:avLst/>
          </a:prstGeom>
          <a:noFill/>
        </p:spPr>
        <p:txBody>
          <a:bodyPr wrap="square" rtlCol="0">
            <a:spAutoFit/>
          </a:bodyPr>
          <a:lstStyle/>
          <a:p>
            <a:r>
              <a:rPr lang="en-US" dirty="0"/>
              <a:t>D1-5</a:t>
            </a:r>
          </a:p>
        </p:txBody>
      </p:sp>
      <p:pic>
        <p:nvPicPr>
          <p:cNvPr id="8" name="Picture 7" descr="A horizontal rectangular green sign with a white State Route 7 disk to the left of the word &quot;North&quot; in white on the top line. The word &quot;Springfield&quot; is in white on the bottom line, to the left of a diagonal white arrow pointing up and to the right.">
            <a:extLst>
              <a:ext uri="{FF2B5EF4-FFF2-40B4-BE49-F238E27FC236}">
                <a16:creationId xmlns:a16="http://schemas.microsoft.com/office/drawing/2014/main" id="{10CEBF27-10AA-F397-77AE-BB21476BE74A}"/>
              </a:ext>
            </a:extLst>
          </p:cNvPr>
          <p:cNvPicPr>
            <a:picLocks noChangeAspect="1"/>
          </p:cNvPicPr>
          <p:nvPr/>
        </p:nvPicPr>
        <p:blipFill>
          <a:blip r:embed="rId5"/>
          <a:stretch>
            <a:fillRect/>
          </a:stretch>
        </p:blipFill>
        <p:spPr>
          <a:xfrm>
            <a:off x="4651583" y="3253779"/>
            <a:ext cx="1885950" cy="1047750"/>
          </a:xfrm>
          <a:prstGeom prst="rect">
            <a:avLst/>
          </a:prstGeom>
        </p:spPr>
      </p:pic>
      <p:sp>
        <p:nvSpPr>
          <p:cNvPr id="19" name="TextBox 18">
            <a:extLst>
              <a:ext uri="{FF2B5EF4-FFF2-40B4-BE49-F238E27FC236}">
                <a16:creationId xmlns:a16="http://schemas.microsoft.com/office/drawing/2014/main" id="{3F064335-6833-3122-CC76-A262569F137C}"/>
              </a:ext>
            </a:extLst>
          </p:cNvPr>
          <p:cNvSpPr txBox="1"/>
          <p:nvPr/>
        </p:nvSpPr>
        <p:spPr>
          <a:xfrm>
            <a:off x="5112863" y="4242249"/>
            <a:ext cx="1347537" cy="369332"/>
          </a:xfrm>
          <a:prstGeom prst="rect">
            <a:avLst/>
          </a:prstGeom>
          <a:noFill/>
        </p:spPr>
        <p:txBody>
          <a:bodyPr wrap="square" rtlCol="0">
            <a:spAutoFit/>
          </a:bodyPr>
          <a:lstStyle/>
          <a:p>
            <a:r>
              <a:rPr lang="en-US"/>
              <a:t>D1-1e</a:t>
            </a:r>
          </a:p>
        </p:txBody>
      </p:sp>
      <p:pic>
        <p:nvPicPr>
          <p:cNvPr id="10" name="Picture 9" descr="A horizontal rectangular green sign is shown with a vertical white arrow that points up before curving to the left and is followed by the word &quot;Amity&quot; in white  above a horizontal white dividing line. Below this line, the words &quot;Twin Falls&quot; are  in white to the left of a horizontal right-pointing white arrow.">
            <a:extLst>
              <a:ext uri="{FF2B5EF4-FFF2-40B4-BE49-F238E27FC236}">
                <a16:creationId xmlns:a16="http://schemas.microsoft.com/office/drawing/2014/main" id="{BF3BA8D2-0B83-3D05-85F3-67C109A7C90F}"/>
              </a:ext>
            </a:extLst>
          </p:cNvPr>
          <p:cNvPicPr>
            <a:picLocks noChangeAspect="1"/>
          </p:cNvPicPr>
          <p:nvPr/>
        </p:nvPicPr>
        <p:blipFill>
          <a:blip r:embed="rId6"/>
          <a:stretch>
            <a:fillRect/>
          </a:stretch>
        </p:blipFill>
        <p:spPr>
          <a:xfrm>
            <a:off x="7045892" y="3253779"/>
            <a:ext cx="1619250" cy="781050"/>
          </a:xfrm>
          <a:prstGeom prst="rect">
            <a:avLst/>
          </a:prstGeom>
        </p:spPr>
      </p:pic>
      <p:sp>
        <p:nvSpPr>
          <p:cNvPr id="20" name="TextBox 19">
            <a:extLst>
              <a:ext uri="{FF2B5EF4-FFF2-40B4-BE49-F238E27FC236}">
                <a16:creationId xmlns:a16="http://schemas.microsoft.com/office/drawing/2014/main" id="{07934E64-F89F-3737-0A06-D919639B0F0D}"/>
              </a:ext>
            </a:extLst>
          </p:cNvPr>
          <p:cNvSpPr txBox="1"/>
          <p:nvPr/>
        </p:nvSpPr>
        <p:spPr>
          <a:xfrm>
            <a:off x="7344494" y="4034829"/>
            <a:ext cx="1161887" cy="369332"/>
          </a:xfrm>
          <a:prstGeom prst="rect">
            <a:avLst/>
          </a:prstGeom>
          <a:noFill/>
        </p:spPr>
        <p:txBody>
          <a:bodyPr wrap="square" rtlCol="0">
            <a:spAutoFit/>
          </a:bodyPr>
          <a:lstStyle/>
          <a:p>
            <a:r>
              <a:rPr lang="en-US"/>
              <a:t>D1-2d</a:t>
            </a:r>
          </a:p>
        </p:txBody>
      </p:sp>
      <p:pic>
        <p:nvPicPr>
          <p:cNvPr id="12" name="Picture 11" descr="A horizontal rectangular green sign is shown with an upward-pointing vertical white arrow. This arrow is to the left of the word &quot;Redmond&quot; in white above a  white horizontal dividing line. Below this line, a vertical white arrow is shown pointing up before curving to the left. This arrow is to the left of the word &quot;Bend&quot; in white above a second white horizontal dividing line. Below this line, the word &quot;Burns&quot; is in white to the left of a horizontal right-pointing white arrow.">
            <a:extLst>
              <a:ext uri="{FF2B5EF4-FFF2-40B4-BE49-F238E27FC236}">
                <a16:creationId xmlns:a16="http://schemas.microsoft.com/office/drawing/2014/main" id="{38444614-D21C-37D4-5AE5-D46DD5DA4A43}"/>
              </a:ext>
            </a:extLst>
          </p:cNvPr>
          <p:cNvPicPr>
            <a:picLocks noChangeAspect="1"/>
          </p:cNvPicPr>
          <p:nvPr/>
        </p:nvPicPr>
        <p:blipFill>
          <a:blip r:embed="rId7"/>
          <a:stretch>
            <a:fillRect/>
          </a:stretch>
        </p:blipFill>
        <p:spPr>
          <a:xfrm>
            <a:off x="9344726" y="3253779"/>
            <a:ext cx="1562100" cy="1028700"/>
          </a:xfrm>
          <a:prstGeom prst="rect">
            <a:avLst/>
          </a:prstGeom>
        </p:spPr>
      </p:pic>
      <p:sp>
        <p:nvSpPr>
          <p:cNvPr id="21" name="TextBox 20">
            <a:extLst>
              <a:ext uri="{FF2B5EF4-FFF2-40B4-BE49-F238E27FC236}">
                <a16:creationId xmlns:a16="http://schemas.microsoft.com/office/drawing/2014/main" id="{0B3F28DF-8E73-0DD4-B55A-DFA76E0C4EAD}"/>
              </a:ext>
            </a:extLst>
          </p:cNvPr>
          <p:cNvSpPr txBox="1"/>
          <p:nvPr/>
        </p:nvSpPr>
        <p:spPr>
          <a:xfrm>
            <a:off x="9672626" y="4219495"/>
            <a:ext cx="1622139" cy="369332"/>
          </a:xfrm>
          <a:prstGeom prst="rect">
            <a:avLst/>
          </a:prstGeom>
          <a:noFill/>
        </p:spPr>
        <p:txBody>
          <a:bodyPr wrap="square" rtlCol="0">
            <a:spAutoFit/>
          </a:bodyPr>
          <a:lstStyle/>
          <a:p>
            <a:r>
              <a:rPr lang="en-US"/>
              <a:t>D1-3d</a:t>
            </a:r>
          </a:p>
        </p:txBody>
      </p:sp>
      <p:pic>
        <p:nvPicPr>
          <p:cNvPr id="17" name="Picture 16" descr="A horizontal rectangular green sign is shown with a circular white arrow in the center of the sign that begins with a vertical white shaft, curves counterclockwise up and to the left and then down, and has white arrowheads that curve away from the shaft to the right, away from the top curve upward, and away from the left curve to the left and downward. To the left of the white arrow that curves to the left, the words &quot;Allwood Rd&quot; are shown in white above the word &quot;West&quot; in white. Above the upward-curving white arrow, the word &quot;To&quot; is shown in white to the left of a white State Route 3 disk. To the right of the white arrow that curves to the right, the words &quot;Allwood Rd&quot; are shown in white above the word &quot;East&quot; in white.">
            <a:extLst>
              <a:ext uri="{FF2B5EF4-FFF2-40B4-BE49-F238E27FC236}">
                <a16:creationId xmlns:a16="http://schemas.microsoft.com/office/drawing/2014/main" id="{FD8127E8-9E62-2A9A-C538-312490EB9280}"/>
              </a:ext>
            </a:extLst>
          </p:cNvPr>
          <p:cNvPicPr>
            <a:picLocks noChangeAspect="1"/>
          </p:cNvPicPr>
          <p:nvPr/>
        </p:nvPicPr>
        <p:blipFill>
          <a:blip r:embed="rId8"/>
          <a:stretch>
            <a:fillRect/>
          </a:stretch>
        </p:blipFill>
        <p:spPr>
          <a:xfrm>
            <a:off x="6599754" y="4424742"/>
            <a:ext cx="2468884" cy="1419766"/>
          </a:xfrm>
          <a:prstGeom prst="rect">
            <a:avLst/>
          </a:prstGeom>
        </p:spPr>
      </p:pic>
      <p:sp>
        <p:nvSpPr>
          <p:cNvPr id="23" name="TextBox 22">
            <a:extLst>
              <a:ext uri="{FF2B5EF4-FFF2-40B4-BE49-F238E27FC236}">
                <a16:creationId xmlns:a16="http://schemas.microsoft.com/office/drawing/2014/main" id="{1D433489-63D6-9894-337D-897448DDB6A0}"/>
              </a:ext>
            </a:extLst>
          </p:cNvPr>
          <p:cNvSpPr txBox="1"/>
          <p:nvPr/>
        </p:nvSpPr>
        <p:spPr>
          <a:xfrm>
            <a:off x="7182560" y="5832446"/>
            <a:ext cx="1485754" cy="369332"/>
          </a:xfrm>
          <a:prstGeom prst="rect">
            <a:avLst/>
          </a:prstGeom>
          <a:noFill/>
        </p:spPr>
        <p:txBody>
          <a:bodyPr wrap="square" rtlCol="0">
            <a:spAutoFit/>
          </a:bodyPr>
          <a:lstStyle/>
          <a:p>
            <a:r>
              <a:rPr lang="en-US" dirty="0"/>
              <a:t>D1-5a</a:t>
            </a:r>
          </a:p>
        </p:txBody>
      </p:sp>
    </p:spTree>
    <p:extLst>
      <p:ext uri="{BB962C8B-B14F-4D97-AF65-F5344CB8AC3E}">
        <p14:creationId xmlns:p14="http://schemas.microsoft.com/office/powerpoint/2010/main" val="339255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2D.39 Destination Signs at Circular Intersections </a:t>
            </a:r>
            <a:r>
              <a:rPr lang="en-US" sz="2400" dirty="0"/>
              <a:t>(2 of 2)</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0" y="1751744"/>
            <a:ext cx="11211827" cy="4217639"/>
          </a:xfrm>
        </p:spPr>
        <p:txBody>
          <a:bodyPr/>
          <a:lstStyle/>
          <a:p>
            <a:r>
              <a:rPr lang="en-US"/>
              <a:t>Limit the amount of legend and align the arrows with each destination</a:t>
            </a:r>
          </a:p>
        </p:txBody>
      </p:sp>
      <p:grpSp>
        <p:nvGrpSpPr>
          <p:cNvPr id="9" name="Group 8" descr="A segment of a vertical three-lane roadway is shown consisting of two northbound lanes and one southbound lane. Near the bottom of the example, a lane leading to a roundabout bypass roadway is added to the right of the right northbound lane. The two northbound lanes and the added right lane are shown approaching a roundabout from the south. Prior to the roundabout, “overhead destination signs” for both travel lanes and the added right lane are shown mounted on a horizontal mast arm pole. “Alternative signing at this overhead location” is shown as an “overhead destination sign with mandatory movement lane control signs.”">
            <a:extLst>
              <a:ext uri="{FF2B5EF4-FFF2-40B4-BE49-F238E27FC236}">
                <a16:creationId xmlns:a16="http://schemas.microsoft.com/office/drawing/2014/main" id="{C446AF81-5C1E-CF60-26F9-7D3C9400DD6C}"/>
              </a:ext>
            </a:extLst>
          </p:cNvPr>
          <p:cNvGrpSpPr/>
          <p:nvPr/>
        </p:nvGrpSpPr>
        <p:grpSpPr>
          <a:xfrm>
            <a:off x="3442753" y="2343150"/>
            <a:ext cx="4986872" cy="4149725"/>
            <a:chOff x="7591813" y="2115432"/>
            <a:chExt cx="4325566" cy="3897609"/>
          </a:xfrm>
        </p:grpSpPr>
        <p:pic>
          <p:nvPicPr>
            <p:cNvPr id="7" name="Picture 6">
              <a:extLst>
                <a:ext uri="{FF2B5EF4-FFF2-40B4-BE49-F238E27FC236}">
                  <a16:creationId xmlns:a16="http://schemas.microsoft.com/office/drawing/2014/main" id="{66385E40-8DB3-31B2-57A6-7A803DF139A6}"/>
                </a:ext>
              </a:extLst>
            </p:cNvPr>
            <p:cNvPicPr>
              <a:picLocks noChangeAspect="1"/>
            </p:cNvPicPr>
            <p:nvPr/>
          </p:nvPicPr>
          <p:blipFill>
            <a:blip r:embed="rId3"/>
            <a:stretch>
              <a:fillRect/>
            </a:stretch>
          </p:blipFill>
          <p:spPr>
            <a:xfrm>
              <a:off x="8468113" y="2115432"/>
              <a:ext cx="3449266" cy="3546233"/>
            </a:xfrm>
            <a:prstGeom prst="rect">
              <a:avLst/>
            </a:prstGeom>
          </p:spPr>
        </p:pic>
        <p:sp>
          <p:nvSpPr>
            <p:cNvPr id="8" name="Rectangle 7">
              <a:extLst>
                <a:ext uri="{FF2B5EF4-FFF2-40B4-BE49-F238E27FC236}">
                  <a16:creationId xmlns:a16="http://schemas.microsoft.com/office/drawing/2014/main" id="{60D65AA8-9A0A-181D-2AA6-4C70D09B694C}"/>
                </a:ext>
              </a:extLst>
            </p:cNvPr>
            <p:cNvSpPr/>
            <p:nvPr/>
          </p:nvSpPr>
          <p:spPr bwMode="auto">
            <a:xfrm>
              <a:off x="7591813" y="4946241"/>
              <a:ext cx="1752600" cy="1066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267357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2D.41 Destination Signs at Intersections with Indirect Turning Movements</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p:txBody>
          <a:bodyPr/>
          <a:lstStyle/>
          <a:p>
            <a:r>
              <a:rPr lang="en-US" dirty="0"/>
              <a:t>Adds Section with examples of signing for locations with displaced left turn and intercepted crossroad intersections</a:t>
            </a:r>
          </a:p>
          <a:p>
            <a:pPr marL="0" indent="0">
              <a:buNone/>
            </a:pPr>
            <a:endParaRPr lang="en-US" dirty="0"/>
          </a:p>
        </p:txBody>
      </p:sp>
      <p:sp>
        <p:nvSpPr>
          <p:cNvPr id="3" name="TextBox 2">
            <a:extLst>
              <a:ext uri="{FF2B5EF4-FFF2-40B4-BE49-F238E27FC236}">
                <a16:creationId xmlns:a16="http://schemas.microsoft.com/office/drawing/2014/main" id="{E31E0D28-D820-7858-018D-5095B18EE964}"/>
              </a:ext>
            </a:extLst>
          </p:cNvPr>
          <p:cNvSpPr txBox="1"/>
          <p:nvPr/>
        </p:nvSpPr>
        <p:spPr>
          <a:xfrm>
            <a:off x="2906815" y="2666198"/>
            <a:ext cx="2984934" cy="230832"/>
          </a:xfrm>
          <a:prstGeom prst="rect">
            <a:avLst/>
          </a:prstGeom>
          <a:noFill/>
        </p:spPr>
        <p:txBody>
          <a:bodyPr wrap="square" rtlCol="0">
            <a:spAutoFit/>
          </a:bodyPr>
          <a:lstStyle/>
          <a:p>
            <a:r>
              <a:rPr lang="en-US" sz="900" b="1"/>
              <a:t>A – Intercepted crossroad with left turns prohibited</a:t>
            </a:r>
          </a:p>
        </p:txBody>
      </p:sp>
      <p:pic>
        <p:nvPicPr>
          <p:cNvPr id="5" name="Picture 4" descr="A two-lane vertical roadway is shown on the left of a two-lane horizontal roadway. Both lanes of the vertical roadway are traveling northbound. At the bottom of the figure, a series of guide signs are shown on both shoulders of the vertical roadway facing south. Continuing north, the horizontal roadway is shown separated by a triangular-shaped island at its intersection with the vertical roadway. A &quot;KEEP RIGHT&quot; sign mounted above a yellow diamond-shaped marker is shown posted on the island facing the westbound lane of the horizontal roadway on the left. A &quot;STOP&quot; sign mounted above a &quot;RIGHT TURN ONLY&quot; sign is shown on the right. A &quot;One Way&quot; sign is shown on the opposite side of the vertical roadway facing toward the westbound lane of the horizontal roadway.&#10;Just beyond this intersection, a guide sign is shown to the left of the vertical roadway. Just beyond this sign, a left-only exit lane is shown with a blue directional County route sign assembly at the physical gore.">
            <a:extLst>
              <a:ext uri="{FF2B5EF4-FFF2-40B4-BE49-F238E27FC236}">
                <a16:creationId xmlns:a16="http://schemas.microsoft.com/office/drawing/2014/main" id="{5BB1994C-2E50-9584-2D0D-06A0C6E42A1A}"/>
              </a:ext>
            </a:extLst>
          </p:cNvPr>
          <p:cNvPicPr>
            <a:picLocks noChangeAspect="1"/>
          </p:cNvPicPr>
          <p:nvPr/>
        </p:nvPicPr>
        <p:blipFill rotWithShape="1">
          <a:blip r:embed="rId3"/>
          <a:srcRect t="2633"/>
          <a:stretch/>
        </p:blipFill>
        <p:spPr>
          <a:xfrm>
            <a:off x="3038496" y="2897030"/>
            <a:ext cx="2721573" cy="3686175"/>
          </a:xfrm>
          <a:prstGeom prst="rect">
            <a:avLst/>
          </a:prstGeom>
        </p:spPr>
      </p:pic>
    </p:spTree>
    <p:extLst>
      <p:ext uri="{BB962C8B-B14F-4D97-AF65-F5344CB8AC3E}">
        <p14:creationId xmlns:p14="http://schemas.microsoft.com/office/powerpoint/2010/main" val="210404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2D.45 Street Name Signs (D3-1 and D3-1a)</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a:xfrm>
            <a:off x="617621" y="1245704"/>
            <a:ext cx="8358739" cy="4723680"/>
          </a:xfrm>
        </p:spPr>
        <p:txBody>
          <a:bodyPr>
            <a:normAutofit lnSpcReduction="10000"/>
          </a:bodyPr>
          <a:lstStyle/>
          <a:p>
            <a:r>
              <a:rPr lang="en-US" dirty="0"/>
              <a:t>Design Guidance:</a:t>
            </a:r>
          </a:p>
          <a:p>
            <a:pPr lvl="1"/>
            <a:r>
              <a:rPr lang="en-US" dirty="0">
                <a:effectLst/>
              </a:rPr>
              <a:t>Use of minimum letter heights (Table 2D-6)</a:t>
            </a:r>
          </a:p>
          <a:p>
            <a:pPr lvl="1"/>
            <a:r>
              <a:rPr lang="en-US" dirty="0">
                <a:effectLst/>
              </a:rPr>
              <a:t>Use of conventional abbreviations</a:t>
            </a:r>
          </a:p>
          <a:p>
            <a:pPr lvl="1"/>
            <a:r>
              <a:rPr lang="en-US" dirty="0">
                <a:effectLst/>
              </a:rPr>
              <a:t>Omitting pictographs on Street Name signs with directional arrows</a:t>
            </a:r>
          </a:p>
          <a:p>
            <a:pPr lvl="1"/>
            <a:r>
              <a:rPr lang="en-US" dirty="0"/>
              <a:t>O</a:t>
            </a:r>
            <a:r>
              <a:rPr lang="en-US" dirty="0">
                <a:effectLst/>
              </a:rPr>
              <a:t>mitting borders on post-mounted Street Name signs </a:t>
            </a:r>
          </a:p>
          <a:p>
            <a:r>
              <a:rPr lang="en-US" dirty="0"/>
              <a:t>Legend on both front and back sides of the sign</a:t>
            </a:r>
          </a:p>
          <a:p>
            <a:r>
              <a:rPr lang="en-US" dirty="0"/>
              <a:t>Should not be used at intersections of freeway or expressway exit ramps with crossroads</a:t>
            </a:r>
          </a:p>
          <a:p>
            <a:r>
              <a:rPr lang="en-US" dirty="0"/>
              <a:t>Memorials or dedication names</a:t>
            </a:r>
          </a:p>
        </p:txBody>
      </p:sp>
      <p:pic>
        <p:nvPicPr>
          <p:cNvPr id="5" name="Picture 4" descr="A horizontal rectangular green sign with a white border and the words &quot;Wyngate Dr&quot; in white. ">
            <a:extLst>
              <a:ext uri="{FF2B5EF4-FFF2-40B4-BE49-F238E27FC236}">
                <a16:creationId xmlns:a16="http://schemas.microsoft.com/office/drawing/2014/main" id="{68FDC277-F85F-ACAA-4E0F-ADE531B7D9AF}"/>
              </a:ext>
            </a:extLst>
          </p:cNvPr>
          <p:cNvPicPr>
            <a:picLocks noChangeAspect="1"/>
          </p:cNvPicPr>
          <p:nvPr/>
        </p:nvPicPr>
        <p:blipFill rotWithShape="1">
          <a:blip r:embed="rId3"/>
          <a:srcRect r="61402" b="34040"/>
          <a:stretch/>
        </p:blipFill>
        <p:spPr>
          <a:xfrm>
            <a:off x="8976360" y="1541331"/>
            <a:ext cx="2665413" cy="678530"/>
          </a:xfrm>
          <a:prstGeom prst="rect">
            <a:avLst/>
          </a:prstGeom>
        </p:spPr>
      </p:pic>
      <p:sp>
        <p:nvSpPr>
          <p:cNvPr id="4" name="TextBox 3">
            <a:extLst>
              <a:ext uri="{FF2B5EF4-FFF2-40B4-BE49-F238E27FC236}">
                <a16:creationId xmlns:a16="http://schemas.microsoft.com/office/drawing/2014/main" id="{6A3D2C2E-4150-FE8C-97E6-B62F23118F87}"/>
              </a:ext>
            </a:extLst>
          </p:cNvPr>
          <p:cNvSpPr txBox="1"/>
          <p:nvPr/>
        </p:nvSpPr>
        <p:spPr>
          <a:xfrm>
            <a:off x="9958939" y="2219861"/>
            <a:ext cx="1615440" cy="369332"/>
          </a:xfrm>
          <a:prstGeom prst="rect">
            <a:avLst/>
          </a:prstGeom>
          <a:noFill/>
        </p:spPr>
        <p:txBody>
          <a:bodyPr wrap="square" rtlCol="0">
            <a:spAutoFit/>
          </a:bodyPr>
          <a:lstStyle/>
          <a:p>
            <a:r>
              <a:rPr lang="en-US"/>
              <a:t>D3-1</a:t>
            </a:r>
          </a:p>
        </p:txBody>
      </p:sp>
      <p:pic>
        <p:nvPicPr>
          <p:cNvPr id="7" name="Picture 6" descr="A horizontal rectangular green sign with a white border. A white disc with the black numerals “124&quot; on it are shown to the left of the words &quot;Harrison St&quot; in white. ">
            <a:extLst>
              <a:ext uri="{FF2B5EF4-FFF2-40B4-BE49-F238E27FC236}">
                <a16:creationId xmlns:a16="http://schemas.microsoft.com/office/drawing/2014/main" id="{0405BDB1-9BBB-660D-49DB-7FF15F950299}"/>
              </a:ext>
            </a:extLst>
          </p:cNvPr>
          <p:cNvPicPr>
            <a:picLocks noChangeAspect="1"/>
          </p:cNvPicPr>
          <p:nvPr/>
        </p:nvPicPr>
        <p:blipFill rotWithShape="1">
          <a:blip r:embed="rId3"/>
          <a:srcRect l="54059" b="34040"/>
          <a:stretch/>
        </p:blipFill>
        <p:spPr>
          <a:xfrm>
            <a:off x="8695592" y="2750470"/>
            <a:ext cx="3172496" cy="678530"/>
          </a:xfrm>
          <a:prstGeom prst="rect">
            <a:avLst/>
          </a:prstGeom>
        </p:spPr>
      </p:pic>
      <p:sp>
        <p:nvSpPr>
          <p:cNvPr id="6" name="TextBox 5">
            <a:extLst>
              <a:ext uri="{FF2B5EF4-FFF2-40B4-BE49-F238E27FC236}">
                <a16:creationId xmlns:a16="http://schemas.microsoft.com/office/drawing/2014/main" id="{B4689939-B692-111E-253A-F947A943AFB2}"/>
              </a:ext>
            </a:extLst>
          </p:cNvPr>
          <p:cNvSpPr txBox="1"/>
          <p:nvPr/>
        </p:nvSpPr>
        <p:spPr>
          <a:xfrm>
            <a:off x="9865360" y="3405611"/>
            <a:ext cx="1615440" cy="369332"/>
          </a:xfrm>
          <a:prstGeom prst="rect">
            <a:avLst/>
          </a:prstGeom>
          <a:noFill/>
        </p:spPr>
        <p:txBody>
          <a:bodyPr wrap="square" rtlCol="0">
            <a:spAutoFit/>
          </a:bodyPr>
          <a:lstStyle/>
          <a:p>
            <a:r>
              <a:rPr lang="en-US"/>
              <a:t>D3-1a</a:t>
            </a:r>
          </a:p>
        </p:txBody>
      </p:sp>
    </p:spTree>
    <p:extLst>
      <p:ext uri="{BB962C8B-B14F-4D97-AF65-F5344CB8AC3E}">
        <p14:creationId xmlns:p14="http://schemas.microsoft.com/office/powerpoint/2010/main" val="69629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a:xfrm>
            <a:off x="617620" y="365125"/>
            <a:ext cx="10969699" cy="1386619"/>
          </a:xfrm>
        </p:spPr>
        <p:txBody>
          <a:bodyPr/>
          <a:lstStyle/>
          <a:p>
            <a:r>
              <a:rPr lang="en-US" dirty="0"/>
              <a:t>Section 2D.49 Signing on Conventional Roads on Approaches to Interchanges </a:t>
            </a:r>
            <a:r>
              <a:rPr lang="en-US" sz="2400" dirty="0"/>
              <a:t>(1 of 2)</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621" y="1751744"/>
            <a:ext cx="6102156" cy="4217639"/>
          </a:xfrm>
        </p:spPr>
        <p:txBody>
          <a:bodyPr/>
          <a:lstStyle/>
          <a:p>
            <a:r>
              <a:rPr lang="en-US" dirty="0"/>
              <a:t>Adds example figure for a transposed-alignment crossroad at a diamond interchange </a:t>
            </a:r>
            <a:br>
              <a:rPr lang="en-US" dirty="0"/>
            </a:br>
            <a:r>
              <a:rPr lang="en-US" dirty="0"/>
              <a:t>(Figure 2D-21)</a:t>
            </a:r>
          </a:p>
        </p:txBody>
      </p:sp>
      <p:pic>
        <p:nvPicPr>
          <p:cNvPr id="14" name="Picture 13" descr="Segments of two multi-lane highways, a highway running vertically and horizontally, are shown. The interchange between the two highways is shown as a diamond ramp configuration.&#10;A series of six blue and white interstate route marker and/“OR” green crossroad guide signs and sign assemblies are shown for one direction of travel along the vertical diamond highway from the bottom to the top of the figure. They are shown along either side of the diamond highway traveling eastbound crossing over the horizontal highway and beyond.">
            <a:extLst>
              <a:ext uri="{FF2B5EF4-FFF2-40B4-BE49-F238E27FC236}">
                <a16:creationId xmlns:a16="http://schemas.microsoft.com/office/drawing/2014/main" id="{E0E96FBA-6FAB-647C-7D07-9E5B5AEB1294}"/>
              </a:ext>
            </a:extLst>
          </p:cNvPr>
          <p:cNvPicPr>
            <a:picLocks noChangeAspect="1"/>
          </p:cNvPicPr>
          <p:nvPr/>
        </p:nvPicPr>
        <p:blipFill>
          <a:blip r:embed="rId3"/>
          <a:stretch>
            <a:fillRect/>
          </a:stretch>
        </p:blipFill>
        <p:spPr>
          <a:xfrm>
            <a:off x="7872454" y="1097280"/>
            <a:ext cx="3612170" cy="5009954"/>
          </a:xfrm>
          <a:prstGeom prst="rect">
            <a:avLst/>
          </a:prstGeom>
        </p:spPr>
      </p:pic>
    </p:spTree>
    <p:extLst>
      <p:ext uri="{BB962C8B-B14F-4D97-AF65-F5344CB8AC3E}">
        <p14:creationId xmlns:p14="http://schemas.microsoft.com/office/powerpoint/2010/main" val="310328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a:xfrm>
            <a:off x="617620" y="365125"/>
            <a:ext cx="10969699" cy="1386619"/>
          </a:xfrm>
        </p:spPr>
        <p:txBody>
          <a:bodyPr/>
          <a:lstStyle/>
          <a:p>
            <a:r>
              <a:rPr lang="en-US" dirty="0"/>
              <a:t>Section 2D.49 Signing on Conventional Roads on Approaches to Interchanges </a:t>
            </a:r>
            <a:r>
              <a:rPr lang="en-US" sz="2400" dirty="0"/>
              <a:t>(2 of 2)</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539" y="1751013"/>
            <a:ext cx="5751364" cy="4217987"/>
          </a:xfrm>
        </p:spPr>
        <p:txBody>
          <a:bodyPr/>
          <a:lstStyle/>
          <a:p>
            <a:r>
              <a:rPr lang="en-US" dirty="0"/>
              <a:t>Adds example figure for a</a:t>
            </a:r>
            <a:br>
              <a:rPr lang="en-US" dirty="0"/>
            </a:br>
            <a:r>
              <a:rPr lang="en-US" dirty="0"/>
              <a:t>single-point urban intersection at a diamond interchange </a:t>
            </a:r>
            <a:br>
              <a:rPr lang="en-US" dirty="0"/>
            </a:br>
            <a:r>
              <a:rPr lang="en-US" dirty="0"/>
              <a:t>(Figure 2D-22)</a:t>
            </a:r>
          </a:p>
        </p:txBody>
      </p:sp>
      <p:pic>
        <p:nvPicPr>
          <p:cNvPr id="5" name="Picture 4" descr="A six-lane vertical roadway is shown above a six-lane horizontal roadway. The interchange between the two highways is shown with multiple crossroad intersections, which are displayed as multi-lane on-ramps and exit ramps to and from both highways.&#10;At the bottom of the example, overhead destination/directional guide signs are shown extending over the travel lanes for the traffic traveling northbound on the vertical roadway and crossing over the southbound lanes to the westbound on-ramp lanes of the horizontal roadway.">
            <a:extLst>
              <a:ext uri="{FF2B5EF4-FFF2-40B4-BE49-F238E27FC236}">
                <a16:creationId xmlns:a16="http://schemas.microsoft.com/office/drawing/2014/main" id="{A39C2B0F-9ED2-8191-F8E0-E812296AC5F2}"/>
              </a:ext>
            </a:extLst>
          </p:cNvPr>
          <p:cNvPicPr>
            <a:picLocks noChangeAspect="1"/>
          </p:cNvPicPr>
          <p:nvPr/>
        </p:nvPicPr>
        <p:blipFill>
          <a:blip r:embed="rId3"/>
          <a:stretch>
            <a:fillRect/>
          </a:stretch>
        </p:blipFill>
        <p:spPr>
          <a:xfrm>
            <a:off x="7640364" y="1403249"/>
            <a:ext cx="3755569" cy="4790624"/>
          </a:xfrm>
          <a:prstGeom prst="rect">
            <a:avLst/>
          </a:prstGeom>
        </p:spPr>
      </p:pic>
      <p:sp>
        <p:nvSpPr>
          <p:cNvPr id="6" name="Rectangle 5">
            <a:extLst>
              <a:ext uri="{FF2B5EF4-FFF2-40B4-BE49-F238E27FC236}">
                <a16:creationId xmlns:a16="http://schemas.microsoft.com/office/drawing/2014/main" id="{4C208579-38E6-AC08-5B8E-43822BC5182A}"/>
              </a:ext>
              <a:ext uri="{C183D7F6-B498-43B3-948B-1728B52AA6E4}">
                <adec:decorative xmlns:adec="http://schemas.microsoft.com/office/drawing/2017/decorative" val="1"/>
              </a:ext>
            </a:extLst>
          </p:cNvPr>
          <p:cNvSpPr/>
          <p:nvPr/>
        </p:nvSpPr>
        <p:spPr>
          <a:xfrm>
            <a:off x="7329488" y="5351466"/>
            <a:ext cx="1589084" cy="5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178374A-2C8E-527B-D25B-EFF49822E213}"/>
              </a:ext>
            </a:extLst>
          </p:cNvPr>
          <p:cNvSpPr txBox="1"/>
          <p:nvPr/>
        </p:nvSpPr>
        <p:spPr>
          <a:xfrm>
            <a:off x="7448978" y="5312536"/>
            <a:ext cx="1533097" cy="553998"/>
          </a:xfrm>
          <a:prstGeom prst="rect">
            <a:avLst/>
          </a:prstGeom>
          <a:noFill/>
        </p:spPr>
        <p:txBody>
          <a:bodyPr wrap="square" rtlCol="0">
            <a:spAutoFit/>
          </a:bodyPr>
          <a:lstStyle/>
          <a:p>
            <a:r>
              <a:rPr lang="en-US" sz="500" dirty="0"/>
              <a:t>Notes:</a:t>
            </a:r>
          </a:p>
          <a:p>
            <a:r>
              <a:rPr lang="en-US" sz="500" dirty="0"/>
              <a:t>    1.  See Figures 2D-16 and 2D-17 for</a:t>
            </a:r>
          </a:p>
          <a:p>
            <a:r>
              <a:rPr lang="en-US" sz="500" dirty="0"/>
              <a:t>         examples of approach guide signing.</a:t>
            </a:r>
          </a:p>
          <a:p>
            <a:endParaRPr lang="en-US" sz="500" dirty="0"/>
          </a:p>
          <a:p>
            <a:r>
              <a:rPr lang="en-US" sz="500" dirty="0"/>
              <a:t>   2.  Some regulatory signs and traffic signals</a:t>
            </a:r>
          </a:p>
          <a:p>
            <a:r>
              <a:rPr lang="en-US" sz="500" dirty="0"/>
              <a:t>        are shown for reference only. </a:t>
            </a:r>
          </a:p>
        </p:txBody>
      </p:sp>
    </p:spTree>
    <p:extLst>
      <p:ext uri="{BB962C8B-B14F-4D97-AF65-F5344CB8AC3E}">
        <p14:creationId xmlns:p14="http://schemas.microsoft.com/office/powerpoint/2010/main" val="231493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a:t>Section 2D.51 Weigh Station Signing (D8 Series)</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621" y="1245704"/>
            <a:ext cx="7074639" cy="4723680"/>
          </a:xfrm>
        </p:spPr>
        <p:txBody>
          <a:bodyPr/>
          <a:lstStyle/>
          <a:p>
            <a:r>
              <a:rPr lang="en-US" dirty="0"/>
              <a:t>Adds Support definition of weigh station</a:t>
            </a:r>
          </a:p>
          <a:p>
            <a:r>
              <a:rPr lang="en-US" dirty="0"/>
              <a:t>Revises sign sequence Standard</a:t>
            </a:r>
          </a:p>
          <a:p>
            <a:r>
              <a:rPr lang="en-US" dirty="0"/>
              <a:t>Recommends Exit Gore sign</a:t>
            </a:r>
          </a:p>
          <a:p>
            <a:r>
              <a:rPr lang="en-US" dirty="0"/>
              <a:t>Adds Option to use COMMERCIAL VEHICLE INSPECTION legend</a:t>
            </a:r>
          </a:p>
          <a:p>
            <a:endParaRPr lang="en-US" dirty="0"/>
          </a:p>
        </p:txBody>
      </p:sp>
      <p:sp>
        <p:nvSpPr>
          <p:cNvPr id="5" name="TextBox 4">
            <a:extLst>
              <a:ext uri="{FF2B5EF4-FFF2-40B4-BE49-F238E27FC236}">
                <a16:creationId xmlns:a16="http://schemas.microsoft.com/office/drawing/2014/main" id="{7E517A6B-6F37-7090-A6CE-E49F668CA790}"/>
              </a:ext>
            </a:extLst>
          </p:cNvPr>
          <p:cNvSpPr txBox="1"/>
          <p:nvPr/>
        </p:nvSpPr>
        <p:spPr>
          <a:xfrm>
            <a:off x="7515226" y="1045075"/>
            <a:ext cx="4400550" cy="246221"/>
          </a:xfrm>
          <a:prstGeom prst="rect">
            <a:avLst/>
          </a:prstGeom>
          <a:noFill/>
        </p:spPr>
        <p:txBody>
          <a:bodyPr wrap="square" rtlCol="0">
            <a:spAutoFit/>
          </a:bodyPr>
          <a:lstStyle/>
          <a:p>
            <a:r>
              <a:rPr lang="en-US" sz="1000" b="1" dirty="0"/>
              <a:t>Figure 2D-23. Example of Weigh Station Signing – Conventional Road</a:t>
            </a:r>
          </a:p>
        </p:txBody>
      </p:sp>
      <p:pic>
        <p:nvPicPr>
          <p:cNvPr id="8" name="Picture 7" descr="A segment of a two-lane vertical highway is shown with an exit ramp branching to the right from the northbound lane near the top of the example. &#10;Starting at the bottom of the example and traveling northbound toward the exit ramp on the right, the following signs are shown facing northbound traffic: &quot;WEIGH STATION AHEAD,&quot; &quot;TRUCKS OVER 10 TONS MUST ENTER WEIGH STATION NEXT RIGHT,&quot; WEIGH STATION NEXT RIGHT&quot; with the changeable message “OPEN” on a supplemental sign panel below, and &quot;WEIGH STATION&quot; with a diagonal white arrow pointing up and to the right. The signs are shown to the right of the northbound lane and in advance of the exit ramp on the right.&#10;&#10;">
            <a:extLst>
              <a:ext uri="{FF2B5EF4-FFF2-40B4-BE49-F238E27FC236}">
                <a16:creationId xmlns:a16="http://schemas.microsoft.com/office/drawing/2014/main" id="{77E01775-20D7-7FD3-AF51-1334EB739E29}"/>
              </a:ext>
              <a:ext uri="{C183D7F6-B498-43B3-948B-1728B52AA6E4}">
                <adec:decorative xmlns:adec="http://schemas.microsoft.com/office/drawing/2017/decorative" val="0"/>
              </a:ext>
            </a:extLst>
          </p:cNvPr>
          <p:cNvPicPr>
            <a:picLocks noChangeAspect="1"/>
          </p:cNvPicPr>
          <p:nvPr/>
        </p:nvPicPr>
        <p:blipFill rotWithShape="1">
          <a:blip r:embed="rId3"/>
          <a:srcRect t="4105"/>
          <a:stretch/>
        </p:blipFill>
        <p:spPr>
          <a:xfrm>
            <a:off x="7692260" y="1256337"/>
            <a:ext cx="3882119" cy="4934942"/>
          </a:xfrm>
          <a:prstGeom prst="rect">
            <a:avLst/>
          </a:prstGeom>
        </p:spPr>
      </p:pic>
      <p:sp>
        <p:nvSpPr>
          <p:cNvPr id="6" name="Rectangle 5">
            <a:extLst>
              <a:ext uri="{FF2B5EF4-FFF2-40B4-BE49-F238E27FC236}">
                <a16:creationId xmlns:a16="http://schemas.microsoft.com/office/drawing/2014/main" id="{08BF606F-A7CC-CA21-8A93-5F8899052CFE}"/>
              </a:ext>
              <a:ext uri="{C183D7F6-B498-43B3-948B-1728B52AA6E4}">
                <adec:decorative xmlns:adec="http://schemas.microsoft.com/office/drawing/2017/decorative" val="1"/>
              </a:ext>
            </a:extLst>
          </p:cNvPr>
          <p:cNvSpPr/>
          <p:nvPr/>
        </p:nvSpPr>
        <p:spPr>
          <a:xfrm>
            <a:off x="10077450" y="2387600"/>
            <a:ext cx="1574800" cy="1200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0C23768-F679-AC78-DCE1-464293CE2788}"/>
              </a:ext>
            </a:extLst>
          </p:cNvPr>
          <p:cNvSpPr txBox="1"/>
          <p:nvPr/>
        </p:nvSpPr>
        <p:spPr>
          <a:xfrm>
            <a:off x="10077450" y="2541069"/>
            <a:ext cx="1574800" cy="1585049"/>
          </a:xfrm>
          <a:prstGeom prst="rect">
            <a:avLst/>
          </a:prstGeom>
          <a:noFill/>
        </p:spPr>
        <p:txBody>
          <a:bodyPr wrap="square" rtlCol="0">
            <a:spAutoFit/>
          </a:bodyPr>
          <a:lstStyle/>
          <a:p>
            <a:r>
              <a:rPr lang="en-US" sz="1000" dirty="0"/>
              <a:t>* </a:t>
            </a:r>
            <a:r>
              <a:rPr lang="en-US" sz="800" dirty="0"/>
              <a:t>  The D8-1a or the D8-2 sign     should display, either within the sign border or on a supplemental sign panel, the changeable message OPEN or CLOSED.</a:t>
            </a:r>
          </a:p>
          <a:p>
            <a:endParaRPr lang="en-US" sz="800" dirty="0"/>
          </a:p>
          <a:p>
            <a:r>
              <a:rPr lang="en-US" sz="800" dirty="0"/>
              <a:t>**  An R13-1 sign (see Section 2B.65) should be used only where State law requires trucks of a certain weight to     enter the weigh station.</a:t>
            </a:r>
          </a:p>
        </p:txBody>
      </p:sp>
    </p:spTree>
    <p:extLst>
      <p:ext uri="{BB962C8B-B14F-4D97-AF65-F5344CB8AC3E}">
        <p14:creationId xmlns:p14="http://schemas.microsoft.com/office/powerpoint/2010/main" val="35312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2D.53 Truck and Passing Lane Signs </a:t>
            </a:r>
            <a:br>
              <a:rPr lang="en-US" dirty="0"/>
            </a:br>
            <a:r>
              <a:rPr lang="en-US" dirty="0"/>
              <a:t>(D17-1 through D17-4)</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621" y="1751744"/>
            <a:ext cx="5402179" cy="4217639"/>
          </a:xfrm>
        </p:spPr>
        <p:txBody>
          <a:bodyPr/>
          <a:lstStyle/>
          <a:p>
            <a:r>
              <a:rPr lang="en-US" dirty="0"/>
              <a:t>Adds examples of signing for a truck lane and passing lane</a:t>
            </a:r>
          </a:p>
          <a:p>
            <a:r>
              <a:rPr lang="en-US" dirty="0"/>
              <a:t>Revises Guidance to improve uniformity in signing</a:t>
            </a:r>
          </a:p>
        </p:txBody>
      </p:sp>
      <p:sp>
        <p:nvSpPr>
          <p:cNvPr id="3" name="TextBox 2">
            <a:extLst>
              <a:ext uri="{FF2B5EF4-FFF2-40B4-BE49-F238E27FC236}">
                <a16:creationId xmlns:a16="http://schemas.microsoft.com/office/drawing/2014/main" id="{9DA99B75-4B65-C95D-C1F3-310625F8E49B}"/>
              </a:ext>
            </a:extLst>
          </p:cNvPr>
          <p:cNvSpPr txBox="1"/>
          <p:nvPr/>
        </p:nvSpPr>
        <p:spPr>
          <a:xfrm>
            <a:off x="7123354" y="1377950"/>
            <a:ext cx="3270131" cy="246221"/>
          </a:xfrm>
          <a:prstGeom prst="rect">
            <a:avLst/>
          </a:prstGeom>
          <a:noFill/>
        </p:spPr>
        <p:txBody>
          <a:bodyPr wrap="square" rtlCol="0">
            <a:spAutoFit/>
          </a:bodyPr>
          <a:lstStyle/>
          <a:p>
            <a:r>
              <a:rPr lang="en-US" sz="1000" b="1"/>
              <a:t>Figure 2D-26.  Example of Signing for a Truck Lane</a:t>
            </a:r>
          </a:p>
        </p:txBody>
      </p:sp>
      <p:pic>
        <p:nvPicPr>
          <p:cNvPr id="9" name="Picture 8" descr="A segment of a vertical four-lane roadway is shown. Near the bottom of the example, a truck lane is added to the right of the right northbound lane. In advance of the truck lane and to the right of the northbound lanes, a D17-2 (TRUCK LANE 1/2 MILE) and two R4-5 (TRUCKS USE RIGHT LANE) signs are shown consecutively facing south. Further north, to the right of the truck lane, another R4-5 sign is shown in advance of an optional sign assembly composed of a W9-1 (RIGHT LANE ENDS) sign mounted above a W16-2P (1000 FEET) plaque in advance of a W4-2R (Right Lane Ends) symbol sign. At the top of the example, after the truck lane ends, a D17-1 (NEXT TRUCK LANE 2 MILES) is shown to the right of the northbound lanes.">
            <a:extLst>
              <a:ext uri="{FF2B5EF4-FFF2-40B4-BE49-F238E27FC236}">
                <a16:creationId xmlns:a16="http://schemas.microsoft.com/office/drawing/2014/main" id="{5742891D-9488-B6E5-011C-FCD4090A5CB9}"/>
              </a:ext>
            </a:extLst>
          </p:cNvPr>
          <p:cNvPicPr>
            <a:picLocks noChangeAspect="1"/>
          </p:cNvPicPr>
          <p:nvPr/>
        </p:nvPicPr>
        <p:blipFill rotWithShape="1">
          <a:blip r:embed="rId3"/>
          <a:srcRect t="3666"/>
          <a:stretch/>
        </p:blipFill>
        <p:spPr>
          <a:xfrm>
            <a:off x="6724769" y="1751743"/>
            <a:ext cx="2604921" cy="4217639"/>
          </a:xfrm>
          <a:prstGeom prst="rect">
            <a:avLst/>
          </a:prstGeom>
        </p:spPr>
      </p:pic>
      <p:sp>
        <p:nvSpPr>
          <p:cNvPr id="8" name="Rectangle 7">
            <a:extLst>
              <a:ext uri="{FF2B5EF4-FFF2-40B4-BE49-F238E27FC236}">
                <a16:creationId xmlns:a16="http://schemas.microsoft.com/office/drawing/2014/main" id="{10200CB3-CADD-DEC6-8B8A-05622D682337}"/>
              </a:ext>
              <a:ext uri="{C183D7F6-B498-43B3-948B-1728B52AA6E4}">
                <adec:decorative xmlns:adec="http://schemas.microsoft.com/office/drawing/2017/decorative" val="1"/>
              </a:ext>
            </a:extLst>
          </p:cNvPr>
          <p:cNvSpPr/>
          <p:nvPr/>
        </p:nvSpPr>
        <p:spPr>
          <a:xfrm>
            <a:off x="9994900" y="5140325"/>
            <a:ext cx="1076325" cy="339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AE261F8-50F5-C6AF-72D7-AA56783F095F}"/>
              </a:ext>
            </a:extLst>
          </p:cNvPr>
          <p:cNvSpPr txBox="1"/>
          <p:nvPr/>
        </p:nvSpPr>
        <p:spPr>
          <a:xfrm>
            <a:off x="9745602" y="4771292"/>
            <a:ext cx="1676377" cy="1061829"/>
          </a:xfrm>
          <a:prstGeom prst="rect">
            <a:avLst/>
          </a:prstGeom>
          <a:noFill/>
        </p:spPr>
        <p:txBody>
          <a:bodyPr wrap="square" rtlCol="0">
            <a:spAutoFit/>
          </a:bodyPr>
          <a:lstStyle/>
          <a:p>
            <a:r>
              <a:rPr lang="en-US" sz="900" dirty="0"/>
              <a:t>Notes:</a:t>
            </a:r>
          </a:p>
          <a:p>
            <a:pPr marL="228600" indent="-228600">
              <a:buAutoNum type="arabicPeriod"/>
            </a:pPr>
            <a:r>
              <a:rPr lang="en-US" sz="900" dirty="0"/>
              <a:t>See Chapter 2B for regulatory signs</a:t>
            </a:r>
          </a:p>
          <a:p>
            <a:pPr marL="228600" indent="-228600">
              <a:buAutoNum type="arabicPeriod"/>
            </a:pPr>
            <a:r>
              <a:rPr lang="en-US" sz="900" dirty="0"/>
              <a:t>See Chapter 2C for warning signs</a:t>
            </a:r>
          </a:p>
          <a:p>
            <a:pPr marL="228600" indent="-228600">
              <a:buAutoNum type="arabicPeriod"/>
            </a:pPr>
            <a:r>
              <a:rPr lang="en-US" sz="900" dirty="0"/>
              <a:t>See Chapter 3B for pavement markings</a:t>
            </a:r>
          </a:p>
        </p:txBody>
      </p:sp>
    </p:spTree>
    <p:extLst>
      <p:ext uri="{BB962C8B-B14F-4D97-AF65-F5344CB8AC3E}">
        <p14:creationId xmlns:p14="http://schemas.microsoft.com/office/powerpoint/2010/main" val="285700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2D.54 Emergency and Slow Vehicle </a:t>
            </a:r>
            <a:br>
              <a:rPr lang="en-US" dirty="0"/>
            </a:br>
            <a:r>
              <a:rPr lang="en-US" dirty="0"/>
              <a:t>Turn-Out Signs</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dirty="0"/>
              <a:t>Emergency Turn-Out sign recommendations</a:t>
            </a:r>
          </a:p>
          <a:p>
            <a:r>
              <a:rPr lang="en-US" dirty="0"/>
              <a:t>Advance Emergency Turn-Out</a:t>
            </a:r>
          </a:p>
        </p:txBody>
      </p:sp>
      <p:pic>
        <p:nvPicPr>
          <p:cNvPr id="8" name="Picture 7" descr="A horizontal rectangular green sign with a white border and the words “EMERGENCY TURN-OUT 500 FEET” in white on three lines. ">
            <a:extLst>
              <a:ext uri="{FF2B5EF4-FFF2-40B4-BE49-F238E27FC236}">
                <a16:creationId xmlns:a16="http://schemas.microsoft.com/office/drawing/2014/main" id="{78768CFC-3493-6DAF-36A9-02F9358C8ABD}"/>
              </a:ext>
            </a:extLst>
          </p:cNvPr>
          <p:cNvPicPr>
            <a:picLocks noChangeAspect="1"/>
          </p:cNvPicPr>
          <p:nvPr/>
        </p:nvPicPr>
        <p:blipFill rotWithShape="1">
          <a:blip r:embed="rId3"/>
          <a:srcRect r="51250" b="10378"/>
          <a:stretch/>
        </p:blipFill>
        <p:spPr>
          <a:xfrm>
            <a:off x="2285885" y="3276601"/>
            <a:ext cx="2228966" cy="1371599"/>
          </a:xfrm>
          <a:prstGeom prst="rect">
            <a:avLst/>
          </a:prstGeom>
        </p:spPr>
      </p:pic>
      <p:sp>
        <p:nvSpPr>
          <p:cNvPr id="7" name="TextBox 6">
            <a:extLst>
              <a:ext uri="{FF2B5EF4-FFF2-40B4-BE49-F238E27FC236}">
                <a16:creationId xmlns:a16="http://schemas.microsoft.com/office/drawing/2014/main" id="{D528C77D-7914-4A99-4C62-52256A9B9071}"/>
              </a:ext>
            </a:extLst>
          </p:cNvPr>
          <p:cNvSpPr txBox="1"/>
          <p:nvPr/>
        </p:nvSpPr>
        <p:spPr>
          <a:xfrm>
            <a:off x="3067946" y="4609445"/>
            <a:ext cx="933450" cy="369332"/>
          </a:xfrm>
          <a:prstGeom prst="rect">
            <a:avLst/>
          </a:prstGeom>
          <a:noFill/>
        </p:spPr>
        <p:txBody>
          <a:bodyPr wrap="square" rtlCol="0">
            <a:spAutoFit/>
          </a:bodyPr>
          <a:lstStyle/>
          <a:p>
            <a:r>
              <a:rPr lang="en-US" dirty="0"/>
              <a:t>D17-5</a:t>
            </a:r>
          </a:p>
        </p:txBody>
      </p:sp>
      <p:pic>
        <p:nvPicPr>
          <p:cNvPr id="9" name="Picture 8" descr="A horizontal rectangular green sign with a white border and the words “EMERGENCY TURN-OUT” in white on two lines above a diagonal white arrow pointing up and to the right.">
            <a:extLst>
              <a:ext uri="{FF2B5EF4-FFF2-40B4-BE49-F238E27FC236}">
                <a16:creationId xmlns:a16="http://schemas.microsoft.com/office/drawing/2014/main" id="{E83D3127-B47F-71B4-9D0C-FDE1C023D437}"/>
              </a:ext>
            </a:extLst>
          </p:cNvPr>
          <p:cNvPicPr>
            <a:picLocks noChangeAspect="1"/>
          </p:cNvPicPr>
          <p:nvPr/>
        </p:nvPicPr>
        <p:blipFill rotWithShape="1">
          <a:blip r:embed="rId3"/>
          <a:srcRect l="52735" r="-1" b="10378"/>
          <a:stretch/>
        </p:blipFill>
        <p:spPr>
          <a:xfrm>
            <a:off x="4697026" y="3276601"/>
            <a:ext cx="2161093" cy="1371599"/>
          </a:xfrm>
          <a:prstGeom prst="rect">
            <a:avLst/>
          </a:prstGeom>
        </p:spPr>
      </p:pic>
      <p:sp>
        <p:nvSpPr>
          <p:cNvPr id="10" name="TextBox 9">
            <a:extLst>
              <a:ext uri="{FF2B5EF4-FFF2-40B4-BE49-F238E27FC236}">
                <a16:creationId xmlns:a16="http://schemas.microsoft.com/office/drawing/2014/main" id="{A9C63900-1AC9-E4D3-3062-3822756F4990}"/>
              </a:ext>
            </a:extLst>
          </p:cNvPr>
          <p:cNvSpPr txBox="1"/>
          <p:nvPr/>
        </p:nvSpPr>
        <p:spPr>
          <a:xfrm>
            <a:off x="5315553" y="4609446"/>
            <a:ext cx="933450" cy="400110"/>
          </a:xfrm>
          <a:prstGeom prst="rect">
            <a:avLst/>
          </a:prstGeom>
          <a:noFill/>
        </p:spPr>
        <p:txBody>
          <a:bodyPr wrap="square" rtlCol="0">
            <a:spAutoFit/>
          </a:bodyPr>
          <a:lstStyle/>
          <a:p>
            <a:r>
              <a:rPr lang="en-US" sz="2000" dirty="0"/>
              <a:t>D17-6</a:t>
            </a:r>
          </a:p>
        </p:txBody>
      </p:sp>
      <p:sp>
        <p:nvSpPr>
          <p:cNvPr id="5" name="TextBox 4">
            <a:extLst>
              <a:ext uri="{FF2B5EF4-FFF2-40B4-BE49-F238E27FC236}">
                <a16:creationId xmlns:a16="http://schemas.microsoft.com/office/drawing/2014/main" id="{2723E809-133E-B5F9-152E-0BBA67F8E480}"/>
              </a:ext>
            </a:extLst>
          </p:cNvPr>
          <p:cNvSpPr txBox="1"/>
          <p:nvPr/>
        </p:nvSpPr>
        <p:spPr>
          <a:xfrm>
            <a:off x="7962901" y="1139745"/>
            <a:ext cx="4076700" cy="261610"/>
          </a:xfrm>
          <a:prstGeom prst="rect">
            <a:avLst/>
          </a:prstGeom>
          <a:noFill/>
        </p:spPr>
        <p:txBody>
          <a:bodyPr wrap="square" rtlCol="0">
            <a:spAutoFit/>
          </a:bodyPr>
          <a:lstStyle/>
          <a:p>
            <a:r>
              <a:rPr lang="en-US" sz="1050" b="1" dirty="0"/>
              <a:t>Figure 2D-29. Example of Signing of an Emergency Turn-Out</a:t>
            </a:r>
          </a:p>
        </p:txBody>
      </p:sp>
      <p:pic>
        <p:nvPicPr>
          <p:cNvPr id="6" name="Picture 5" descr="A segment of a vertical four-lane roadway is shown. From the middle to near the top of the example, an emergency turn-out lane is added to the right of the right northbound lane. At the bottom of the example and to the right of the northbound lanes, one D17-5 sign with the legend “1/4 MILE” is shown on the third line. To the right of this sign, the word “OR” is shown to the left of another D17-5 sign with the legend “500 FEET” on the third line. Continuing north, a D17-6 sign is shown in advance of the emergency turn-out lane. At the top of this example, an R8-7 sign is shown above a D10-5 sign, where the emergency turn-out begins to end. ">
            <a:extLst>
              <a:ext uri="{FF2B5EF4-FFF2-40B4-BE49-F238E27FC236}">
                <a16:creationId xmlns:a16="http://schemas.microsoft.com/office/drawing/2014/main" id="{974AEEF0-98ED-8BE8-6F15-9FD3611C1D06}"/>
              </a:ext>
            </a:extLst>
          </p:cNvPr>
          <p:cNvPicPr>
            <a:picLocks noChangeAspect="1"/>
          </p:cNvPicPr>
          <p:nvPr/>
        </p:nvPicPr>
        <p:blipFill rotWithShape="1">
          <a:blip r:embed="rId4"/>
          <a:srcRect t="3460"/>
          <a:stretch/>
        </p:blipFill>
        <p:spPr>
          <a:xfrm>
            <a:off x="8657330" y="1343025"/>
            <a:ext cx="2917049" cy="4862650"/>
          </a:xfrm>
          <a:prstGeom prst="rect">
            <a:avLst/>
          </a:prstGeom>
        </p:spPr>
      </p:pic>
    </p:spTree>
    <p:extLst>
      <p:ext uri="{BB962C8B-B14F-4D97-AF65-F5344CB8AC3E}">
        <p14:creationId xmlns:p14="http://schemas.microsoft.com/office/powerpoint/2010/main" val="278567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a:xfrm>
            <a:off x="617620" y="365125"/>
            <a:ext cx="10969699" cy="880579"/>
          </a:xfrm>
        </p:spPr>
        <p:txBody>
          <a:bodyPr/>
          <a:lstStyle/>
          <a:p>
            <a:r>
              <a:rPr lang="en-US" dirty="0"/>
              <a:t>Section 2D.55 Community Wayfinding Signs</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539" y="1246188"/>
            <a:ext cx="6282992" cy="4722812"/>
          </a:xfrm>
        </p:spPr>
        <p:txBody>
          <a:bodyPr/>
          <a:lstStyle/>
          <a:p>
            <a:r>
              <a:rPr lang="en-US" dirty="0"/>
              <a:t>System of wayfinding guide signs</a:t>
            </a:r>
          </a:p>
          <a:p>
            <a:r>
              <a:rPr lang="en-US" dirty="0"/>
              <a:t>Shall be rectangular in shape</a:t>
            </a:r>
          </a:p>
          <a:p>
            <a:r>
              <a:rPr lang="en-US" dirty="0"/>
              <a:t>Standard Alphabets</a:t>
            </a:r>
          </a:p>
          <a:p>
            <a:r>
              <a:rPr lang="en-US" dirty="0"/>
              <a:t>If used, alternative lettering shall be conventional in form</a:t>
            </a:r>
          </a:p>
        </p:txBody>
      </p:sp>
      <p:sp>
        <p:nvSpPr>
          <p:cNvPr id="5" name="TextBox 4">
            <a:extLst>
              <a:ext uri="{FF2B5EF4-FFF2-40B4-BE49-F238E27FC236}">
                <a16:creationId xmlns:a16="http://schemas.microsoft.com/office/drawing/2014/main" id="{30E28B62-4A9F-831E-BB64-1596F8732C60}"/>
              </a:ext>
            </a:extLst>
          </p:cNvPr>
          <p:cNvSpPr txBox="1"/>
          <p:nvPr/>
        </p:nvSpPr>
        <p:spPr>
          <a:xfrm>
            <a:off x="7105917" y="1144199"/>
            <a:ext cx="4924425" cy="430887"/>
          </a:xfrm>
          <a:prstGeom prst="rect">
            <a:avLst/>
          </a:prstGeom>
          <a:noFill/>
        </p:spPr>
        <p:txBody>
          <a:bodyPr wrap="square" rtlCol="0">
            <a:spAutoFit/>
          </a:bodyPr>
          <a:lstStyle/>
          <a:p>
            <a:pPr algn="ctr"/>
            <a:r>
              <a:rPr lang="en-US" sz="1050" b="1"/>
              <a:t>Figure 2D-31.  Example of a Community Wayfinding Guide Sign System Showing Direction from a Freeway or Expressway</a:t>
            </a:r>
          </a:p>
        </p:txBody>
      </p:sp>
      <p:pic>
        <p:nvPicPr>
          <p:cNvPr id="8" name="Picture 7" descr="An overhead view of a community map, with a freeway running northwest to southeast to the left of a community of cross streets is shown. Black squares throughout the area are shown as community destinations, for example, &quot;Rogers Locomotive,&quot; &quot;Phoenix Mill,&quot; &quot;City Hall,&quot; and &quot;Visitor Center.&quot; A series of community wayfinding guide signs and a brown destination guide and brown supplemental sign are shown through this area in advance of and directing traffic to these community destinations. ">
            <a:extLst>
              <a:ext uri="{FF2B5EF4-FFF2-40B4-BE49-F238E27FC236}">
                <a16:creationId xmlns:a16="http://schemas.microsoft.com/office/drawing/2014/main" id="{4CD30FFE-F6A3-C1C1-664E-C9B3F3AC96CB}"/>
              </a:ext>
            </a:extLst>
          </p:cNvPr>
          <p:cNvPicPr>
            <a:picLocks noChangeAspect="1"/>
          </p:cNvPicPr>
          <p:nvPr/>
        </p:nvPicPr>
        <p:blipFill rotWithShape="1">
          <a:blip r:embed="rId3"/>
          <a:srcRect t="6982"/>
          <a:stretch/>
        </p:blipFill>
        <p:spPr>
          <a:xfrm>
            <a:off x="7105917" y="1690688"/>
            <a:ext cx="4468461" cy="4409960"/>
          </a:xfrm>
          <a:prstGeom prst="rect">
            <a:avLst/>
          </a:prstGeom>
        </p:spPr>
      </p:pic>
    </p:spTree>
    <p:extLst>
      <p:ext uri="{BB962C8B-B14F-4D97-AF65-F5344CB8AC3E}">
        <p14:creationId xmlns:p14="http://schemas.microsoft.com/office/powerpoint/2010/main" val="2725500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a:t>Section 2D.57 National Scenic Byways Sign and Plaque (M10-1 and M10-1aP)</a:t>
            </a:r>
            <a:endParaRPr lang="en-US" dirty="0"/>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620" y="1751745"/>
            <a:ext cx="5639745" cy="4027806"/>
          </a:xfrm>
        </p:spPr>
        <p:txBody>
          <a:bodyPr/>
          <a:lstStyle/>
          <a:p>
            <a:r>
              <a:rPr lang="en-US"/>
              <a:t>Guidance on byway signing</a:t>
            </a:r>
          </a:p>
          <a:p>
            <a:r>
              <a:rPr lang="en-US"/>
              <a:t>M10-1 sign and M10-1aP plaque shall not be installed on a guide sign</a:t>
            </a:r>
            <a:endParaRPr lang="en-US" dirty="0"/>
          </a:p>
        </p:txBody>
      </p:sp>
      <p:pic>
        <p:nvPicPr>
          <p:cNvPr id="11" name="Picture 10" descr="A sign assembly composed of three signs. From top to bottom, the following signs are shown:  a square brown sign with a white border and the words &quot;OLD SHORE ROAD&quot; in white on three lines; an M10-1aP plaque; and a horizontal rectangular brown plaque with a white border and a right-angled white arrow pointing up and to the right.">
            <a:extLst>
              <a:ext uri="{FF2B5EF4-FFF2-40B4-BE49-F238E27FC236}">
                <a16:creationId xmlns:a16="http://schemas.microsoft.com/office/drawing/2014/main" id="{C3523393-4849-81EA-4138-CDDDE4A5B398}"/>
              </a:ext>
            </a:extLst>
          </p:cNvPr>
          <p:cNvPicPr>
            <a:picLocks noChangeAspect="1"/>
          </p:cNvPicPr>
          <p:nvPr/>
        </p:nvPicPr>
        <p:blipFill rotWithShape="1">
          <a:blip r:embed="rId3"/>
          <a:srcRect r="5913" b="16737"/>
          <a:stretch/>
        </p:blipFill>
        <p:spPr>
          <a:xfrm>
            <a:off x="3928080" y="3453057"/>
            <a:ext cx="1138140" cy="1847850"/>
          </a:xfrm>
          <a:prstGeom prst="rect">
            <a:avLst/>
          </a:prstGeom>
        </p:spPr>
      </p:pic>
      <p:sp>
        <p:nvSpPr>
          <p:cNvPr id="5" name="TextBox 4">
            <a:extLst>
              <a:ext uri="{FF2B5EF4-FFF2-40B4-BE49-F238E27FC236}">
                <a16:creationId xmlns:a16="http://schemas.microsoft.com/office/drawing/2014/main" id="{33225657-D57E-4BC3-1601-AE553A56755C}"/>
              </a:ext>
            </a:extLst>
          </p:cNvPr>
          <p:cNvSpPr txBox="1"/>
          <p:nvPr/>
        </p:nvSpPr>
        <p:spPr>
          <a:xfrm>
            <a:off x="3740653" y="5316688"/>
            <a:ext cx="1607078" cy="507831"/>
          </a:xfrm>
          <a:prstGeom prst="rect">
            <a:avLst/>
          </a:prstGeom>
          <a:noFill/>
        </p:spPr>
        <p:txBody>
          <a:bodyPr wrap="square" rtlCol="0">
            <a:spAutoFit/>
          </a:bodyPr>
          <a:lstStyle/>
          <a:p>
            <a:pPr algn="ctr"/>
            <a:r>
              <a:rPr lang="en-US" sz="900" dirty="0"/>
              <a:t>State Scenic Byway </a:t>
            </a:r>
          </a:p>
          <a:p>
            <a:pPr algn="ctr"/>
            <a:r>
              <a:rPr lang="en-US" sz="900" dirty="0"/>
              <a:t>that is also designated as a National Scenic Byway</a:t>
            </a:r>
          </a:p>
        </p:txBody>
      </p:sp>
      <p:pic>
        <p:nvPicPr>
          <p:cNvPr id="6" name="Picture 5" descr="A sign assembly composed of three signs. From top to bottom, the following signs are shown: an M10-1 sign; a horizontal rectangular brown plaque with a white border and the words &quot;OLD SHORE ROAD&quot; in white on two lines; and a horizontal rectangular brown plaque with a white border and a right-angled white arrow pointing up and to the right.">
            <a:extLst>
              <a:ext uri="{FF2B5EF4-FFF2-40B4-BE49-F238E27FC236}">
                <a16:creationId xmlns:a16="http://schemas.microsoft.com/office/drawing/2014/main" id="{C70E37A5-ABE6-6AC2-F4B4-1F98273A534B}"/>
              </a:ext>
            </a:extLst>
          </p:cNvPr>
          <p:cNvPicPr>
            <a:picLocks noChangeAspect="1"/>
          </p:cNvPicPr>
          <p:nvPr/>
        </p:nvPicPr>
        <p:blipFill rotWithShape="1">
          <a:blip r:embed="rId4"/>
          <a:srcRect b="12208"/>
          <a:stretch/>
        </p:blipFill>
        <p:spPr>
          <a:xfrm>
            <a:off x="5182809" y="3344169"/>
            <a:ext cx="971550" cy="1956738"/>
          </a:xfrm>
          <a:prstGeom prst="rect">
            <a:avLst/>
          </a:prstGeom>
        </p:spPr>
      </p:pic>
      <p:sp>
        <p:nvSpPr>
          <p:cNvPr id="8" name="TextBox 7">
            <a:extLst>
              <a:ext uri="{FF2B5EF4-FFF2-40B4-BE49-F238E27FC236}">
                <a16:creationId xmlns:a16="http://schemas.microsoft.com/office/drawing/2014/main" id="{AEE50230-7805-374B-2805-406C0BB1C73B}"/>
              </a:ext>
            </a:extLst>
          </p:cNvPr>
          <p:cNvSpPr txBox="1"/>
          <p:nvPr/>
        </p:nvSpPr>
        <p:spPr>
          <a:xfrm>
            <a:off x="5251539" y="5361059"/>
            <a:ext cx="1132247" cy="369332"/>
          </a:xfrm>
          <a:prstGeom prst="rect">
            <a:avLst/>
          </a:prstGeom>
          <a:noFill/>
        </p:spPr>
        <p:txBody>
          <a:bodyPr wrap="square" rtlCol="0">
            <a:spAutoFit/>
          </a:bodyPr>
          <a:lstStyle/>
          <a:p>
            <a:pPr algn="ctr"/>
            <a:r>
              <a:rPr lang="en-US" sz="900" dirty="0"/>
              <a:t>National Scenic</a:t>
            </a:r>
          </a:p>
          <a:p>
            <a:pPr algn="ctr"/>
            <a:r>
              <a:rPr lang="en-US" sz="900" dirty="0"/>
              <a:t>Byway system</a:t>
            </a:r>
          </a:p>
        </p:txBody>
      </p:sp>
      <p:sp>
        <p:nvSpPr>
          <p:cNvPr id="9" name="TextBox 8">
            <a:extLst>
              <a:ext uri="{FF2B5EF4-FFF2-40B4-BE49-F238E27FC236}">
                <a16:creationId xmlns:a16="http://schemas.microsoft.com/office/drawing/2014/main" id="{A22C1460-4A2F-1AD3-FAF1-BA85F0FEF1AA}"/>
              </a:ext>
            </a:extLst>
          </p:cNvPr>
          <p:cNvSpPr txBox="1"/>
          <p:nvPr/>
        </p:nvSpPr>
        <p:spPr>
          <a:xfrm>
            <a:off x="5975244" y="1691592"/>
            <a:ext cx="6140450" cy="276999"/>
          </a:xfrm>
          <a:prstGeom prst="rect">
            <a:avLst/>
          </a:prstGeom>
          <a:noFill/>
        </p:spPr>
        <p:txBody>
          <a:bodyPr wrap="square" rtlCol="0">
            <a:spAutoFit/>
          </a:bodyPr>
          <a:lstStyle/>
          <a:p>
            <a:pPr algn="ctr"/>
            <a:r>
              <a:rPr lang="en-US" sz="1200" b="1"/>
              <a:t>Figure 2D-33. National Scenic Byways Sign and Plaque, and Examples of Use</a:t>
            </a:r>
          </a:p>
        </p:txBody>
      </p:sp>
      <p:sp>
        <p:nvSpPr>
          <p:cNvPr id="10" name="TextBox 9">
            <a:extLst>
              <a:ext uri="{FF2B5EF4-FFF2-40B4-BE49-F238E27FC236}">
                <a16:creationId xmlns:a16="http://schemas.microsoft.com/office/drawing/2014/main" id="{E48107BB-1AEE-BD39-FAF7-CE2E7D429397}"/>
              </a:ext>
            </a:extLst>
          </p:cNvPr>
          <p:cNvSpPr txBox="1"/>
          <p:nvPr/>
        </p:nvSpPr>
        <p:spPr>
          <a:xfrm>
            <a:off x="6927584" y="1941815"/>
            <a:ext cx="4102365" cy="230832"/>
          </a:xfrm>
          <a:prstGeom prst="rect">
            <a:avLst/>
          </a:prstGeom>
          <a:noFill/>
        </p:spPr>
        <p:txBody>
          <a:bodyPr wrap="square" rtlCol="0">
            <a:spAutoFit/>
          </a:bodyPr>
          <a:lstStyle/>
          <a:p>
            <a:pPr algn="ctr"/>
            <a:r>
              <a:rPr lang="en-US" sz="900" b="1"/>
              <a:t>A - National Scenic Byways sign and plaque</a:t>
            </a:r>
          </a:p>
        </p:txBody>
      </p:sp>
      <p:pic>
        <p:nvPicPr>
          <p:cNvPr id="13" name="Picture 12" descr="A square white sign with a blue border. At the top of the sign, a logo of a waving blue flag is shown in the shape of an undulating two-lane highway with a dashed white centerline, with one white star on the centerline. Below the flag are the words &quot;AMERICA'S BYWAYS&quot; in red on two lines.">
            <a:extLst>
              <a:ext uri="{FF2B5EF4-FFF2-40B4-BE49-F238E27FC236}">
                <a16:creationId xmlns:a16="http://schemas.microsoft.com/office/drawing/2014/main" id="{C7A13AEC-3490-E913-587E-63158836626A}"/>
              </a:ext>
            </a:extLst>
          </p:cNvPr>
          <p:cNvPicPr>
            <a:picLocks noChangeAspect="1"/>
          </p:cNvPicPr>
          <p:nvPr/>
        </p:nvPicPr>
        <p:blipFill rotWithShape="1">
          <a:blip r:embed="rId5"/>
          <a:srcRect l="23627" t="10267" r="51913" b="59605"/>
          <a:stretch/>
        </p:blipFill>
        <p:spPr>
          <a:xfrm>
            <a:off x="7485063" y="2135813"/>
            <a:ext cx="1439861" cy="1377451"/>
          </a:xfrm>
          <a:prstGeom prst="rect">
            <a:avLst/>
          </a:prstGeom>
        </p:spPr>
      </p:pic>
      <p:sp>
        <p:nvSpPr>
          <p:cNvPr id="15" name="TextBox 14">
            <a:extLst>
              <a:ext uri="{FF2B5EF4-FFF2-40B4-BE49-F238E27FC236}">
                <a16:creationId xmlns:a16="http://schemas.microsoft.com/office/drawing/2014/main" id="{68D00218-439A-8A74-5F9D-A8F3528DD65B}"/>
              </a:ext>
            </a:extLst>
          </p:cNvPr>
          <p:cNvSpPr txBox="1"/>
          <p:nvPr/>
        </p:nvSpPr>
        <p:spPr>
          <a:xfrm>
            <a:off x="7750418" y="3475076"/>
            <a:ext cx="909149" cy="369332"/>
          </a:xfrm>
          <a:prstGeom prst="rect">
            <a:avLst/>
          </a:prstGeom>
          <a:noFill/>
        </p:spPr>
        <p:txBody>
          <a:bodyPr wrap="square" rtlCol="0">
            <a:spAutoFit/>
          </a:bodyPr>
          <a:lstStyle/>
          <a:p>
            <a:pPr algn="ctr"/>
            <a:r>
              <a:rPr lang="en-US"/>
              <a:t>M10-1</a:t>
            </a:r>
          </a:p>
        </p:txBody>
      </p:sp>
      <p:pic>
        <p:nvPicPr>
          <p:cNvPr id="12" name="Picture 11" descr="A horizontal rectangular white plaque with a blue border. To the left, a logo of a waving blue flag is shown in the shape of an undulating two-lane highway with a dashed white centerline, with one white star on the centerline. To the right of and below the flag are the words &quot;AMERICA'S BYWAYS&quot; in small red letters on one line along the bottom of the plaque.">
            <a:extLst>
              <a:ext uri="{FF2B5EF4-FFF2-40B4-BE49-F238E27FC236}">
                <a16:creationId xmlns:a16="http://schemas.microsoft.com/office/drawing/2014/main" id="{C2C6399D-9DBF-3F9A-7788-4F553D3741FA}"/>
              </a:ext>
            </a:extLst>
          </p:cNvPr>
          <p:cNvPicPr>
            <a:picLocks noChangeAspect="1"/>
          </p:cNvPicPr>
          <p:nvPr/>
        </p:nvPicPr>
        <p:blipFill rotWithShape="1">
          <a:blip r:embed="rId5"/>
          <a:srcRect l="51732" t="24752" r="24584" b="59693"/>
          <a:stretch/>
        </p:blipFill>
        <p:spPr>
          <a:xfrm>
            <a:off x="9153181" y="2793763"/>
            <a:ext cx="1394169" cy="711200"/>
          </a:xfrm>
          <a:prstGeom prst="rect">
            <a:avLst/>
          </a:prstGeom>
        </p:spPr>
      </p:pic>
      <p:sp>
        <p:nvSpPr>
          <p:cNvPr id="14" name="TextBox 13">
            <a:extLst>
              <a:ext uri="{FF2B5EF4-FFF2-40B4-BE49-F238E27FC236}">
                <a16:creationId xmlns:a16="http://schemas.microsoft.com/office/drawing/2014/main" id="{B2EBB847-9CAE-29F1-1517-D2D8E681531F}"/>
              </a:ext>
            </a:extLst>
          </p:cNvPr>
          <p:cNvSpPr txBox="1"/>
          <p:nvPr/>
        </p:nvSpPr>
        <p:spPr>
          <a:xfrm>
            <a:off x="9051819" y="3476429"/>
            <a:ext cx="1607078" cy="369332"/>
          </a:xfrm>
          <a:prstGeom prst="rect">
            <a:avLst/>
          </a:prstGeom>
          <a:noFill/>
        </p:spPr>
        <p:txBody>
          <a:bodyPr wrap="square" rtlCol="0">
            <a:spAutoFit/>
          </a:bodyPr>
          <a:lstStyle/>
          <a:p>
            <a:pPr algn="ctr"/>
            <a:r>
              <a:rPr lang="en-US"/>
              <a:t>M10-1aP</a:t>
            </a:r>
          </a:p>
        </p:txBody>
      </p:sp>
      <p:sp>
        <p:nvSpPr>
          <p:cNvPr id="18" name="TextBox 17">
            <a:extLst>
              <a:ext uri="{FF2B5EF4-FFF2-40B4-BE49-F238E27FC236}">
                <a16:creationId xmlns:a16="http://schemas.microsoft.com/office/drawing/2014/main" id="{C55CAE67-80A2-C0CD-8A9F-94AA0DC2EBA0}"/>
              </a:ext>
            </a:extLst>
          </p:cNvPr>
          <p:cNvSpPr txBox="1"/>
          <p:nvPr/>
        </p:nvSpPr>
        <p:spPr>
          <a:xfrm>
            <a:off x="7002277" y="3772115"/>
            <a:ext cx="4102365" cy="230832"/>
          </a:xfrm>
          <a:prstGeom prst="rect">
            <a:avLst/>
          </a:prstGeom>
          <a:noFill/>
        </p:spPr>
        <p:txBody>
          <a:bodyPr wrap="square" rtlCol="0">
            <a:spAutoFit/>
          </a:bodyPr>
          <a:lstStyle/>
          <a:p>
            <a:pPr algn="ctr"/>
            <a:r>
              <a:rPr lang="en-US" sz="900" b="1"/>
              <a:t>B- Examples of use of the National Scenic Byways sign and plaque</a:t>
            </a:r>
          </a:p>
        </p:txBody>
      </p:sp>
      <p:pic>
        <p:nvPicPr>
          <p:cNvPr id="16" name="Picture 15" descr="An M10-1 sign is shown mounted above a white plaque with a diagonal black arrow that points up and to the right. &#10;">
            <a:extLst>
              <a:ext uri="{FF2B5EF4-FFF2-40B4-BE49-F238E27FC236}">
                <a16:creationId xmlns:a16="http://schemas.microsoft.com/office/drawing/2014/main" id="{C993841A-E531-6A6B-F037-E881B9C5CD0C}"/>
              </a:ext>
            </a:extLst>
          </p:cNvPr>
          <p:cNvPicPr>
            <a:picLocks noChangeAspect="1"/>
          </p:cNvPicPr>
          <p:nvPr/>
        </p:nvPicPr>
        <p:blipFill rotWithShape="1">
          <a:blip r:embed="rId5"/>
          <a:srcRect l="29509" t="52129" r="60783" b="8920"/>
          <a:stretch/>
        </p:blipFill>
        <p:spPr>
          <a:xfrm>
            <a:off x="7852341" y="4022498"/>
            <a:ext cx="571500" cy="1780855"/>
          </a:xfrm>
          <a:prstGeom prst="rect">
            <a:avLst/>
          </a:prstGeom>
        </p:spPr>
      </p:pic>
      <p:sp>
        <p:nvSpPr>
          <p:cNvPr id="19" name="TextBox 18">
            <a:extLst>
              <a:ext uri="{FF2B5EF4-FFF2-40B4-BE49-F238E27FC236}">
                <a16:creationId xmlns:a16="http://schemas.microsoft.com/office/drawing/2014/main" id="{13919129-ED1A-E012-EDC9-A663FA983B5B}"/>
              </a:ext>
            </a:extLst>
          </p:cNvPr>
          <p:cNvSpPr txBox="1"/>
          <p:nvPr/>
        </p:nvSpPr>
        <p:spPr>
          <a:xfrm>
            <a:off x="7571967" y="5766317"/>
            <a:ext cx="1132247" cy="507831"/>
          </a:xfrm>
          <a:prstGeom prst="rect">
            <a:avLst/>
          </a:prstGeom>
          <a:noFill/>
        </p:spPr>
        <p:txBody>
          <a:bodyPr wrap="square" rtlCol="0">
            <a:spAutoFit/>
          </a:bodyPr>
          <a:lstStyle/>
          <a:p>
            <a:pPr algn="ctr"/>
            <a:r>
              <a:rPr lang="en-US" sz="900"/>
              <a:t>Independent Directional assembly</a:t>
            </a:r>
          </a:p>
        </p:txBody>
      </p:sp>
      <p:pic>
        <p:nvPicPr>
          <p:cNvPr id="17" name="Picture 16" descr="An M10-1 sign mounted on a post.">
            <a:extLst>
              <a:ext uri="{FF2B5EF4-FFF2-40B4-BE49-F238E27FC236}">
                <a16:creationId xmlns:a16="http://schemas.microsoft.com/office/drawing/2014/main" id="{2A0598BA-D101-9F82-4C02-71E38024580D}"/>
              </a:ext>
            </a:extLst>
          </p:cNvPr>
          <p:cNvPicPr>
            <a:picLocks noChangeAspect="1"/>
          </p:cNvPicPr>
          <p:nvPr/>
        </p:nvPicPr>
        <p:blipFill rotWithShape="1">
          <a:blip r:embed="rId5"/>
          <a:srcRect l="45532" t="52310" r="44760" b="8739"/>
          <a:stretch/>
        </p:blipFill>
        <p:spPr>
          <a:xfrm>
            <a:off x="8757935" y="4022499"/>
            <a:ext cx="571500" cy="1780854"/>
          </a:xfrm>
          <a:prstGeom prst="rect">
            <a:avLst/>
          </a:prstGeom>
        </p:spPr>
      </p:pic>
      <p:sp>
        <p:nvSpPr>
          <p:cNvPr id="20" name="TextBox 19">
            <a:extLst>
              <a:ext uri="{FF2B5EF4-FFF2-40B4-BE49-F238E27FC236}">
                <a16:creationId xmlns:a16="http://schemas.microsoft.com/office/drawing/2014/main" id="{2CDBCDF5-EAC4-1A63-9DFB-F31B6810439F}"/>
              </a:ext>
            </a:extLst>
          </p:cNvPr>
          <p:cNvSpPr txBox="1"/>
          <p:nvPr/>
        </p:nvSpPr>
        <p:spPr>
          <a:xfrm>
            <a:off x="8468163" y="5766316"/>
            <a:ext cx="1132247" cy="507831"/>
          </a:xfrm>
          <a:prstGeom prst="rect">
            <a:avLst/>
          </a:prstGeom>
          <a:noFill/>
        </p:spPr>
        <p:txBody>
          <a:bodyPr wrap="square" rtlCol="0">
            <a:spAutoFit/>
          </a:bodyPr>
          <a:lstStyle/>
          <a:p>
            <a:pPr algn="ctr"/>
            <a:r>
              <a:rPr lang="en-US" sz="900"/>
              <a:t>Independent Confirming assembly</a:t>
            </a:r>
          </a:p>
        </p:txBody>
      </p:sp>
      <p:pic>
        <p:nvPicPr>
          <p:cNvPr id="7" name="Picture 6" descr="An M3-1P plaque mounted above an M1-5 (U.S. State Route) sign mounted above an M10-1aP plaque.">
            <a:extLst>
              <a:ext uri="{FF2B5EF4-FFF2-40B4-BE49-F238E27FC236}">
                <a16:creationId xmlns:a16="http://schemas.microsoft.com/office/drawing/2014/main" id="{9B22B265-E552-642E-8EDA-AF5AB11F5458}"/>
              </a:ext>
            </a:extLst>
          </p:cNvPr>
          <p:cNvPicPr>
            <a:picLocks noChangeAspect="1"/>
          </p:cNvPicPr>
          <p:nvPr/>
        </p:nvPicPr>
        <p:blipFill rotWithShape="1">
          <a:blip r:embed="rId5"/>
          <a:srcRect l="60195" t="52437" r="29018" b="8611"/>
          <a:stretch/>
        </p:blipFill>
        <p:spPr>
          <a:xfrm>
            <a:off x="9659508" y="3998696"/>
            <a:ext cx="635000" cy="1780854"/>
          </a:xfrm>
          <a:prstGeom prst="rect">
            <a:avLst/>
          </a:prstGeom>
        </p:spPr>
      </p:pic>
      <p:sp>
        <p:nvSpPr>
          <p:cNvPr id="21" name="TextBox 20">
            <a:extLst>
              <a:ext uri="{FF2B5EF4-FFF2-40B4-BE49-F238E27FC236}">
                <a16:creationId xmlns:a16="http://schemas.microsoft.com/office/drawing/2014/main" id="{43B3CA27-5758-DD7A-E743-6BDF97797D1E}"/>
              </a:ext>
            </a:extLst>
          </p:cNvPr>
          <p:cNvSpPr txBox="1"/>
          <p:nvPr/>
        </p:nvSpPr>
        <p:spPr>
          <a:xfrm>
            <a:off x="9415103" y="5772653"/>
            <a:ext cx="1132247" cy="369332"/>
          </a:xfrm>
          <a:prstGeom prst="rect">
            <a:avLst/>
          </a:prstGeom>
          <a:noFill/>
        </p:spPr>
        <p:txBody>
          <a:bodyPr wrap="square" rtlCol="0">
            <a:spAutoFit/>
          </a:bodyPr>
          <a:lstStyle/>
          <a:p>
            <a:pPr algn="ctr"/>
            <a:r>
              <a:rPr lang="en-US" sz="900" dirty="0"/>
              <a:t>Confirming assembly</a:t>
            </a:r>
          </a:p>
        </p:txBody>
      </p:sp>
    </p:spTree>
    <p:extLst>
      <p:ext uri="{BB962C8B-B14F-4D97-AF65-F5344CB8AC3E}">
        <p14:creationId xmlns:p14="http://schemas.microsoft.com/office/powerpoint/2010/main" val="341592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a:t>Section 2D.58 State-Designated Scenic Byway, Historic Trail, and Auto Tour Route Signs</a:t>
            </a:r>
            <a:endParaRPr lang="en-US" dirty="0"/>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a:t>Adds section</a:t>
            </a:r>
          </a:p>
          <a:p>
            <a:r>
              <a:rPr lang="en-US"/>
              <a:t>Addresses inconsistencies</a:t>
            </a:r>
          </a:p>
          <a:p>
            <a:endParaRPr lang="en-US" dirty="0"/>
          </a:p>
        </p:txBody>
      </p:sp>
      <p:pic>
        <p:nvPicPr>
          <p:cNvPr id="9" name="Picture 8" descr="A square brown sign with a white border and the words “OLD SHORE ROAD” in white on three lines.">
            <a:extLst>
              <a:ext uri="{FF2B5EF4-FFF2-40B4-BE49-F238E27FC236}">
                <a16:creationId xmlns:a16="http://schemas.microsoft.com/office/drawing/2014/main" id="{FB1F78F2-7509-A1D4-DFB0-37C67959E23B}"/>
              </a:ext>
            </a:extLst>
          </p:cNvPr>
          <p:cNvPicPr>
            <a:picLocks noChangeAspect="1"/>
          </p:cNvPicPr>
          <p:nvPr/>
        </p:nvPicPr>
        <p:blipFill rotWithShape="1">
          <a:blip r:embed="rId3"/>
          <a:srcRect l="-170" t="-1497" r="83005" b="57192"/>
          <a:stretch/>
        </p:blipFill>
        <p:spPr>
          <a:xfrm>
            <a:off x="675356" y="2995261"/>
            <a:ext cx="951060" cy="945294"/>
          </a:xfrm>
          <a:prstGeom prst="rect">
            <a:avLst/>
          </a:prstGeom>
        </p:spPr>
      </p:pic>
      <p:sp>
        <p:nvSpPr>
          <p:cNvPr id="18" name="TextBox 17">
            <a:extLst>
              <a:ext uri="{FF2B5EF4-FFF2-40B4-BE49-F238E27FC236}">
                <a16:creationId xmlns:a16="http://schemas.microsoft.com/office/drawing/2014/main" id="{A96A9D1D-62F4-0458-411A-7283EBEA6282}"/>
              </a:ext>
            </a:extLst>
          </p:cNvPr>
          <p:cNvSpPr txBox="1"/>
          <p:nvPr/>
        </p:nvSpPr>
        <p:spPr>
          <a:xfrm>
            <a:off x="712640" y="3917146"/>
            <a:ext cx="1088200" cy="369332"/>
          </a:xfrm>
          <a:prstGeom prst="rect">
            <a:avLst/>
          </a:prstGeom>
          <a:noFill/>
        </p:spPr>
        <p:txBody>
          <a:bodyPr wrap="square" rtlCol="0">
            <a:spAutoFit/>
          </a:bodyPr>
          <a:lstStyle/>
          <a:p>
            <a:r>
              <a:rPr lang="en-US"/>
              <a:t>M10-2</a:t>
            </a:r>
          </a:p>
        </p:txBody>
      </p:sp>
      <p:pic>
        <p:nvPicPr>
          <p:cNvPr id="7" name="Picture 6" descr="A square brown sign with a white border. The official logo for the “Oregon National Historic Trail” is shown above the words “Oregon Trail” in white on two lines.">
            <a:extLst>
              <a:ext uri="{FF2B5EF4-FFF2-40B4-BE49-F238E27FC236}">
                <a16:creationId xmlns:a16="http://schemas.microsoft.com/office/drawing/2014/main" id="{43A37D0D-E46C-7B47-B033-BD1C55C71B75}"/>
              </a:ext>
            </a:extLst>
          </p:cNvPr>
          <p:cNvPicPr>
            <a:picLocks noChangeAspect="1"/>
          </p:cNvPicPr>
          <p:nvPr/>
        </p:nvPicPr>
        <p:blipFill rotWithShape="1">
          <a:blip r:embed="rId3"/>
          <a:srcRect t="50595" r="82262" b="6845"/>
          <a:stretch/>
        </p:blipFill>
        <p:spPr>
          <a:xfrm>
            <a:off x="712640" y="4394200"/>
            <a:ext cx="982821" cy="908050"/>
          </a:xfrm>
          <a:prstGeom prst="rect">
            <a:avLst/>
          </a:prstGeom>
        </p:spPr>
      </p:pic>
      <p:sp>
        <p:nvSpPr>
          <p:cNvPr id="23" name="TextBox 22">
            <a:extLst>
              <a:ext uri="{FF2B5EF4-FFF2-40B4-BE49-F238E27FC236}">
                <a16:creationId xmlns:a16="http://schemas.microsoft.com/office/drawing/2014/main" id="{8F6168AF-443A-53E7-9618-36661073B733}"/>
              </a:ext>
            </a:extLst>
          </p:cNvPr>
          <p:cNvSpPr txBox="1"/>
          <p:nvPr/>
        </p:nvSpPr>
        <p:spPr>
          <a:xfrm>
            <a:off x="766934" y="5244633"/>
            <a:ext cx="1088200" cy="369332"/>
          </a:xfrm>
          <a:prstGeom prst="rect">
            <a:avLst/>
          </a:prstGeom>
          <a:noFill/>
        </p:spPr>
        <p:txBody>
          <a:bodyPr wrap="square" rtlCol="0">
            <a:spAutoFit/>
          </a:bodyPr>
          <a:lstStyle/>
          <a:p>
            <a:r>
              <a:rPr lang="en-US"/>
              <a:t>M11-1</a:t>
            </a:r>
          </a:p>
        </p:txBody>
      </p:sp>
      <p:pic>
        <p:nvPicPr>
          <p:cNvPr id="11" name="Picture 10" descr="A horizontal brown rectangular plaque with a white border and the words “OLD SHORE ROAD” in white on two lines.">
            <a:extLst>
              <a:ext uri="{FF2B5EF4-FFF2-40B4-BE49-F238E27FC236}">
                <a16:creationId xmlns:a16="http://schemas.microsoft.com/office/drawing/2014/main" id="{A71242CB-D737-F7CF-86D3-AA1AF05B57F7}"/>
              </a:ext>
            </a:extLst>
          </p:cNvPr>
          <p:cNvPicPr>
            <a:picLocks noChangeAspect="1"/>
          </p:cNvPicPr>
          <p:nvPr/>
        </p:nvPicPr>
        <p:blipFill rotWithShape="1">
          <a:blip r:embed="rId3"/>
          <a:srcRect l="21291" t="21131" r="62320" b="57143"/>
          <a:stretch/>
        </p:blipFill>
        <p:spPr>
          <a:xfrm>
            <a:off x="1914405" y="3444817"/>
            <a:ext cx="908051" cy="463550"/>
          </a:xfrm>
          <a:prstGeom prst="rect">
            <a:avLst/>
          </a:prstGeom>
        </p:spPr>
      </p:pic>
      <p:sp>
        <p:nvSpPr>
          <p:cNvPr id="19" name="TextBox 18">
            <a:extLst>
              <a:ext uri="{FF2B5EF4-FFF2-40B4-BE49-F238E27FC236}">
                <a16:creationId xmlns:a16="http://schemas.microsoft.com/office/drawing/2014/main" id="{5CE6B265-AABD-17E0-4878-6F97A76506C7}"/>
              </a:ext>
            </a:extLst>
          </p:cNvPr>
          <p:cNvSpPr txBox="1"/>
          <p:nvPr/>
        </p:nvSpPr>
        <p:spPr>
          <a:xfrm>
            <a:off x="1743330" y="3925211"/>
            <a:ext cx="1164676" cy="369332"/>
          </a:xfrm>
          <a:prstGeom prst="rect">
            <a:avLst/>
          </a:prstGeom>
          <a:noFill/>
        </p:spPr>
        <p:txBody>
          <a:bodyPr wrap="square" rtlCol="0">
            <a:spAutoFit/>
          </a:bodyPr>
          <a:lstStyle/>
          <a:p>
            <a:r>
              <a:rPr lang="en-US"/>
              <a:t>M10-2aP</a:t>
            </a:r>
          </a:p>
        </p:txBody>
      </p:sp>
      <p:pic>
        <p:nvPicPr>
          <p:cNvPr id="15" name="Picture 14" descr="A horizontal rectangular plaque with a white border and the words “HISTORIC ROUTE” in white on two lines.">
            <a:extLst>
              <a:ext uri="{FF2B5EF4-FFF2-40B4-BE49-F238E27FC236}">
                <a16:creationId xmlns:a16="http://schemas.microsoft.com/office/drawing/2014/main" id="{A0B00090-806E-8FB7-1F36-23C5D4FD98A6}"/>
              </a:ext>
            </a:extLst>
          </p:cNvPr>
          <p:cNvPicPr>
            <a:picLocks noChangeAspect="1"/>
          </p:cNvPicPr>
          <p:nvPr/>
        </p:nvPicPr>
        <p:blipFill rotWithShape="1">
          <a:blip r:embed="rId3"/>
          <a:srcRect l="20718" t="70476" r="61544" b="6608"/>
          <a:stretch/>
        </p:blipFill>
        <p:spPr>
          <a:xfrm>
            <a:off x="1847436" y="4834566"/>
            <a:ext cx="982821" cy="488950"/>
          </a:xfrm>
          <a:prstGeom prst="rect">
            <a:avLst/>
          </a:prstGeom>
        </p:spPr>
      </p:pic>
      <p:sp>
        <p:nvSpPr>
          <p:cNvPr id="24" name="TextBox 23">
            <a:extLst>
              <a:ext uri="{FF2B5EF4-FFF2-40B4-BE49-F238E27FC236}">
                <a16:creationId xmlns:a16="http://schemas.microsoft.com/office/drawing/2014/main" id="{87AD963A-E25D-7AFB-47C4-7C8DC45A1DE2}"/>
              </a:ext>
            </a:extLst>
          </p:cNvPr>
          <p:cNvSpPr txBox="1"/>
          <p:nvPr/>
        </p:nvSpPr>
        <p:spPr>
          <a:xfrm>
            <a:off x="1844774" y="5250797"/>
            <a:ext cx="1235295" cy="369332"/>
          </a:xfrm>
          <a:prstGeom prst="rect">
            <a:avLst/>
          </a:prstGeom>
          <a:noFill/>
        </p:spPr>
        <p:txBody>
          <a:bodyPr wrap="square" rtlCol="0">
            <a:spAutoFit/>
          </a:bodyPr>
          <a:lstStyle/>
          <a:p>
            <a:r>
              <a:rPr lang="en-US"/>
              <a:t>M11-1aP</a:t>
            </a:r>
          </a:p>
        </p:txBody>
      </p:sp>
      <p:pic>
        <p:nvPicPr>
          <p:cNvPr id="12" name="Picture 11" descr="A square brown sign with a white border. It shows green trees in the top left portion of the sign to the left of a green two-lane roadway with solid double-brown lines curving to the right and downward toward the bottom of the sign. The word “STATE” is shown in white above the roadway. The words “SCENIC BYWAY” are shown in white on two lines superimposed on the roadway.">
            <a:extLst>
              <a:ext uri="{FF2B5EF4-FFF2-40B4-BE49-F238E27FC236}">
                <a16:creationId xmlns:a16="http://schemas.microsoft.com/office/drawing/2014/main" id="{1FB92DEE-E09D-E860-B9C2-39259CB6E777}"/>
              </a:ext>
            </a:extLst>
          </p:cNvPr>
          <p:cNvPicPr>
            <a:picLocks noChangeAspect="1"/>
          </p:cNvPicPr>
          <p:nvPr/>
        </p:nvPicPr>
        <p:blipFill rotWithShape="1">
          <a:blip r:embed="rId3"/>
          <a:srcRect l="41805" t="894" r="41005" b="56844"/>
          <a:stretch/>
        </p:blipFill>
        <p:spPr>
          <a:xfrm>
            <a:off x="3012552" y="3038855"/>
            <a:ext cx="952501" cy="901700"/>
          </a:xfrm>
          <a:prstGeom prst="rect">
            <a:avLst/>
          </a:prstGeom>
        </p:spPr>
      </p:pic>
      <p:sp>
        <p:nvSpPr>
          <p:cNvPr id="20" name="TextBox 19">
            <a:extLst>
              <a:ext uri="{FF2B5EF4-FFF2-40B4-BE49-F238E27FC236}">
                <a16:creationId xmlns:a16="http://schemas.microsoft.com/office/drawing/2014/main" id="{34E78D41-CFA1-44DA-0912-F301FCEAB29A}"/>
              </a:ext>
            </a:extLst>
          </p:cNvPr>
          <p:cNvSpPr txBox="1"/>
          <p:nvPr/>
        </p:nvSpPr>
        <p:spPr>
          <a:xfrm>
            <a:off x="3057002" y="3940067"/>
            <a:ext cx="1088200" cy="369332"/>
          </a:xfrm>
          <a:prstGeom prst="rect">
            <a:avLst/>
          </a:prstGeom>
          <a:noFill/>
        </p:spPr>
        <p:txBody>
          <a:bodyPr wrap="square" rtlCol="0">
            <a:spAutoFit/>
          </a:bodyPr>
          <a:lstStyle/>
          <a:p>
            <a:r>
              <a:rPr lang="en-US"/>
              <a:t>M10-3</a:t>
            </a:r>
          </a:p>
        </p:txBody>
      </p:sp>
      <p:pic>
        <p:nvPicPr>
          <p:cNvPr id="16" name="Picture 15" descr="A horizontal rectangular plaque with a white border and the words “CROSSING” in white.">
            <a:extLst>
              <a:ext uri="{FF2B5EF4-FFF2-40B4-BE49-F238E27FC236}">
                <a16:creationId xmlns:a16="http://schemas.microsoft.com/office/drawing/2014/main" id="{8E7CC13C-E662-A24F-627F-68C56EBDC24D}"/>
              </a:ext>
            </a:extLst>
          </p:cNvPr>
          <p:cNvPicPr>
            <a:picLocks noChangeAspect="1"/>
          </p:cNvPicPr>
          <p:nvPr/>
        </p:nvPicPr>
        <p:blipFill rotWithShape="1">
          <a:blip r:embed="rId3"/>
          <a:srcRect l="42149" t="70475" r="41462" b="6609"/>
          <a:stretch/>
        </p:blipFill>
        <p:spPr>
          <a:xfrm>
            <a:off x="3057002" y="4811109"/>
            <a:ext cx="908051" cy="488950"/>
          </a:xfrm>
          <a:prstGeom prst="rect">
            <a:avLst/>
          </a:prstGeom>
        </p:spPr>
      </p:pic>
      <p:sp>
        <p:nvSpPr>
          <p:cNvPr id="25" name="TextBox 24">
            <a:extLst>
              <a:ext uri="{FF2B5EF4-FFF2-40B4-BE49-F238E27FC236}">
                <a16:creationId xmlns:a16="http://schemas.microsoft.com/office/drawing/2014/main" id="{DB057072-72EF-DBAB-8E60-1117BF0910AE}"/>
              </a:ext>
            </a:extLst>
          </p:cNvPr>
          <p:cNvSpPr txBox="1"/>
          <p:nvPr/>
        </p:nvSpPr>
        <p:spPr>
          <a:xfrm>
            <a:off x="2966582" y="5269634"/>
            <a:ext cx="1098686" cy="369332"/>
          </a:xfrm>
          <a:prstGeom prst="rect">
            <a:avLst/>
          </a:prstGeom>
          <a:noFill/>
        </p:spPr>
        <p:txBody>
          <a:bodyPr wrap="square" rtlCol="0">
            <a:spAutoFit/>
          </a:bodyPr>
          <a:lstStyle/>
          <a:p>
            <a:r>
              <a:rPr lang="en-US"/>
              <a:t>M11-1bP</a:t>
            </a:r>
          </a:p>
        </p:txBody>
      </p:sp>
      <p:pic>
        <p:nvPicPr>
          <p:cNvPr id="13" name="Picture 12" descr="A square brown sign with a white border. At the top of the sign, a white symbol of a sun setting to the left of a fence with an overhead powerline is shown. Below these symbols, the words “Old Shore Road” are shown in white on two lines.">
            <a:extLst>
              <a:ext uri="{FF2B5EF4-FFF2-40B4-BE49-F238E27FC236}">
                <a16:creationId xmlns:a16="http://schemas.microsoft.com/office/drawing/2014/main" id="{35F6F394-0CB9-8BE2-A4F1-A18BD1E7D7E0}"/>
              </a:ext>
            </a:extLst>
          </p:cNvPr>
          <p:cNvPicPr>
            <a:picLocks noChangeAspect="1"/>
          </p:cNvPicPr>
          <p:nvPr/>
        </p:nvPicPr>
        <p:blipFill rotWithShape="1">
          <a:blip r:embed="rId3"/>
          <a:srcRect l="62664" t="595" r="20374" b="56845"/>
          <a:stretch/>
        </p:blipFill>
        <p:spPr>
          <a:xfrm>
            <a:off x="4244531" y="3049189"/>
            <a:ext cx="939801" cy="908050"/>
          </a:xfrm>
          <a:prstGeom prst="rect">
            <a:avLst/>
          </a:prstGeom>
        </p:spPr>
      </p:pic>
      <p:sp>
        <p:nvSpPr>
          <p:cNvPr id="21" name="TextBox 20">
            <a:extLst>
              <a:ext uri="{FF2B5EF4-FFF2-40B4-BE49-F238E27FC236}">
                <a16:creationId xmlns:a16="http://schemas.microsoft.com/office/drawing/2014/main" id="{0AA59BBE-F082-558E-47E6-75E52DCA8526}"/>
              </a:ext>
            </a:extLst>
          </p:cNvPr>
          <p:cNvSpPr txBox="1"/>
          <p:nvPr/>
        </p:nvSpPr>
        <p:spPr>
          <a:xfrm>
            <a:off x="4268632" y="3927401"/>
            <a:ext cx="1088200" cy="369332"/>
          </a:xfrm>
          <a:prstGeom prst="rect">
            <a:avLst/>
          </a:prstGeom>
          <a:noFill/>
        </p:spPr>
        <p:txBody>
          <a:bodyPr wrap="square" rtlCol="0">
            <a:spAutoFit/>
          </a:bodyPr>
          <a:lstStyle/>
          <a:p>
            <a:r>
              <a:rPr lang="en-US"/>
              <a:t>M10-3a</a:t>
            </a:r>
          </a:p>
        </p:txBody>
      </p:sp>
      <p:pic>
        <p:nvPicPr>
          <p:cNvPr id="17" name="Picture 16" descr="A horizontal rectangular plaque with a white border and the words “AUTO TOUR ROUTE” in white on two lines.">
            <a:extLst>
              <a:ext uri="{FF2B5EF4-FFF2-40B4-BE49-F238E27FC236}">
                <a16:creationId xmlns:a16="http://schemas.microsoft.com/office/drawing/2014/main" id="{724978C8-B247-24FA-4B96-0B5287087D10}"/>
              </a:ext>
            </a:extLst>
          </p:cNvPr>
          <p:cNvPicPr>
            <a:picLocks noChangeAspect="1"/>
          </p:cNvPicPr>
          <p:nvPr/>
        </p:nvPicPr>
        <p:blipFill rotWithShape="1">
          <a:blip r:embed="rId3"/>
          <a:srcRect l="62894" t="71131" r="20030" b="6608"/>
          <a:stretch/>
        </p:blipFill>
        <p:spPr>
          <a:xfrm>
            <a:off x="4207564" y="4831013"/>
            <a:ext cx="946151" cy="474966"/>
          </a:xfrm>
          <a:prstGeom prst="rect">
            <a:avLst/>
          </a:prstGeom>
        </p:spPr>
      </p:pic>
      <p:sp>
        <p:nvSpPr>
          <p:cNvPr id="26" name="TextBox 25">
            <a:extLst>
              <a:ext uri="{FF2B5EF4-FFF2-40B4-BE49-F238E27FC236}">
                <a16:creationId xmlns:a16="http://schemas.microsoft.com/office/drawing/2014/main" id="{EB4A7935-BA16-ED93-3E01-DDC4E7B045A9}"/>
              </a:ext>
            </a:extLst>
          </p:cNvPr>
          <p:cNvSpPr txBox="1"/>
          <p:nvPr/>
        </p:nvSpPr>
        <p:spPr>
          <a:xfrm>
            <a:off x="4063144" y="5269634"/>
            <a:ext cx="1088200" cy="369332"/>
          </a:xfrm>
          <a:prstGeom prst="rect">
            <a:avLst/>
          </a:prstGeom>
          <a:noFill/>
        </p:spPr>
        <p:txBody>
          <a:bodyPr wrap="square" rtlCol="0">
            <a:spAutoFit/>
          </a:bodyPr>
          <a:lstStyle/>
          <a:p>
            <a:r>
              <a:rPr lang="en-US"/>
              <a:t>M11-1cP</a:t>
            </a:r>
          </a:p>
        </p:txBody>
      </p:sp>
      <p:pic>
        <p:nvPicPr>
          <p:cNvPr id="14" name="Picture 13" descr="A horizontal rectangular plaque with a white border and the words “SCENIC BYWAY” in white on two lines.">
            <a:extLst>
              <a:ext uri="{FF2B5EF4-FFF2-40B4-BE49-F238E27FC236}">
                <a16:creationId xmlns:a16="http://schemas.microsoft.com/office/drawing/2014/main" id="{AAE98173-4976-99A7-07E0-E4CA1EB05DC2}"/>
              </a:ext>
            </a:extLst>
          </p:cNvPr>
          <p:cNvPicPr>
            <a:picLocks noChangeAspect="1"/>
          </p:cNvPicPr>
          <p:nvPr/>
        </p:nvPicPr>
        <p:blipFill rotWithShape="1">
          <a:blip r:embed="rId3"/>
          <a:srcRect l="82376" t="20238" b="56845"/>
          <a:stretch/>
        </p:blipFill>
        <p:spPr>
          <a:xfrm>
            <a:off x="5475169" y="3481070"/>
            <a:ext cx="976469" cy="488950"/>
          </a:xfrm>
          <a:prstGeom prst="rect">
            <a:avLst/>
          </a:prstGeom>
        </p:spPr>
      </p:pic>
      <p:sp>
        <p:nvSpPr>
          <p:cNvPr id="22" name="TextBox 21">
            <a:extLst>
              <a:ext uri="{FF2B5EF4-FFF2-40B4-BE49-F238E27FC236}">
                <a16:creationId xmlns:a16="http://schemas.microsoft.com/office/drawing/2014/main" id="{E0F0D149-514D-7C41-A358-26097EF525A8}"/>
              </a:ext>
            </a:extLst>
          </p:cNvPr>
          <p:cNvSpPr txBox="1"/>
          <p:nvPr/>
        </p:nvSpPr>
        <p:spPr>
          <a:xfrm>
            <a:off x="5476915" y="3945853"/>
            <a:ext cx="1251107" cy="369332"/>
          </a:xfrm>
          <a:prstGeom prst="rect">
            <a:avLst/>
          </a:prstGeom>
          <a:noFill/>
        </p:spPr>
        <p:txBody>
          <a:bodyPr wrap="square" rtlCol="0">
            <a:spAutoFit/>
          </a:bodyPr>
          <a:lstStyle/>
          <a:p>
            <a:r>
              <a:rPr lang="en-US"/>
              <a:t>M10-3bP</a:t>
            </a:r>
          </a:p>
        </p:txBody>
      </p:sp>
      <p:pic>
        <p:nvPicPr>
          <p:cNvPr id="8" name="Picture 7" descr="A horizontal rectangular plaque with a white border and the words “NEXT 25 MILES” in white on two lines.">
            <a:extLst>
              <a:ext uri="{FF2B5EF4-FFF2-40B4-BE49-F238E27FC236}">
                <a16:creationId xmlns:a16="http://schemas.microsoft.com/office/drawing/2014/main" id="{E5FE4328-6077-CB52-246B-C15E3F258BBD}"/>
              </a:ext>
            </a:extLst>
          </p:cNvPr>
          <p:cNvPicPr>
            <a:picLocks noChangeAspect="1"/>
          </p:cNvPicPr>
          <p:nvPr/>
        </p:nvPicPr>
        <p:blipFill rotWithShape="1">
          <a:blip r:embed="rId3"/>
          <a:srcRect l="83119" t="71295" r="-310" b="5788"/>
          <a:stretch/>
        </p:blipFill>
        <p:spPr>
          <a:xfrm>
            <a:off x="5342605" y="4848225"/>
            <a:ext cx="952501" cy="488950"/>
          </a:xfrm>
          <a:prstGeom prst="rect">
            <a:avLst/>
          </a:prstGeom>
        </p:spPr>
      </p:pic>
      <p:sp>
        <p:nvSpPr>
          <p:cNvPr id="27" name="TextBox 26">
            <a:extLst>
              <a:ext uri="{FF2B5EF4-FFF2-40B4-BE49-F238E27FC236}">
                <a16:creationId xmlns:a16="http://schemas.microsoft.com/office/drawing/2014/main" id="{FDEC3D54-25F1-24C3-CDE5-E6D616D33EE8}"/>
              </a:ext>
            </a:extLst>
          </p:cNvPr>
          <p:cNvSpPr txBox="1"/>
          <p:nvPr/>
        </p:nvSpPr>
        <p:spPr>
          <a:xfrm>
            <a:off x="5238416" y="5244220"/>
            <a:ext cx="1251106" cy="369332"/>
          </a:xfrm>
          <a:prstGeom prst="rect">
            <a:avLst/>
          </a:prstGeom>
          <a:noFill/>
        </p:spPr>
        <p:txBody>
          <a:bodyPr wrap="square" rtlCol="0">
            <a:spAutoFit/>
          </a:bodyPr>
          <a:lstStyle/>
          <a:p>
            <a:r>
              <a:rPr lang="en-US"/>
              <a:t>M11-1dP</a:t>
            </a:r>
          </a:p>
        </p:txBody>
      </p:sp>
      <p:sp>
        <p:nvSpPr>
          <p:cNvPr id="5" name="TextBox 4">
            <a:extLst>
              <a:ext uri="{FF2B5EF4-FFF2-40B4-BE49-F238E27FC236}">
                <a16:creationId xmlns:a16="http://schemas.microsoft.com/office/drawing/2014/main" id="{4B6A7317-3426-3EA9-2A28-320DBC9603CC}"/>
              </a:ext>
            </a:extLst>
          </p:cNvPr>
          <p:cNvSpPr txBox="1"/>
          <p:nvPr/>
        </p:nvSpPr>
        <p:spPr>
          <a:xfrm>
            <a:off x="7479649" y="1655400"/>
            <a:ext cx="4337050" cy="215444"/>
          </a:xfrm>
          <a:prstGeom prst="rect">
            <a:avLst/>
          </a:prstGeom>
          <a:noFill/>
        </p:spPr>
        <p:txBody>
          <a:bodyPr wrap="square" rtlCol="0">
            <a:spAutoFit/>
          </a:bodyPr>
          <a:lstStyle/>
          <a:p>
            <a:r>
              <a:rPr lang="en-US" sz="800" b="1"/>
              <a:t>Figure 2D-35. Example of Guide and Directional Signing for a National Historic Trail</a:t>
            </a:r>
          </a:p>
        </p:txBody>
      </p:sp>
      <p:pic>
        <p:nvPicPr>
          <p:cNvPr id="10" name="Picture 9" descr="A series of closely spaced solid green lines, denoting a “historical trail” is shown meandering in a horizontal (east-west) direction, and running parallel as well as crossing over with a curving, solid gray line, denoting an “auto tour route.” The route has “other roads” that lead to “trail-related sites or trail access” to historic sites. A series of guide signs and directional and confirming sign assemblies for this National Historic Trail are shown along the trail, route, and roads facing the traveling public to help guide them to and from these historic sites.">
            <a:extLst>
              <a:ext uri="{FF2B5EF4-FFF2-40B4-BE49-F238E27FC236}">
                <a16:creationId xmlns:a16="http://schemas.microsoft.com/office/drawing/2014/main" id="{5902D1B3-51E4-3132-4B45-A00CA02CC88A}"/>
              </a:ext>
            </a:extLst>
          </p:cNvPr>
          <p:cNvPicPr>
            <a:picLocks noChangeAspect="1"/>
          </p:cNvPicPr>
          <p:nvPr/>
        </p:nvPicPr>
        <p:blipFill rotWithShape="1">
          <a:blip r:embed="rId4"/>
          <a:srcRect t="3834"/>
          <a:stretch/>
        </p:blipFill>
        <p:spPr>
          <a:xfrm>
            <a:off x="8023180" y="1879600"/>
            <a:ext cx="3249988" cy="4327984"/>
          </a:xfrm>
          <a:prstGeom prst="rect">
            <a:avLst/>
          </a:prstGeom>
        </p:spPr>
      </p:pic>
    </p:spTree>
    <p:extLst>
      <p:ext uri="{BB962C8B-B14F-4D97-AF65-F5344CB8AC3E}">
        <p14:creationId xmlns:p14="http://schemas.microsoft.com/office/powerpoint/2010/main" val="330455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2D</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2D</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2D</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normAutofit/>
          </a:bodyPr>
          <a:lstStyle/>
          <a:p>
            <a:r>
              <a:rPr lang="en-US" dirty="0"/>
              <a:t>Section 2D.59 Emergency Routing Signs and Plaques (M4-11 and M4-12 Series)</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dirty="0"/>
              <a:t>Permanently signing emergency routes for corridor management</a:t>
            </a:r>
          </a:p>
        </p:txBody>
      </p:sp>
      <p:pic>
        <p:nvPicPr>
          <p:cNvPr id="14" name="Picture 13" descr="A square green sign with a white border. The words “EMERGENCY ROUTE” are shown in white on two lines above a large, thick, white letter “A,” which is shown to the left of a right-angled thick white arrow pointing up and to the right.">
            <a:extLst>
              <a:ext uri="{FF2B5EF4-FFF2-40B4-BE49-F238E27FC236}">
                <a16:creationId xmlns:a16="http://schemas.microsoft.com/office/drawing/2014/main" id="{4A58E0F5-A09B-F86D-BFD2-129AC150C198}"/>
              </a:ext>
            </a:extLst>
          </p:cNvPr>
          <p:cNvPicPr>
            <a:picLocks noChangeAspect="1"/>
          </p:cNvPicPr>
          <p:nvPr/>
        </p:nvPicPr>
        <p:blipFill rotWithShape="1">
          <a:blip r:embed="rId3"/>
          <a:srcRect r="70786" b="58858"/>
          <a:stretch/>
        </p:blipFill>
        <p:spPr>
          <a:xfrm>
            <a:off x="1770057" y="2457450"/>
            <a:ext cx="1419236" cy="1327150"/>
          </a:xfrm>
          <a:prstGeom prst="rect">
            <a:avLst/>
          </a:prstGeom>
        </p:spPr>
      </p:pic>
      <p:sp>
        <p:nvSpPr>
          <p:cNvPr id="19" name="TextBox 18">
            <a:extLst>
              <a:ext uri="{FF2B5EF4-FFF2-40B4-BE49-F238E27FC236}">
                <a16:creationId xmlns:a16="http://schemas.microsoft.com/office/drawing/2014/main" id="{E5C5F8A9-ACF8-E467-D808-B325DA582384}"/>
              </a:ext>
            </a:extLst>
          </p:cNvPr>
          <p:cNvSpPr txBox="1"/>
          <p:nvPr/>
        </p:nvSpPr>
        <p:spPr>
          <a:xfrm>
            <a:off x="2064849" y="3760488"/>
            <a:ext cx="896835" cy="369332"/>
          </a:xfrm>
          <a:prstGeom prst="rect">
            <a:avLst/>
          </a:prstGeom>
          <a:noFill/>
        </p:spPr>
        <p:txBody>
          <a:bodyPr wrap="square" rtlCol="0">
            <a:spAutoFit/>
          </a:bodyPr>
          <a:lstStyle/>
          <a:p>
            <a:r>
              <a:rPr lang="en-US"/>
              <a:t>M4-11</a:t>
            </a:r>
          </a:p>
        </p:txBody>
      </p:sp>
      <p:pic>
        <p:nvPicPr>
          <p:cNvPr id="12" name="Picture 11" descr="A horizontal rectangular green plaque with a white border and the words “EMERGENCY ROUTE TO” in white on two lines.">
            <a:extLst>
              <a:ext uri="{FF2B5EF4-FFF2-40B4-BE49-F238E27FC236}">
                <a16:creationId xmlns:a16="http://schemas.microsoft.com/office/drawing/2014/main" id="{6496E36C-3329-917D-F6A8-0B1469F61F72}"/>
              </a:ext>
            </a:extLst>
          </p:cNvPr>
          <p:cNvPicPr>
            <a:picLocks noChangeAspect="1"/>
          </p:cNvPicPr>
          <p:nvPr/>
        </p:nvPicPr>
        <p:blipFill rotWithShape="1">
          <a:blip r:embed="rId3"/>
          <a:srcRect l="37449" r="33336" b="72835"/>
          <a:stretch/>
        </p:blipFill>
        <p:spPr>
          <a:xfrm>
            <a:off x="3535249" y="2438017"/>
            <a:ext cx="1419236" cy="876300"/>
          </a:xfrm>
          <a:prstGeom prst="rect">
            <a:avLst/>
          </a:prstGeom>
        </p:spPr>
      </p:pic>
      <p:sp>
        <p:nvSpPr>
          <p:cNvPr id="21" name="TextBox 20">
            <a:extLst>
              <a:ext uri="{FF2B5EF4-FFF2-40B4-BE49-F238E27FC236}">
                <a16:creationId xmlns:a16="http://schemas.microsoft.com/office/drawing/2014/main" id="{D0945901-EAF2-7BA1-0CD6-115E97068679}"/>
              </a:ext>
            </a:extLst>
          </p:cNvPr>
          <p:cNvSpPr txBox="1"/>
          <p:nvPr/>
        </p:nvSpPr>
        <p:spPr>
          <a:xfrm>
            <a:off x="3676758" y="3238500"/>
            <a:ext cx="1242996" cy="369332"/>
          </a:xfrm>
          <a:prstGeom prst="rect">
            <a:avLst/>
          </a:prstGeom>
          <a:noFill/>
        </p:spPr>
        <p:txBody>
          <a:bodyPr wrap="square" rtlCol="0">
            <a:spAutoFit/>
          </a:bodyPr>
          <a:lstStyle/>
          <a:p>
            <a:r>
              <a:rPr lang="en-US"/>
              <a:t>M4-11bP</a:t>
            </a:r>
          </a:p>
        </p:txBody>
      </p:sp>
      <p:pic>
        <p:nvPicPr>
          <p:cNvPr id="15" name="Picture 14" descr="A horizontal rectangular green sign with a white border and the words “END EMERGENCY ROUTE” in white on three lines.">
            <a:extLst>
              <a:ext uri="{FF2B5EF4-FFF2-40B4-BE49-F238E27FC236}">
                <a16:creationId xmlns:a16="http://schemas.microsoft.com/office/drawing/2014/main" id="{425AE45D-8844-5361-407C-C583D9612C3E}"/>
              </a:ext>
            </a:extLst>
          </p:cNvPr>
          <p:cNvPicPr>
            <a:picLocks noChangeAspect="1"/>
          </p:cNvPicPr>
          <p:nvPr/>
        </p:nvPicPr>
        <p:blipFill rotWithShape="1">
          <a:blip r:embed="rId3"/>
          <a:srcRect l="75879" b="72835"/>
          <a:stretch/>
        </p:blipFill>
        <p:spPr>
          <a:xfrm>
            <a:off x="5441950" y="2463800"/>
            <a:ext cx="1171792" cy="876300"/>
          </a:xfrm>
          <a:prstGeom prst="rect">
            <a:avLst/>
          </a:prstGeom>
        </p:spPr>
      </p:pic>
      <p:sp>
        <p:nvSpPr>
          <p:cNvPr id="23" name="TextBox 22">
            <a:extLst>
              <a:ext uri="{FF2B5EF4-FFF2-40B4-BE49-F238E27FC236}">
                <a16:creationId xmlns:a16="http://schemas.microsoft.com/office/drawing/2014/main" id="{37FAC01F-3176-AE21-1EE9-AFD10CA5E1F0}"/>
              </a:ext>
            </a:extLst>
          </p:cNvPr>
          <p:cNvSpPr txBox="1"/>
          <p:nvPr/>
        </p:nvSpPr>
        <p:spPr>
          <a:xfrm>
            <a:off x="5557875" y="3250168"/>
            <a:ext cx="896835" cy="369332"/>
          </a:xfrm>
          <a:prstGeom prst="rect">
            <a:avLst/>
          </a:prstGeom>
          <a:noFill/>
        </p:spPr>
        <p:txBody>
          <a:bodyPr wrap="square" rtlCol="0">
            <a:spAutoFit/>
          </a:bodyPr>
          <a:lstStyle/>
          <a:p>
            <a:r>
              <a:rPr lang="en-US"/>
              <a:t>M4-12</a:t>
            </a:r>
          </a:p>
        </p:txBody>
      </p:sp>
      <p:pic>
        <p:nvPicPr>
          <p:cNvPr id="13" name="Picture 12" descr="A square green sign with a white border. A yellow panel is shown on the top half of the sign, with the words “EMERGENCY ROUTE” in black on two lines. Below this panel, a large, thick, white letter “A” is shown to the left of a right-angled thick white arrow pointing up and to the right.">
            <a:extLst>
              <a:ext uri="{FF2B5EF4-FFF2-40B4-BE49-F238E27FC236}">
                <a16:creationId xmlns:a16="http://schemas.microsoft.com/office/drawing/2014/main" id="{8FA2B6DE-9903-A1F7-8E89-11CA89D7E303}"/>
              </a:ext>
            </a:extLst>
          </p:cNvPr>
          <p:cNvPicPr>
            <a:picLocks noChangeAspect="1"/>
          </p:cNvPicPr>
          <p:nvPr/>
        </p:nvPicPr>
        <p:blipFill rotWithShape="1">
          <a:blip r:embed="rId3"/>
          <a:srcRect l="327" t="50590" r="70786" b="6890"/>
          <a:stretch/>
        </p:blipFill>
        <p:spPr>
          <a:xfrm>
            <a:off x="1785943" y="4106784"/>
            <a:ext cx="1403350" cy="1371600"/>
          </a:xfrm>
          <a:prstGeom prst="rect">
            <a:avLst/>
          </a:prstGeom>
        </p:spPr>
      </p:pic>
      <p:sp>
        <p:nvSpPr>
          <p:cNvPr id="20" name="TextBox 19">
            <a:extLst>
              <a:ext uri="{FF2B5EF4-FFF2-40B4-BE49-F238E27FC236}">
                <a16:creationId xmlns:a16="http://schemas.microsoft.com/office/drawing/2014/main" id="{5E418D7F-C58B-CD4E-7C28-CF29AE8E1B7B}"/>
              </a:ext>
            </a:extLst>
          </p:cNvPr>
          <p:cNvSpPr txBox="1"/>
          <p:nvPr/>
        </p:nvSpPr>
        <p:spPr>
          <a:xfrm>
            <a:off x="1973133" y="5425219"/>
            <a:ext cx="1165330" cy="369332"/>
          </a:xfrm>
          <a:prstGeom prst="rect">
            <a:avLst/>
          </a:prstGeom>
          <a:noFill/>
        </p:spPr>
        <p:txBody>
          <a:bodyPr wrap="square" rtlCol="0">
            <a:spAutoFit/>
          </a:bodyPr>
          <a:lstStyle/>
          <a:p>
            <a:r>
              <a:rPr lang="en-US" dirty="0"/>
              <a:t>M4-11a</a:t>
            </a:r>
          </a:p>
        </p:txBody>
      </p:sp>
      <p:pic>
        <p:nvPicPr>
          <p:cNvPr id="10" name="Picture 9" descr="A horizontal rectangular yellow plaque with a black border and the words “EMERGENCY ROUTE TO” in black on two lines.">
            <a:extLst>
              <a:ext uri="{FF2B5EF4-FFF2-40B4-BE49-F238E27FC236}">
                <a16:creationId xmlns:a16="http://schemas.microsoft.com/office/drawing/2014/main" id="{6DF7682E-8B9C-3F23-EAAC-9CC89F0B02EA}"/>
              </a:ext>
            </a:extLst>
          </p:cNvPr>
          <p:cNvPicPr>
            <a:picLocks noChangeAspect="1"/>
          </p:cNvPicPr>
          <p:nvPr/>
        </p:nvPicPr>
        <p:blipFill rotWithShape="1">
          <a:blip r:embed="rId3"/>
          <a:srcRect l="37319" t="37008" r="33467" b="37205"/>
          <a:stretch/>
        </p:blipFill>
        <p:spPr>
          <a:xfrm>
            <a:off x="3535249" y="3619500"/>
            <a:ext cx="1419236" cy="831850"/>
          </a:xfrm>
          <a:prstGeom prst="rect">
            <a:avLst/>
          </a:prstGeom>
        </p:spPr>
      </p:pic>
      <p:sp>
        <p:nvSpPr>
          <p:cNvPr id="22" name="TextBox 21">
            <a:extLst>
              <a:ext uri="{FF2B5EF4-FFF2-40B4-BE49-F238E27FC236}">
                <a16:creationId xmlns:a16="http://schemas.microsoft.com/office/drawing/2014/main" id="{11D8E6F9-EB30-ABBB-865F-DC181FFFCEFE}"/>
              </a:ext>
            </a:extLst>
          </p:cNvPr>
          <p:cNvSpPr txBox="1"/>
          <p:nvPr/>
        </p:nvSpPr>
        <p:spPr>
          <a:xfrm>
            <a:off x="3690124" y="4408315"/>
            <a:ext cx="1384297" cy="369332"/>
          </a:xfrm>
          <a:prstGeom prst="rect">
            <a:avLst/>
          </a:prstGeom>
          <a:noFill/>
        </p:spPr>
        <p:txBody>
          <a:bodyPr wrap="square" rtlCol="0">
            <a:spAutoFit/>
          </a:bodyPr>
          <a:lstStyle/>
          <a:p>
            <a:r>
              <a:rPr lang="en-US"/>
              <a:t>M4-11cP</a:t>
            </a:r>
          </a:p>
        </p:txBody>
      </p:sp>
      <p:pic>
        <p:nvPicPr>
          <p:cNvPr id="5" name="Picture 4" descr="The first example of a “guide sign for rerouting” shows a vertical rectangular green sign with a white border and the words “EMERGENCY ROUTE TO” in white on the top two lines above the word “WEST” in white on the third line, with the &quot;W&quot; slightly larger than the rest of the word. A M1-1 sign is shown superimposed on the fourth line. A left-angled thick white arrow pointing up and to the left is shown on the fifth line.&#10;The second example is shown as the same as the first but a yellow panel with the words “EMERGENCY ROUTE TO” in black on two lines is shown at the top.">
            <a:extLst>
              <a:ext uri="{FF2B5EF4-FFF2-40B4-BE49-F238E27FC236}">
                <a16:creationId xmlns:a16="http://schemas.microsoft.com/office/drawing/2014/main" id="{99F59008-E22A-DAEA-B41F-5016DBF2C2B0}"/>
              </a:ext>
            </a:extLst>
          </p:cNvPr>
          <p:cNvPicPr>
            <a:picLocks noChangeAspect="1"/>
          </p:cNvPicPr>
          <p:nvPr/>
        </p:nvPicPr>
        <p:blipFill>
          <a:blip r:embed="rId4"/>
          <a:stretch>
            <a:fillRect/>
          </a:stretch>
        </p:blipFill>
        <p:spPr>
          <a:xfrm>
            <a:off x="7687161" y="2450337"/>
            <a:ext cx="1883512" cy="1726115"/>
          </a:xfrm>
          <a:prstGeom prst="rect">
            <a:avLst/>
          </a:prstGeom>
        </p:spPr>
      </p:pic>
      <p:sp>
        <p:nvSpPr>
          <p:cNvPr id="24" name="TextBox 23">
            <a:extLst>
              <a:ext uri="{FF2B5EF4-FFF2-40B4-BE49-F238E27FC236}">
                <a16:creationId xmlns:a16="http://schemas.microsoft.com/office/drawing/2014/main" id="{DFFD3DB3-E63F-51B5-47BF-884ECBB84ECA}"/>
              </a:ext>
            </a:extLst>
          </p:cNvPr>
          <p:cNvSpPr txBox="1"/>
          <p:nvPr/>
        </p:nvSpPr>
        <p:spPr>
          <a:xfrm>
            <a:off x="7706354" y="4123935"/>
            <a:ext cx="2856232" cy="215444"/>
          </a:xfrm>
          <a:prstGeom prst="rect">
            <a:avLst/>
          </a:prstGeom>
          <a:noFill/>
        </p:spPr>
        <p:txBody>
          <a:bodyPr wrap="square" rtlCol="0">
            <a:spAutoFit/>
          </a:bodyPr>
          <a:lstStyle/>
          <a:p>
            <a:r>
              <a:rPr lang="en-US" sz="800" dirty="0"/>
              <a:t>Examples of guide signs for rerouting</a:t>
            </a:r>
          </a:p>
        </p:txBody>
      </p:sp>
      <p:pic>
        <p:nvPicPr>
          <p:cNvPr id="18" name="Picture 17" descr="An example of an “advance sign for rerouting” shows a horizontal rectangular sign with a black border. The top half of the sign shows a yellow background with the words “WHEN FLASHING I-78 CLOSED AHEAD” in black on two lines. Below this, a horizontal black line separates the yellow background from the white background. Below this line, the words “USE EMERGENCY ROUTE NEXT RIGHT” are shown in black on two lines. Two yellow warning lights, with black square backgrounds, are shown mounted to the left and right above the sign.">
            <a:extLst>
              <a:ext uri="{FF2B5EF4-FFF2-40B4-BE49-F238E27FC236}">
                <a16:creationId xmlns:a16="http://schemas.microsoft.com/office/drawing/2014/main" id="{71351BEC-5092-AE71-2D5D-C91A98001C0B}"/>
              </a:ext>
            </a:extLst>
          </p:cNvPr>
          <p:cNvPicPr>
            <a:picLocks noChangeAspect="1"/>
          </p:cNvPicPr>
          <p:nvPr/>
        </p:nvPicPr>
        <p:blipFill rotWithShape="1">
          <a:blip r:embed="rId5"/>
          <a:srcRect l="-1875" t="53496" b="2896"/>
          <a:stretch/>
        </p:blipFill>
        <p:spPr>
          <a:xfrm>
            <a:off x="7294685" y="4362833"/>
            <a:ext cx="2668465" cy="1568450"/>
          </a:xfrm>
          <a:prstGeom prst="rect">
            <a:avLst/>
          </a:prstGeom>
        </p:spPr>
      </p:pic>
      <p:sp>
        <p:nvSpPr>
          <p:cNvPr id="25" name="TextBox 24">
            <a:extLst>
              <a:ext uri="{FF2B5EF4-FFF2-40B4-BE49-F238E27FC236}">
                <a16:creationId xmlns:a16="http://schemas.microsoft.com/office/drawing/2014/main" id="{069F182F-93B9-CB5C-5405-12976A2551E9}"/>
              </a:ext>
            </a:extLst>
          </p:cNvPr>
          <p:cNvSpPr txBox="1"/>
          <p:nvPr/>
        </p:nvSpPr>
        <p:spPr>
          <a:xfrm>
            <a:off x="7684551" y="5893182"/>
            <a:ext cx="2856232" cy="215444"/>
          </a:xfrm>
          <a:prstGeom prst="rect">
            <a:avLst/>
          </a:prstGeom>
          <a:noFill/>
        </p:spPr>
        <p:txBody>
          <a:bodyPr wrap="square" rtlCol="0">
            <a:spAutoFit/>
          </a:bodyPr>
          <a:lstStyle/>
          <a:p>
            <a:r>
              <a:rPr lang="en-US" sz="800" dirty="0"/>
              <a:t>Examples of advance signs for rerouting</a:t>
            </a:r>
          </a:p>
        </p:txBody>
      </p:sp>
    </p:spTree>
    <p:extLst>
      <p:ext uri="{BB962C8B-B14F-4D97-AF65-F5344CB8AC3E}">
        <p14:creationId xmlns:p14="http://schemas.microsoft.com/office/powerpoint/2010/main" val="404548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a:xfrm>
            <a:off x="617620" y="365125"/>
            <a:ext cx="10969699" cy="880579"/>
          </a:xfrm>
        </p:spPr>
        <p:txBody>
          <a:bodyPr/>
          <a:lstStyle/>
          <a:p>
            <a:r>
              <a:rPr lang="en-US"/>
              <a:t>Section 2D.60 Signing at Airports</a:t>
            </a:r>
            <a:endParaRPr lang="en-US" dirty="0"/>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a:xfrm>
            <a:off x="617538" y="1246188"/>
            <a:ext cx="7230491" cy="4722812"/>
          </a:xfrm>
        </p:spPr>
        <p:txBody>
          <a:bodyPr/>
          <a:lstStyle/>
          <a:p>
            <a:r>
              <a:rPr lang="en-US" dirty="0"/>
              <a:t>Guidance based on Airport Cooperative Research Program Report 52</a:t>
            </a:r>
          </a:p>
          <a:p>
            <a:r>
              <a:rPr lang="en-US" dirty="0"/>
              <a:t>Recommends potential measures to provide road users adequate time to comprehend and respond to signs at airports</a:t>
            </a:r>
          </a:p>
          <a:p>
            <a:r>
              <a:rPr lang="en-US" dirty="0"/>
              <a:t>Adds Figure 2D-39, providing an example of major guide signing on the approaches to and within an airport facility roadway network </a:t>
            </a:r>
          </a:p>
        </p:txBody>
      </p:sp>
      <p:pic>
        <p:nvPicPr>
          <p:cNvPr id="7" name="Picture 6" descr="An airport map layout displays main facilities, e.g., terminals, various parking lots, control tower, administration building, on-site hotel, etc. located off a major “metropolitan” highway. Black circles with black numbers inside them are shown on this map layout indicating the locations of all major guide signs for the airport roadway network.">
            <a:extLst>
              <a:ext uri="{FF2B5EF4-FFF2-40B4-BE49-F238E27FC236}">
                <a16:creationId xmlns:a16="http://schemas.microsoft.com/office/drawing/2014/main" id="{D941CD01-35E8-EA08-AC04-D532B1241BDF}"/>
              </a:ext>
            </a:extLst>
          </p:cNvPr>
          <p:cNvPicPr>
            <a:picLocks noChangeAspect="1"/>
          </p:cNvPicPr>
          <p:nvPr/>
        </p:nvPicPr>
        <p:blipFill rotWithShape="1">
          <a:blip r:embed="rId3"/>
          <a:srcRect t="912" b="1"/>
          <a:stretch/>
        </p:blipFill>
        <p:spPr>
          <a:xfrm>
            <a:off x="8181473" y="530400"/>
            <a:ext cx="3659965" cy="5592135"/>
          </a:xfrm>
          <a:prstGeom prst="rect">
            <a:avLst/>
          </a:prstGeom>
        </p:spPr>
      </p:pic>
      <p:sp>
        <p:nvSpPr>
          <p:cNvPr id="5" name="Rectangle: Rounded Corners 4">
            <a:extLst>
              <a:ext uri="{FF2B5EF4-FFF2-40B4-BE49-F238E27FC236}">
                <a16:creationId xmlns:a16="http://schemas.microsoft.com/office/drawing/2014/main" id="{0851EE61-364A-7617-109D-2B213E656E6B}"/>
              </a:ext>
              <a:ext uri="{C183D7F6-B498-43B3-948B-1728B52AA6E4}">
                <adec:decorative xmlns:adec="http://schemas.microsoft.com/office/drawing/2017/decorative" val="1"/>
              </a:ext>
            </a:extLst>
          </p:cNvPr>
          <p:cNvSpPr/>
          <p:nvPr/>
        </p:nvSpPr>
        <p:spPr>
          <a:xfrm>
            <a:off x="8242299" y="5805917"/>
            <a:ext cx="3073401" cy="2837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B1B658A8-C5E1-37D2-C9DC-B61EC4EC5F10}"/>
              </a:ext>
              <a:ext uri="{C183D7F6-B498-43B3-948B-1728B52AA6E4}">
                <adec:decorative xmlns:adec="http://schemas.microsoft.com/office/drawing/2017/decorative" val="1"/>
              </a:ext>
            </a:extLst>
          </p:cNvPr>
          <p:cNvSpPr/>
          <p:nvPr/>
        </p:nvSpPr>
        <p:spPr>
          <a:xfrm>
            <a:off x="8122391" y="5751699"/>
            <a:ext cx="885826" cy="1007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80BA75D-45DB-2D37-A6D9-A764680CBC15}"/>
              </a:ext>
            </a:extLst>
          </p:cNvPr>
          <p:cNvSpPr txBox="1"/>
          <p:nvPr/>
        </p:nvSpPr>
        <p:spPr>
          <a:xfrm>
            <a:off x="7994088" y="5667974"/>
            <a:ext cx="4121712" cy="630942"/>
          </a:xfrm>
          <a:prstGeom prst="rect">
            <a:avLst/>
          </a:prstGeom>
          <a:noFill/>
        </p:spPr>
        <p:txBody>
          <a:bodyPr wrap="square" rtlCol="0">
            <a:spAutoFit/>
          </a:bodyPr>
          <a:lstStyle/>
          <a:p>
            <a:r>
              <a:rPr lang="en-US" sz="700" dirty="0"/>
              <a:t>Notes:</a:t>
            </a:r>
          </a:p>
          <a:p>
            <a:r>
              <a:rPr lang="en-US" sz="700" dirty="0"/>
              <a:t>   1.  Major guide signs are shown in this figure for illustrative purposes.  Other guide signs</a:t>
            </a:r>
          </a:p>
          <a:p>
            <a:pPr marL="228600" indent="-228600"/>
            <a:r>
              <a:rPr lang="en-US" sz="700" dirty="0"/>
              <a:t>        (such as advance signs), as well as regulatory and warning signs, have been omitted for clarity.</a:t>
            </a:r>
          </a:p>
          <a:p>
            <a:r>
              <a:rPr lang="en-US" sz="700" dirty="0"/>
              <a:t>   2.  Terminal loop is a one-way clockwise roadway.</a:t>
            </a:r>
          </a:p>
        </p:txBody>
      </p:sp>
    </p:spTree>
    <p:extLst>
      <p:ext uri="{BB962C8B-B14F-4D97-AF65-F5344CB8AC3E}">
        <p14:creationId xmlns:p14="http://schemas.microsoft.com/office/powerpoint/2010/main" val="537500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549215"/>
            <a:ext cx="7547429" cy="2182361"/>
          </a:xfrm>
        </p:spPr>
        <p:txBody>
          <a:bodyPr>
            <a:normAutofit/>
          </a:bodyPr>
          <a:lstStyle/>
          <a:p>
            <a:pPr fontAlgn="auto">
              <a:spcAft>
                <a:spcPts val="0"/>
              </a:spcAft>
            </a:pPr>
            <a:r>
              <a:rPr lang="en-US" sz="3600" dirty="0">
                <a:latin typeface="FHWA Series F2001" panose="020B0807000000020003" pitchFamily="34" charset="0"/>
              </a:rPr>
              <a:t>FHWA’s National </a:t>
            </a:r>
            <a:br>
              <a:rPr lang="en-US" sz="3600" dirty="0">
                <a:latin typeface="FHWA Series F2001" panose="020B0807000000020003" pitchFamily="34" charset="0"/>
              </a:rPr>
            </a:br>
            <a:r>
              <a:rPr lang="en-US" sz="360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err="1">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err="1">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Frequently Asked </a:t>
            </a:r>
            <a:r>
              <a:rPr lang="en-US" altLang="en-US" sz="2400" kern="0">
                <a:latin typeface="FHWA Series F2001" panose="020B0807000000020003" pitchFamily="34" charset="0"/>
                <a:cs typeface="+mn-cs"/>
              </a:rPr>
              <a:t>Questions</a:t>
            </a:r>
            <a:endParaRPr kumimoji="0" lang="en-US" altLang="en-US" sz="2400" i="0" u="none" strike="noStrike" kern="0" cap="none" normalizeH="0" noProof="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a:ln>
                  <a:noFill/>
                </a:ln>
                <a:effectLst/>
                <a:uLnTx/>
                <a:uFillTx/>
                <a:latin typeface="FHWA Series F2001" panose="020B0807000000020003" pitchFamily="34" charset="0"/>
                <a:cs typeface="+mn-cs"/>
              </a:rPr>
              <a:t>MUTCD</a:t>
            </a:r>
            <a:r>
              <a:rPr kumimoji="0" lang="en-US" altLang="en-US" sz="2400" i="0" u="none" strike="noStrike" kern="0" cap="none" normalizeH="0" noProof="0">
                <a:ln>
                  <a:noFill/>
                </a:ln>
                <a:effectLst/>
                <a:uLnTx/>
                <a:uFillTx/>
                <a:latin typeface="FHWA Series F2001" panose="020B0807000000020003" pitchFamily="34" charset="0"/>
                <a:cs typeface="+mn-cs"/>
              </a:rPr>
              <a:t> News Feed</a:t>
            </a:r>
            <a:endParaRPr lang="en-US" sz="280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Chapter 2D Organization</a:t>
            </a:r>
          </a:p>
        </p:txBody>
      </p:sp>
      <p:sp>
        <p:nvSpPr>
          <p:cNvPr id="5" name="Content Placeholder 4">
            <a:extLst>
              <a:ext uri="{FF2B5EF4-FFF2-40B4-BE49-F238E27FC236}">
                <a16:creationId xmlns:a16="http://schemas.microsoft.com/office/drawing/2014/main" id="{6025EBCD-5118-D8CB-184E-7F96D179F1C6}"/>
              </a:ext>
            </a:extLst>
          </p:cNvPr>
          <p:cNvSpPr>
            <a:spLocks noGrp="1"/>
          </p:cNvSpPr>
          <p:nvPr>
            <p:ph idx="1"/>
          </p:nvPr>
        </p:nvSpPr>
        <p:spPr/>
        <p:txBody>
          <a:bodyPr>
            <a:normAutofit fontScale="92500" lnSpcReduction="20000"/>
          </a:bodyPr>
          <a:lstStyle/>
          <a:p>
            <a:r>
              <a:rPr lang="en-US" sz="3000" dirty="0"/>
              <a:t>New subchapter headings to organize sections:</a:t>
            </a:r>
          </a:p>
          <a:p>
            <a:pPr lvl="1"/>
            <a:r>
              <a:rPr lang="en-US" sz="2600" b="0" i="0" u="none" strike="noStrike" baseline="0" dirty="0">
                <a:solidFill>
                  <a:srgbClr val="000000"/>
                </a:solidFill>
              </a:rPr>
              <a:t>General Design</a:t>
            </a:r>
          </a:p>
          <a:p>
            <a:pPr lvl="1"/>
            <a:r>
              <a:rPr lang="en-US" sz="2600" b="0" i="0" u="none" strike="noStrike" baseline="0" dirty="0">
                <a:solidFill>
                  <a:srgbClr val="000000"/>
                </a:solidFill>
              </a:rPr>
              <a:t>Route Signs and Auxiliary Plaques</a:t>
            </a:r>
          </a:p>
          <a:p>
            <a:pPr lvl="1"/>
            <a:r>
              <a:rPr lang="en-US" sz="2600" b="0" i="0" u="none" strike="noStrike" baseline="0" dirty="0">
                <a:solidFill>
                  <a:srgbClr val="000000"/>
                </a:solidFill>
              </a:rPr>
              <a:t>Sign Assemblies</a:t>
            </a:r>
          </a:p>
          <a:p>
            <a:pPr lvl="1"/>
            <a:r>
              <a:rPr lang="en-US" sz="2600" b="0" i="0" u="none" strike="noStrike" baseline="0" dirty="0">
                <a:solidFill>
                  <a:srgbClr val="000000"/>
                </a:solidFill>
              </a:rPr>
              <a:t>Destination and Distance Signs</a:t>
            </a:r>
          </a:p>
          <a:p>
            <a:pPr lvl="1"/>
            <a:r>
              <a:rPr lang="en-US" sz="2600" b="0" i="0" u="none" strike="noStrike" baseline="0" dirty="0">
                <a:solidFill>
                  <a:srgbClr val="000000"/>
                </a:solidFill>
              </a:rPr>
              <a:t>Street Name and Parking Signs</a:t>
            </a:r>
          </a:p>
          <a:p>
            <a:pPr lvl="1"/>
            <a:r>
              <a:rPr lang="en-US" sz="2600" b="0" i="0" u="none" strike="noStrike" baseline="0" dirty="0">
                <a:solidFill>
                  <a:srgbClr val="000000"/>
                </a:solidFill>
              </a:rPr>
              <a:t>Freeway Interchange Approach Signs</a:t>
            </a:r>
          </a:p>
          <a:p>
            <a:pPr lvl="1"/>
            <a:r>
              <a:rPr lang="en-US" sz="2600" b="0" i="0" u="none" strike="noStrike" baseline="0" dirty="0">
                <a:solidFill>
                  <a:srgbClr val="000000"/>
                </a:solidFill>
              </a:rPr>
              <a:t>Weigh Station, Crossover, Truck and Passing Lane, and Emergency and Slow Vehicle Turn-Out Signs</a:t>
            </a:r>
          </a:p>
          <a:p>
            <a:pPr lvl="1"/>
            <a:r>
              <a:rPr lang="en-US" sz="2600" b="0" i="0" u="none" strike="noStrike" baseline="0" dirty="0">
                <a:solidFill>
                  <a:srgbClr val="000000"/>
                </a:solidFill>
              </a:rPr>
              <a:t>Other Guide Signs</a:t>
            </a:r>
          </a:p>
          <a:p>
            <a:pPr lvl="1"/>
            <a:r>
              <a:rPr lang="en-US" sz="2600" b="0" i="0" u="none" strike="noStrike" baseline="0" dirty="0">
                <a:solidFill>
                  <a:srgbClr val="000000"/>
                </a:solidFill>
              </a:rPr>
              <a:t>Signing at Airports</a:t>
            </a:r>
            <a:endParaRPr lang="en-US" sz="2600" dirty="0"/>
          </a:p>
        </p:txBody>
      </p:sp>
    </p:spTree>
    <p:extLst>
      <p:ext uri="{BB962C8B-B14F-4D97-AF65-F5344CB8AC3E}">
        <p14:creationId xmlns:p14="http://schemas.microsoft.com/office/powerpoint/2010/main" val="212283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2D.01 Scope of Conventional Road Guide Sign Standards and Application</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dirty="0"/>
              <a:t>Primary or control destinations displayed on guide signs should be:</a:t>
            </a:r>
          </a:p>
          <a:p>
            <a:pPr lvl="1"/>
            <a:r>
              <a:rPr lang="en-US" dirty="0"/>
              <a:t>Meaningful to road users in navigation and orientation</a:t>
            </a:r>
          </a:p>
          <a:p>
            <a:pPr lvl="1"/>
            <a:r>
              <a:rPr lang="en-US" dirty="0"/>
              <a:t>Identifiable on official maps</a:t>
            </a:r>
          </a:p>
          <a:p>
            <a:r>
              <a:rPr lang="en-US" dirty="0"/>
              <a:t>Not generally used on low-volume rural roads, </a:t>
            </a:r>
            <a:br>
              <a:rPr lang="en-US" dirty="0"/>
            </a:br>
            <a:r>
              <a:rPr lang="en-US" dirty="0"/>
              <a:t>except as needed to guide road users back to </a:t>
            </a:r>
            <a:br>
              <a:rPr lang="en-US" dirty="0"/>
            </a:br>
            <a:r>
              <a:rPr lang="en-US" dirty="0"/>
              <a:t>major roadways</a:t>
            </a:r>
          </a:p>
          <a:p>
            <a:endParaRPr lang="en-US" dirty="0"/>
          </a:p>
        </p:txBody>
      </p:sp>
      <p:grpSp>
        <p:nvGrpSpPr>
          <p:cNvPr id="10" name="Group 9" descr="Two-line guide sign indicating directional destinations. Salem is reached by turning left, as shown by a left-pointing arrow in the upper panel. Ivy City is reached by turning right, as shown by a right-pointing arrow in the lower panel.">
            <a:extLst>
              <a:ext uri="{FF2B5EF4-FFF2-40B4-BE49-F238E27FC236}">
                <a16:creationId xmlns:a16="http://schemas.microsoft.com/office/drawing/2014/main" id="{A1CACF9F-1E71-3968-188F-E218499BC699}"/>
              </a:ext>
              <a:ext uri="{C183D7F6-B498-43B3-948B-1728B52AA6E4}">
                <adec:decorative xmlns:adec="http://schemas.microsoft.com/office/drawing/2017/decorative" val="0"/>
              </a:ext>
            </a:extLst>
          </p:cNvPr>
          <p:cNvGrpSpPr/>
          <p:nvPr/>
        </p:nvGrpSpPr>
        <p:grpSpPr>
          <a:xfrm>
            <a:off x="8302859" y="4008217"/>
            <a:ext cx="3177941" cy="2085974"/>
            <a:chOff x="3581400" y="4038601"/>
            <a:chExt cx="4187591" cy="2666999"/>
          </a:xfrm>
        </p:grpSpPr>
        <p:pic>
          <p:nvPicPr>
            <p:cNvPr id="8" name="Picture 7">
              <a:extLst>
                <a:ext uri="{FF2B5EF4-FFF2-40B4-BE49-F238E27FC236}">
                  <a16:creationId xmlns:a16="http://schemas.microsoft.com/office/drawing/2014/main" id="{53F4C6BD-C567-24F3-B4C1-B66883EE7858}"/>
                </a:ext>
              </a:extLst>
            </p:cNvPr>
            <p:cNvPicPr>
              <a:picLocks noChangeAspect="1"/>
            </p:cNvPicPr>
            <p:nvPr/>
          </p:nvPicPr>
          <p:blipFill>
            <a:blip r:embed="rId3"/>
            <a:srcRect b="7450"/>
            <a:stretch>
              <a:fillRect/>
            </a:stretch>
          </p:blipFill>
          <p:spPr>
            <a:xfrm>
              <a:off x="3962400" y="4038601"/>
              <a:ext cx="3806591" cy="2468306"/>
            </a:xfrm>
            <a:prstGeom prst="rect">
              <a:avLst/>
            </a:prstGeom>
          </p:spPr>
        </p:pic>
        <p:sp>
          <p:nvSpPr>
            <p:cNvPr id="9" name="Rectangle 8">
              <a:extLst>
                <a:ext uri="{FF2B5EF4-FFF2-40B4-BE49-F238E27FC236}">
                  <a16:creationId xmlns:a16="http://schemas.microsoft.com/office/drawing/2014/main" id="{937BDBA1-3CF6-1BDC-3003-9F51F2F7B473}"/>
                </a:ext>
              </a:extLst>
            </p:cNvPr>
            <p:cNvSpPr/>
            <p:nvPr/>
          </p:nvSpPr>
          <p:spPr bwMode="auto">
            <a:xfrm>
              <a:off x="3581400" y="6096000"/>
              <a:ext cx="762000" cy="609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31411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2D.05 Size of Lettering</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dirty="0"/>
              <a:t>Except as otherwise provided in the Manual, principal legend on overhead guide signs shall be:</a:t>
            </a:r>
          </a:p>
          <a:p>
            <a:pPr lvl="1"/>
            <a:r>
              <a:rPr lang="en-US" dirty="0"/>
              <a:t>At least 6 inches in height for upper-case letters</a:t>
            </a:r>
          </a:p>
          <a:p>
            <a:pPr lvl="1"/>
            <a:r>
              <a:rPr lang="en-US" dirty="0"/>
              <a:t>At least 4.5 inches in nominal loop height for lower-case letters</a:t>
            </a:r>
          </a:p>
        </p:txBody>
      </p:sp>
    </p:spTree>
    <p:extLst>
      <p:ext uri="{BB962C8B-B14F-4D97-AF65-F5344CB8AC3E}">
        <p14:creationId xmlns:p14="http://schemas.microsoft.com/office/powerpoint/2010/main" val="417127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2D.07 Abbreviations </a:t>
            </a:r>
            <a:r>
              <a:rPr lang="en-US" sz="2400" dirty="0"/>
              <a:t>(1 of 2)</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dirty="0"/>
              <a:t>New Section added regarding commonly recognized abbreviations for certain words (relocated from Chapter 2E.17 of 2009 Edition)</a:t>
            </a:r>
          </a:p>
          <a:p>
            <a:r>
              <a:rPr lang="en-US" dirty="0"/>
              <a:t>Figure added</a:t>
            </a:r>
          </a:p>
        </p:txBody>
      </p:sp>
      <p:sp>
        <p:nvSpPr>
          <p:cNvPr id="3" name="TextBox 2">
            <a:extLst>
              <a:ext uri="{FF2B5EF4-FFF2-40B4-BE49-F238E27FC236}">
                <a16:creationId xmlns:a16="http://schemas.microsoft.com/office/drawing/2014/main" id="{741D38A9-3744-7DA4-1064-2F2890F7EEC1}"/>
              </a:ext>
            </a:extLst>
          </p:cNvPr>
          <p:cNvSpPr txBox="1"/>
          <p:nvPr/>
        </p:nvSpPr>
        <p:spPr>
          <a:xfrm>
            <a:off x="4291560" y="2839272"/>
            <a:ext cx="4567304" cy="253916"/>
          </a:xfrm>
          <a:prstGeom prst="rect">
            <a:avLst/>
          </a:prstGeom>
          <a:noFill/>
        </p:spPr>
        <p:txBody>
          <a:bodyPr wrap="square" rtlCol="0">
            <a:spAutoFit/>
          </a:bodyPr>
          <a:lstStyle/>
          <a:p>
            <a:r>
              <a:rPr lang="en-US" sz="1050" b="1" dirty="0"/>
              <a:t>Figure 2D-2. Examples of Uses of Abbreviations on Guide Signs</a:t>
            </a:r>
          </a:p>
        </p:txBody>
      </p:sp>
      <p:sp>
        <p:nvSpPr>
          <p:cNvPr id="5" name="TextBox 4">
            <a:extLst>
              <a:ext uri="{FF2B5EF4-FFF2-40B4-BE49-F238E27FC236}">
                <a16:creationId xmlns:a16="http://schemas.microsoft.com/office/drawing/2014/main" id="{169C888E-E752-F26C-CE38-FDF73AFC245F}"/>
              </a:ext>
            </a:extLst>
          </p:cNvPr>
          <p:cNvSpPr txBox="1"/>
          <p:nvPr/>
        </p:nvSpPr>
        <p:spPr>
          <a:xfrm>
            <a:off x="5137014" y="3063849"/>
            <a:ext cx="2161746" cy="215444"/>
          </a:xfrm>
          <a:prstGeom prst="rect">
            <a:avLst/>
          </a:prstGeom>
          <a:noFill/>
        </p:spPr>
        <p:txBody>
          <a:bodyPr wrap="square" rtlCol="0">
            <a:spAutoFit/>
          </a:bodyPr>
          <a:lstStyle/>
          <a:p>
            <a:r>
              <a:rPr lang="en-US" sz="800" b="1" dirty="0"/>
              <a:t>A – Cardinal directions and orientations</a:t>
            </a:r>
            <a:endParaRPr lang="en-US" sz="800" dirty="0"/>
          </a:p>
        </p:txBody>
      </p:sp>
      <p:pic>
        <p:nvPicPr>
          <p:cNvPr id="9" name="Picture 8" descr="Two signs are shown: a square green sign with a white border and the words “South Ave East” in white on two lines above a right-pointing horizontal white arrow and a horizontal rectangular green sign is shown with a white border and the words “S Randolphville Rd East” in white on two lines above a right-pointing horizontal white arrow.">
            <a:extLst>
              <a:ext uri="{FF2B5EF4-FFF2-40B4-BE49-F238E27FC236}">
                <a16:creationId xmlns:a16="http://schemas.microsoft.com/office/drawing/2014/main" id="{F8484036-D65F-D7EB-E14E-342B1B39C100}"/>
              </a:ext>
            </a:extLst>
          </p:cNvPr>
          <p:cNvPicPr>
            <a:picLocks noChangeAspect="1"/>
          </p:cNvPicPr>
          <p:nvPr/>
        </p:nvPicPr>
        <p:blipFill>
          <a:blip r:embed="rId3"/>
          <a:stretch>
            <a:fillRect/>
          </a:stretch>
        </p:blipFill>
        <p:spPr>
          <a:xfrm>
            <a:off x="3499836" y="3246729"/>
            <a:ext cx="5887272" cy="1476581"/>
          </a:xfrm>
          <a:prstGeom prst="rect">
            <a:avLst/>
          </a:prstGeom>
        </p:spPr>
      </p:pic>
      <p:sp>
        <p:nvSpPr>
          <p:cNvPr id="7" name="TextBox 6">
            <a:extLst>
              <a:ext uri="{FF2B5EF4-FFF2-40B4-BE49-F238E27FC236}">
                <a16:creationId xmlns:a16="http://schemas.microsoft.com/office/drawing/2014/main" id="{0E2B4D3F-C568-D205-8F6C-536E8600B128}"/>
              </a:ext>
            </a:extLst>
          </p:cNvPr>
          <p:cNvSpPr txBox="1"/>
          <p:nvPr/>
        </p:nvSpPr>
        <p:spPr>
          <a:xfrm>
            <a:off x="3604256" y="4737362"/>
            <a:ext cx="2183130" cy="1215717"/>
          </a:xfrm>
          <a:prstGeom prst="rect">
            <a:avLst/>
          </a:prstGeom>
          <a:solidFill>
            <a:schemeClr val="bg1"/>
          </a:solidFill>
        </p:spPr>
        <p:txBody>
          <a:bodyPr wrap="square" rtlCol="0">
            <a:spAutoFit/>
          </a:bodyPr>
          <a:lstStyle/>
          <a:p>
            <a:pPr>
              <a:spcAft>
                <a:spcPts val="600"/>
              </a:spcAft>
            </a:pPr>
            <a:r>
              <a:rPr lang="en-US" sz="900" dirty="0">
                <a:solidFill>
                  <a:schemeClr val="tx1">
                    <a:lumMod val="75000"/>
                    <a:lumOff val="25000"/>
                  </a:schemeClr>
                </a:solidFill>
              </a:rPr>
              <a:t>“South” is the street name and shall not be abbreviated.</a:t>
            </a:r>
          </a:p>
          <a:p>
            <a:pPr>
              <a:spcAft>
                <a:spcPts val="600"/>
              </a:spcAft>
            </a:pPr>
            <a:r>
              <a:rPr lang="en-US" sz="900" dirty="0">
                <a:solidFill>
                  <a:schemeClr val="tx1">
                    <a:lumMod val="75000"/>
                    <a:lumOff val="25000"/>
                  </a:schemeClr>
                </a:solidFill>
              </a:rPr>
              <a:t>“</a:t>
            </a:r>
            <a:r>
              <a:rPr lang="en-US" sz="900" dirty="0">
                <a:solidFill>
                  <a:schemeClr val="tx1">
                    <a:lumMod val="85000"/>
                    <a:lumOff val="15000"/>
                  </a:schemeClr>
                </a:solidFill>
              </a:rPr>
              <a:t>East” </a:t>
            </a:r>
            <a:r>
              <a:rPr lang="en-US" sz="900" dirty="0">
                <a:solidFill>
                  <a:schemeClr val="tx1">
                    <a:lumMod val="75000"/>
                    <a:lumOff val="25000"/>
                  </a:schemeClr>
                </a:solidFill>
              </a:rPr>
              <a:t>is the cardinal direction of travel and shall not be abbreviated.</a:t>
            </a:r>
          </a:p>
          <a:p>
            <a:r>
              <a:rPr lang="en-US" sz="900" dirty="0">
                <a:solidFill>
                  <a:schemeClr val="tx1">
                    <a:lumMod val="75000"/>
                    <a:lumOff val="25000"/>
                  </a:schemeClr>
                </a:solidFill>
              </a:rPr>
              <a:t>“Avenue” is the street name descriptor with a recognizable abbreviation and should be abbreviated.</a:t>
            </a:r>
          </a:p>
        </p:txBody>
      </p:sp>
      <p:sp>
        <p:nvSpPr>
          <p:cNvPr id="6" name="TextBox 5">
            <a:extLst>
              <a:ext uri="{FF2B5EF4-FFF2-40B4-BE49-F238E27FC236}">
                <a16:creationId xmlns:a16="http://schemas.microsoft.com/office/drawing/2014/main" id="{383CC8E4-DC5F-3356-777E-C6A8C7190646}"/>
              </a:ext>
            </a:extLst>
          </p:cNvPr>
          <p:cNvSpPr txBox="1"/>
          <p:nvPr/>
        </p:nvSpPr>
        <p:spPr>
          <a:xfrm>
            <a:off x="6605783" y="4734908"/>
            <a:ext cx="2253081" cy="1215717"/>
          </a:xfrm>
          <a:prstGeom prst="rect">
            <a:avLst/>
          </a:prstGeom>
          <a:solidFill>
            <a:schemeClr val="bg1"/>
          </a:solidFill>
        </p:spPr>
        <p:txBody>
          <a:bodyPr wrap="square" rtlCol="0">
            <a:spAutoFit/>
          </a:bodyPr>
          <a:lstStyle/>
          <a:p>
            <a:pPr>
              <a:spcAft>
                <a:spcPts val="600"/>
              </a:spcAft>
            </a:pPr>
            <a:r>
              <a:rPr lang="en-US" sz="900" dirty="0">
                <a:solidFill>
                  <a:schemeClr val="tx1">
                    <a:lumMod val="75000"/>
                    <a:lumOff val="25000"/>
                  </a:schemeClr>
                </a:solidFill>
              </a:rPr>
              <a:t>“South” is a pre</a:t>
            </a:r>
            <a:r>
              <a:rPr lang="en-US" sz="900" dirty="0"/>
              <a:t>-</a:t>
            </a:r>
            <a:r>
              <a:rPr lang="en-US" sz="900" dirty="0">
                <a:solidFill>
                  <a:schemeClr val="tx1">
                    <a:lumMod val="75000"/>
                    <a:lumOff val="25000"/>
                  </a:schemeClr>
                </a:solidFill>
              </a:rPr>
              <a:t>directional designation and may be abbreviated.</a:t>
            </a:r>
          </a:p>
          <a:p>
            <a:pPr>
              <a:spcAft>
                <a:spcPts val="600"/>
              </a:spcAft>
            </a:pPr>
            <a:r>
              <a:rPr lang="en-US" sz="900" dirty="0">
                <a:solidFill>
                  <a:schemeClr val="tx1">
                    <a:lumMod val="75000"/>
                    <a:lumOff val="25000"/>
                  </a:schemeClr>
                </a:solidFill>
              </a:rPr>
              <a:t>“East</a:t>
            </a:r>
            <a:r>
              <a:rPr lang="en-US" sz="900" dirty="0">
                <a:solidFill>
                  <a:schemeClr val="tx1">
                    <a:lumMod val="85000"/>
                    <a:lumOff val="15000"/>
                  </a:schemeClr>
                </a:solidFill>
              </a:rPr>
              <a:t>”</a:t>
            </a:r>
            <a:r>
              <a:rPr lang="en-US" sz="900" dirty="0">
                <a:solidFill>
                  <a:srgbClr val="FF0000"/>
                </a:solidFill>
              </a:rPr>
              <a:t> </a:t>
            </a:r>
            <a:r>
              <a:rPr lang="en-US" sz="900" dirty="0">
                <a:solidFill>
                  <a:schemeClr val="tx1">
                    <a:lumMod val="75000"/>
                    <a:lumOff val="25000"/>
                  </a:schemeClr>
                </a:solidFill>
              </a:rPr>
              <a:t>is the cardinal direction of travel and shall not be abbreviated.</a:t>
            </a:r>
          </a:p>
          <a:p>
            <a:r>
              <a:rPr lang="en-US" sz="900" dirty="0">
                <a:solidFill>
                  <a:schemeClr val="tx1">
                    <a:lumMod val="75000"/>
                    <a:lumOff val="25000"/>
                  </a:schemeClr>
                </a:solidFill>
              </a:rPr>
              <a:t>“Road” is the street name descriptor with a recognizable abbreviation and should be abbreviated.</a:t>
            </a:r>
          </a:p>
        </p:txBody>
      </p:sp>
    </p:spTree>
    <p:extLst>
      <p:ext uri="{BB962C8B-B14F-4D97-AF65-F5344CB8AC3E}">
        <p14:creationId xmlns:p14="http://schemas.microsoft.com/office/powerpoint/2010/main" val="309003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2D.07 Abbreviations </a:t>
            </a:r>
            <a:r>
              <a:rPr lang="en-US" sz="2400" dirty="0"/>
              <a:t>(2 of 2)</a:t>
            </a:r>
          </a:p>
        </p:txBody>
      </p:sp>
      <p:sp>
        <p:nvSpPr>
          <p:cNvPr id="4" name="Content Placeholder 3">
            <a:extLst>
              <a:ext uri="{FF2B5EF4-FFF2-40B4-BE49-F238E27FC236}">
                <a16:creationId xmlns:a16="http://schemas.microsoft.com/office/drawing/2014/main" id="{DEA7C2CB-8874-3CA3-8B10-1967E5678FBE}"/>
              </a:ext>
            </a:extLst>
          </p:cNvPr>
          <p:cNvSpPr>
            <a:spLocks noGrp="1"/>
          </p:cNvSpPr>
          <p:nvPr>
            <p:ph idx="1"/>
          </p:nvPr>
        </p:nvSpPr>
        <p:spPr/>
        <p:txBody>
          <a:bodyPr/>
          <a:lstStyle/>
          <a:p>
            <a:r>
              <a:rPr lang="en-US" dirty="0"/>
              <a:t>Adds two </a:t>
            </a:r>
            <a:r>
              <a:rPr lang="en-US" dirty="0">
                <a:solidFill>
                  <a:schemeClr val="tx1">
                    <a:lumMod val="85000"/>
                    <a:lumOff val="15000"/>
                  </a:schemeClr>
                </a:solidFill>
              </a:rPr>
              <a:t>Tab</a:t>
            </a:r>
            <a:r>
              <a:rPr lang="en-US" dirty="0"/>
              <a:t>les</a:t>
            </a:r>
          </a:p>
          <a:p>
            <a:endParaRPr lang="en-US" dirty="0"/>
          </a:p>
        </p:txBody>
      </p:sp>
      <p:sp>
        <p:nvSpPr>
          <p:cNvPr id="5" name="TextBox 4">
            <a:extLst>
              <a:ext uri="{FF2B5EF4-FFF2-40B4-BE49-F238E27FC236}">
                <a16:creationId xmlns:a16="http://schemas.microsoft.com/office/drawing/2014/main" id="{2BF585BD-0363-DD79-33F5-6CA726835D46}"/>
              </a:ext>
            </a:extLst>
          </p:cNvPr>
          <p:cNvSpPr txBox="1"/>
          <p:nvPr/>
        </p:nvSpPr>
        <p:spPr>
          <a:xfrm>
            <a:off x="2097942" y="2315586"/>
            <a:ext cx="2876550" cy="430887"/>
          </a:xfrm>
          <a:prstGeom prst="rect">
            <a:avLst/>
          </a:prstGeom>
          <a:noFill/>
        </p:spPr>
        <p:txBody>
          <a:bodyPr wrap="square" rtlCol="0">
            <a:spAutoFit/>
          </a:bodyPr>
          <a:lstStyle/>
          <a:p>
            <a:pPr algn="ctr"/>
            <a:r>
              <a:rPr lang="en-US" sz="1100" b="1" dirty="0"/>
              <a:t>Table 2D-4. Street Name Descriptors</a:t>
            </a:r>
          </a:p>
          <a:p>
            <a:pPr algn="ctr"/>
            <a:r>
              <a:rPr lang="en-US" sz="1100" b="1" dirty="0"/>
              <a:t>Not Acceptable for Abbreviation</a:t>
            </a:r>
          </a:p>
        </p:txBody>
      </p:sp>
      <p:pic>
        <p:nvPicPr>
          <p:cNvPr id="15" name="Picture 14" descr="The table alphabetically lists descriptors such as Alley, Cove, Hill, Path, and View.">
            <a:extLst>
              <a:ext uri="{FF2B5EF4-FFF2-40B4-BE49-F238E27FC236}">
                <a16:creationId xmlns:a16="http://schemas.microsoft.com/office/drawing/2014/main" id="{E714C2F7-3C90-4624-59B4-3A4B2238504C}"/>
              </a:ext>
              <a:ext uri="{C183D7F6-B498-43B3-948B-1728B52AA6E4}">
                <adec:decorative xmlns:adec="http://schemas.microsoft.com/office/drawing/2017/decorative" val="0"/>
              </a:ext>
            </a:extLst>
          </p:cNvPr>
          <p:cNvPicPr>
            <a:picLocks noChangeAspect="1"/>
          </p:cNvPicPr>
          <p:nvPr/>
        </p:nvPicPr>
        <p:blipFill rotWithShape="1">
          <a:blip r:embed="rId3"/>
          <a:srcRect t="13979"/>
          <a:stretch/>
        </p:blipFill>
        <p:spPr>
          <a:xfrm>
            <a:off x="2191441" y="2695574"/>
            <a:ext cx="2917202" cy="2362201"/>
          </a:xfrm>
          <a:prstGeom prst="rect">
            <a:avLst/>
          </a:prstGeom>
        </p:spPr>
      </p:pic>
      <p:sp>
        <p:nvSpPr>
          <p:cNvPr id="3" name="TextBox 2">
            <a:extLst>
              <a:ext uri="{FF2B5EF4-FFF2-40B4-BE49-F238E27FC236}">
                <a16:creationId xmlns:a16="http://schemas.microsoft.com/office/drawing/2014/main" id="{9A02261B-85B8-2DDC-BE54-C795E2A0C85E}"/>
              </a:ext>
            </a:extLst>
          </p:cNvPr>
          <p:cNvSpPr txBox="1"/>
          <p:nvPr/>
        </p:nvSpPr>
        <p:spPr>
          <a:xfrm>
            <a:off x="6102469" y="1812350"/>
            <a:ext cx="2876550" cy="430887"/>
          </a:xfrm>
          <a:prstGeom prst="rect">
            <a:avLst/>
          </a:prstGeom>
          <a:noFill/>
        </p:spPr>
        <p:txBody>
          <a:bodyPr wrap="square" rtlCol="0">
            <a:spAutoFit/>
          </a:bodyPr>
          <a:lstStyle/>
          <a:p>
            <a:pPr algn="ctr"/>
            <a:r>
              <a:rPr lang="en-US" sz="1100" b="1" dirty="0"/>
              <a:t>Table 2D-3. Acceptable Abbreviations for Street Name Descriptors</a:t>
            </a:r>
          </a:p>
        </p:txBody>
      </p:sp>
      <p:pic>
        <p:nvPicPr>
          <p:cNvPr id="13" name="Picture 12" descr="The table alphabetically lists descriptors such as Avenue (Ave), Parkway (Pkwy), and Southeast (SE*) alongside their standard abbreviations.">
            <a:extLst>
              <a:ext uri="{FF2B5EF4-FFF2-40B4-BE49-F238E27FC236}">
                <a16:creationId xmlns:a16="http://schemas.microsoft.com/office/drawing/2014/main" id="{D460B129-3FAB-923D-12D9-7F2756DE66BE}"/>
              </a:ext>
              <a:ext uri="{C183D7F6-B498-43B3-948B-1728B52AA6E4}">
                <adec:decorative xmlns:adec="http://schemas.microsoft.com/office/drawing/2017/decorative" val="0"/>
              </a:ext>
            </a:extLst>
          </p:cNvPr>
          <p:cNvPicPr>
            <a:picLocks noChangeAspect="1"/>
          </p:cNvPicPr>
          <p:nvPr/>
        </p:nvPicPr>
        <p:blipFill rotWithShape="1">
          <a:blip r:embed="rId4"/>
          <a:srcRect t="11163" b="6508"/>
          <a:stretch/>
        </p:blipFill>
        <p:spPr>
          <a:xfrm>
            <a:off x="5835768" y="2243236"/>
            <a:ext cx="3593981" cy="3267607"/>
          </a:xfrm>
          <a:prstGeom prst="rect">
            <a:avLst/>
          </a:prstGeom>
        </p:spPr>
      </p:pic>
      <p:sp>
        <p:nvSpPr>
          <p:cNvPr id="6" name="TextBox 5">
            <a:extLst>
              <a:ext uri="{FF2B5EF4-FFF2-40B4-BE49-F238E27FC236}">
                <a16:creationId xmlns:a16="http://schemas.microsoft.com/office/drawing/2014/main" id="{73099BD9-FC12-005D-F78E-C05971C549E5}"/>
              </a:ext>
              <a:ext uri="{C183D7F6-B498-43B3-948B-1728B52AA6E4}">
                <adec:decorative xmlns:adec="http://schemas.microsoft.com/office/drawing/2017/decorative" val="0"/>
              </a:ext>
            </a:extLst>
          </p:cNvPr>
          <p:cNvSpPr txBox="1"/>
          <p:nvPr/>
        </p:nvSpPr>
        <p:spPr>
          <a:xfrm>
            <a:off x="5834840" y="5505450"/>
            <a:ext cx="3981450" cy="430887"/>
          </a:xfrm>
          <a:prstGeom prst="rect">
            <a:avLst/>
          </a:prstGeom>
          <a:noFill/>
        </p:spPr>
        <p:txBody>
          <a:bodyPr wrap="square" rtlCol="0">
            <a:spAutoFit/>
          </a:bodyPr>
          <a:lstStyle/>
          <a:p>
            <a:r>
              <a:rPr lang="en-US" sz="1100" dirty="0"/>
              <a:t>*  For pre-directional or post-directional designations or cardinal orientations, such as E Main St or 3rd St SW</a:t>
            </a:r>
          </a:p>
        </p:txBody>
      </p:sp>
    </p:spTree>
    <p:extLst>
      <p:ext uri="{BB962C8B-B14F-4D97-AF65-F5344CB8AC3E}">
        <p14:creationId xmlns:p14="http://schemas.microsoft.com/office/powerpoint/2010/main" val="182458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2DA79-01F6-BDF0-8CB7-E5708D52AACF}"/>
              </a:ext>
            </a:extLst>
          </p:cNvPr>
          <p:cNvSpPr>
            <a:spLocks noGrp="1"/>
          </p:cNvSpPr>
          <p:nvPr>
            <p:ph type="title"/>
          </p:nvPr>
        </p:nvSpPr>
        <p:spPr/>
        <p:txBody>
          <a:bodyPr/>
          <a:lstStyle/>
          <a:p>
            <a:r>
              <a:rPr lang="en-US" dirty="0"/>
              <a:t>Section 2D.08 Arrows</a:t>
            </a:r>
          </a:p>
        </p:txBody>
      </p:sp>
      <p:sp>
        <p:nvSpPr>
          <p:cNvPr id="15" name="Content Placeholder 14">
            <a:extLst>
              <a:ext uri="{FF2B5EF4-FFF2-40B4-BE49-F238E27FC236}">
                <a16:creationId xmlns:a16="http://schemas.microsoft.com/office/drawing/2014/main" id="{17C22F0C-2191-4EB1-C7FD-27C9E7D7A3DA}"/>
              </a:ext>
            </a:extLst>
          </p:cNvPr>
          <p:cNvSpPr>
            <a:spLocks noGrp="1"/>
          </p:cNvSpPr>
          <p:nvPr>
            <p:ph idx="1"/>
          </p:nvPr>
        </p:nvSpPr>
        <p:spPr/>
        <p:txBody>
          <a:bodyPr/>
          <a:lstStyle/>
          <a:p>
            <a:r>
              <a:rPr lang="en-US" dirty="0"/>
              <a:t>“Curved-stem arrows” designation is revised to be “Type E directional arrows”</a:t>
            </a:r>
          </a:p>
          <a:p>
            <a:r>
              <a:rPr lang="en-US" dirty="0"/>
              <a:t>Type E directional arrow may be used to represent left-turn movements around a circulatory island</a:t>
            </a:r>
          </a:p>
          <a:p>
            <a:r>
              <a:rPr lang="en-US" dirty="0"/>
              <a:t>Type C advance turn directional arrow shall have a shaft bent at either a 90-degree angle or an oblique angle</a:t>
            </a:r>
          </a:p>
        </p:txBody>
      </p:sp>
      <p:pic>
        <p:nvPicPr>
          <p:cNvPr id="5" name="Picture 4" descr="A vertical black arrow curving up, then slightly to the right, and then to the left with the arrowhead pointing to the left.">
            <a:extLst>
              <a:ext uri="{FF2B5EF4-FFF2-40B4-BE49-F238E27FC236}">
                <a16:creationId xmlns:a16="http://schemas.microsoft.com/office/drawing/2014/main" id="{FE95A73F-B732-5566-68DA-CEC57FB79DDC}"/>
              </a:ext>
            </a:extLst>
          </p:cNvPr>
          <p:cNvPicPr>
            <a:picLocks noChangeAspect="1"/>
          </p:cNvPicPr>
          <p:nvPr/>
        </p:nvPicPr>
        <p:blipFill rotWithShape="1">
          <a:blip r:embed="rId3"/>
          <a:srcRect r="4042" b="14957"/>
          <a:stretch/>
        </p:blipFill>
        <p:spPr>
          <a:xfrm>
            <a:off x="2601122" y="4241991"/>
            <a:ext cx="1718312" cy="1668660"/>
          </a:xfrm>
          <a:prstGeom prst="rect">
            <a:avLst/>
          </a:prstGeom>
        </p:spPr>
      </p:pic>
      <p:sp>
        <p:nvSpPr>
          <p:cNvPr id="4" name="TextBox 3">
            <a:extLst>
              <a:ext uri="{FF2B5EF4-FFF2-40B4-BE49-F238E27FC236}">
                <a16:creationId xmlns:a16="http://schemas.microsoft.com/office/drawing/2014/main" id="{AAB83B71-5B6A-7382-0850-12A020B49240}"/>
              </a:ext>
            </a:extLst>
          </p:cNvPr>
          <p:cNvSpPr txBox="1"/>
          <p:nvPr/>
        </p:nvSpPr>
        <p:spPr>
          <a:xfrm>
            <a:off x="3068443" y="5873476"/>
            <a:ext cx="1038225" cy="369332"/>
          </a:xfrm>
          <a:prstGeom prst="rect">
            <a:avLst/>
          </a:prstGeom>
          <a:noFill/>
        </p:spPr>
        <p:txBody>
          <a:bodyPr wrap="square" rtlCol="0">
            <a:spAutoFit/>
          </a:bodyPr>
          <a:lstStyle/>
          <a:p>
            <a:r>
              <a:rPr lang="en-US"/>
              <a:t>Type E</a:t>
            </a:r>
          </a:p>
        </p:txBody>
      </p:sp>
      <p:pic>
        <p:nvPicPr>
          <p:cNvPr id="9" name="Picture 8" descr="A right-angle black arrow pointing up and to the right.&#10;">
            <a:extLst>
              <a:ext uri="{FF2B5EF4-FFF2-40B4-BE49-F238E27FC236}">
                <a16:creationId xmlns:a16="http://schemas.microsoft.com/office/drawing/2014/main" id="{50AAD2F1-BD12-BDF6-6E9B-DBB54B5673E0}"/>
              </a:ext>
            </a:extLst>
          </p:cNvPr>
          <p:cNvPicPr>
            <a:picLocks noChangeAspect="1"/>
          </p:cNvPicPr>
          <p:nvPr/>
        </p:nvPicPr>
        <p:blipFill rotWithShape="1">
          <a:blip r:embed="rId4"/>
          <a:srcRect t="4888" b="15934"/>
          <a:stretch/>
        </p:blipFill>
        <p:spPr>
          <a:xfrm>
            <a:off x="4932127" y="4339025"/>
            <a:ext cx="1625600" cy="1571625"/>
          </a:xfrm>
          <a:prstGeom prst="rect">
            <a:avLst/>
          </a:prstGeom>
        </p:spPr>
      </p:pic>
      <p:sp>
        <p:nvSpPr>
          <p:cNvPr id="8" name="TextBox 7">
            <a:extLst>
              <a:ext uri="{FF2B5EF4-FFF2-40B4-BE49-F238E27FC236}">
                <a16:creationId xmlns:a16="http://schemas.microsoft.com/office/drawing/2014/main" id="{A840301E-B3B0-EE2D-433F-28C79C589F67}"/>
              </a:ext>
            </a:extLst>
          </p:cNvPr>
          <p:cNvSpPr txBox="1"/>
          <p:nvPr/>
        </p:nvSpPr>
        <p:spPr>
          <a:xfrm>
            <a:off x="5119431" y="5841210"/>
            <a:ext cx="1038225" cy="369332"/>
          </a:xfrm>
          <a:prstGeom prst="rect">
            <a:avLst/>
          </a:prstGeom>
          <a:noFill/>
        </p:spPr>
        <p:txBody>
          <a:bodyPr wrap="square" rtlCol="0">
            <a:spAutoFit/>
          </a:bodyPr>
          <a:lstStyle/>
          <a:p>
            <a:r>
              <a:rPr lang="en-US"/>
              <a:t>Type C</a:t>
            </a:r>
          </a:p>
        </p:txBody>
      </p:sp>
      <p:pic>
        <p:nvPicPr>
          <p:cNvPr id="7" name="Picture 6" descr="An upward-pointing vertical black arrow.">
            <a:extLst>
              <a:ext uri="{FF2B5EF4-FFF2-40B4-BE49-F238E27FC236}">
                <a16:creationId xmlns:a16="http://schemas.microsoft.com/office/drawing/2014/main" id="{5D874CB1-9C89-23B5-36F3-10D66E43B039}"/>
              </a:ext>
            </a:extLst>
          </p:cNvPr>
          <p:cNvPicPr>
            <a:picLocks noChangeAspect="1"/>
          </p:cNvPicPr>
          <p:nvPr/>
        </p:nvPicPr>
        <p:blipFill rotWithShape="1">
          <a:blip r:embed="rId5"/>
          <a:srcRect b="18984"/>
          <a:stretch/>
        </p:blipFill>
        <p:spPr>
          <a:xfrm>
            <a:off x="7222807" y="4567940"/>
            <a:ext cx="1143000" cy="1273270"/>
          </a:xfrm>
          <a:prstGeom prst="rect">
            <a:avLst/>
          </a:prstGeom>
        </p:spPr>
      </p:pic>
      <p:sp>
        <p:nvSpPr>
          <p:cNvPr id="6" name="TextBox 5">
            <a:extLst>
              <a:ext uri="{FF2B5EF4-FFF2-40B4-BE49-F238E27FC236}">
                <a16:creationId xmlns:a16="http://schemas.microsoft.com/office/drawing/2014/main" id="{E7E3FB0D-742A-6124-999E-3E7AAEF2D00B}"/>
              </a:ext>
            </a:extLst>
          </p:cNvPr>
          <p:cNvSpPr txBox="1"/>
          <p:nvPr/>
        </p:nvSpPr>
        <p:spPr>
          <a:xfrm>
            <a:off x="7275195" y="5841210"/>
            <a:ext cx="1038225" cy="369332"/>
          </a:xfrm>
          <a:prstGeom prst="rect">
            <a:avLst/>
          </a:prstGeom>
          <a:noFill/>
        </p:spPr>
        <p:txBody>
          <a:bodyPr wrap="square" rtlCol="0">
            <a:spAutoFit/>
          </a:bodyPr>
          <a:lstStyle/>
          <a:p>
            <a:r>
              <a:rPr lang="en-US"/>
              <a:t>Type D</a:t>
            </a:r>
          </a:p>
        </p:txBody>
      </p:sp>
    </p:spTree>
    <p:extLst>
      <p:ext uri="{BB962C8B-B14F-4D97-AF65-F5344CB8AC3E}">
        <p14:creationId xmlns:p14="http://schemas.microsoft.com/office/powerpoint/2010/main" val="422280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3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E505F2-0799-4EC5-993A-147CF40F68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0671AD-9624-435E-BDE0-588B9D4BBD02}">
  <ds:schemaRefs>
    <ds:schemaRef ds:uri="http://schemas.microsoft.com/office/2006/documentManagement/types"/>
    <ds:schemaRef ds:uri="60e5f0d4-ab0c-4a60-8007-8d1140256167"/>
    <ds:schemaRef ds:uri="http://schemas.openxmlformats.org/package/2006/metadata/core-properties"/>
    <ds:schemaRef ds:uri="http://purl.org/dc/elements/1.1/"/>
    <ds:schemaRef ds:uri="http://schemas.microsoft.com/office/infopath/2007/PartnerControls"/>
    <ds:schemaRef ds:uri="cee703cd-e844-4d91-bc3d-75f024bf00fb"/>
    <ds:schemaRef ds:uri="http://purl.org/dc/terms/"/>
    <ds:schemaRef ds:uri="http://schemas.microsoft.com/office/2006/metadata/properties"/>
    <ds:schemaRef ds:uri="http://www.w3.org/XML/1998/namespace"/>
    <ds:schemaRef ds:uri="http://purl.org/dc/dcmitype/"/>
    <ds:schemaRef ds:uri="db6bb619-c77c-4ae4-8540-b4e237459e84"/>
    <ds:schemaRef ds:uri="1f53bace-a5d7-49fe-bfa8-c3aafa2a0cb5"/>
    <ds:schemaRef ds:uri="d9bd7c4f-de10-4ba4-a8ff-396798a1ad9c"/>
    <ds:schemaRef ds:uri="63d9b7c8-1859-477b-b1c9-96d4ea93e1f2"/>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199</TotalTime>
  <Words>5443</Words>
  <Application>Microsoft Office PowerPoint</Application>
  <PresentationFormat>Widescreen</PresentationFormat>
  <Paragraphs>430</Paragraphs>
  <Slides>32</Slides>
  <Notes>32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32</vt:i4>
      </vt:variant>
    </vt:vector>
  </HeadingPairs>
  <TitlesOfParts>
    <vt:vector size="46" baseType="lpstr">
      <vt:lpstr>FHWA Series D2001</vt:lpstr>
      <vt:lpstr>Courier New</vt:lpstr>
      <vt:lpstr>Arial</vt:lpstr>
      <vt:lpstr>Times New Roman</vt:lpstr>
      <vt:lpstr>Century Gothic</vt:lpstr>
      <vt:lpstr>Wingdings</vt:lpstr>
      <vt:lpstr>Calibri</vt:lpstr>
      <vt:lpstr>FHWA Series F2001</vt:lpstr>
      <vt:lpstr>Wingdings 3</vt:lpstr>
      <vt:lpstr>Webdings</vt:lpstr>
      <vt:lpstr>MUTCD Titles</vt:lpstr>
      <vt:lpstr>MUTCD Content</vt:lpstr>
      <vt:lpstr>2_MUTCD Titles</vt:lpstr>
      <vt:lpstr>3_MUTCD Titles</vt:lpstr>
      <vt:lpstr>Manual on Uniform Traffic Control Devices for Streets and Highways An Overview of Changes  in the 11th Edition </vt:lpstr>
      <vt:lpstr>Disclaimers</vt:lpstr>
      <vt:lpstr>Overview of Changes in Chapter 2D</vt:lpstr>
      <vt:lpstr>Chapter 2D Organization</vt:lpstr>
      <vt:lpstr>Section 2D.01 Scope of Conventional Road Guide Sign Standards and Application</vt:lpstr>
      <vt:lpstr>Section 2D.05 Size of Lettering</vt:lpstr>
      <vt:lpstr>Section 2D.07 Abbreviations (1 of 2)</vt:lpstr>
      <vt:lpstr>Section 2D.07 Abbreviations (2 of 2)</vt:lpstr>
      <vt:lpstr>Section 2D.08 Arrows</vt:lpstr>
      <vt:lpstr>Section 2D.09 Numbered Highway Systems</vt:lpstr>
      <vt:lpstr>Section 2D.11 Design of Route Signs</vt:lpstr>
      <vt:lpstr>Section 2D.12 Design of Route Sign Auxiliary Plaques</vt:lpstr>
      <vt:lpstr>Section 2D.17 ALTERNATE Auxiliary Plaques  (M4-1P and M4-1aP)</vt:lpstr>
      <vt:lpstr>Section 2D.29 Route Sign Assemblies</vt:lpstr>
      <vt:lpstr>Section 2D.34 Trailblazer Assembly</vt:lpstr>
      <vt:lpstr>Section 2D.36 Destination Signs (D1 Series)</vt:lpstr>
      <vt:lpstr>Section 2D.37 Overhead Arrow-per-Lane Destination Guide Signs</vt:lpstr>
      <vt:lpstr>Section 2D.39 Destination Signs at Circular Intersections (1 of 2)</vt:lpstr>
      <vt:lpstr>Section 2D.39 Destination Signs at Circular Intersections (2 of 2)</vt:lpstr>
      <vt:lpstr>Section 2D.41 Destination Signs at Intersections with Indirect Turning Movements</vt:lpstr>
      <vt:lpstr>Section 2D.45 Street Name Signs (D3-1 and D3-1a)</vt:lpstr>
      <vt:lpstr>Section 2D.49 Signing on Conventional Roads on Approaches to Interchanges (1 of 2)</vt:lpstr>
      <vt:lpstr>Section 2D.49 Signing on Conventional Roads on Approaches to Interchanges (2 of 2)</vt:lpstr>
      <vt:lpstr>Section 2D.51 Weigh Station Signing (D8 Series)</vt:lpstr>
      <vt:lpstr>Section 2D.53 Truck and Passing Lane Signs  (D17-1 through D17-4)</vt:lpstr>
      <vt:lpstr>Section 2D.54 Emergency and Slow Vehicle  Turn-Out Signs</vt:lpstr>
      <vt:lpstr>Section 2D.55 Community Wayfinding Signs</vt:lpstr>
      <vt:lpstr>Section 2D.57 National Scenic Byways Sign and Plaque (M10-1 and M10-1aP)</vt:lpstr>
      <vt:lpstr>Section 2D.58 State-Designated Scenic Byway, Historic Trail, and Auto Tour Route Signs</vt:lpstr>
      <vt:lpstr>Section 2D.59 Emergency Routing Signs and Plaques (M4-11 and M4-12 Series)</vt:lpstr>
      <vt:lpstr>Section 2D.60 Signing at Airports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2D</dc:title>
  <dc:creator>FHWA</dc:creator>
  <cp:keywords>MUTCD; Changes; 11th Edition; Chapter 2D</cp:keywords>
  <cp:lastModifiedBy>Guy, Erica (US)</cp:lastModifiedBy>
  <cp:revision>186</cp:revision>
  <cp:lastPrinted>2024-05-07T19:59:02Z</cp:lastPrinted>
  <dcterms:created xsi:type="dcterms:W3CDTF">2024-06-24T15:02:17Z</dcterms:created>
  <dcterms:modified xsi:type="dcterms:W3CDTF">2026-07-22T02:09:39Z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