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7" r:id="rId6"/>
    <p:sldMasterId id="2147484391" r:id="rId7"/>
  </p:sldMasterIdLst>
  <p:notesMasterIdLst>
    <p:notesMasterId r:id="rId59"/>
  </p:notesMasterIdLst>
  <p:handoutMasterIdLst>
    <p:handoutMasterId r:id="rId60"/>
  </p:handoutMasterIdLst>
  <p:sldIdLst>
    <p:sldId id="1426" r:id="rId8"/>
    <p:sldId id="1405" r:id="rId9"/>
    <p:sldId id="1421" r:id="rId10"/>
    <p:sldId id="1346" r:id="rId11"/>
    <p:sldId id="1369" r:id="rId12"/>
    <p:sldId id="1366" r:id="rId13"/>
    <p:sldId id="1365" r:id="rId14"/>
    <p:sldId id="1364" r:id="rId15"/>
    <p:sldId id="1401" r:id="rId16"/>
    <p:sldId id="1362" r:id="rId17"/>
    <p:sldId id="1361" r:id="rId18"/>
    <p:sldId id="1360" r:id="rId19"/>
    <p:sldId id="1359" r:id="rId20"/>
    <p:sldId id="1358" r:id="rId21"/>
    <p:sldId id="1406" r:id="rId22"/>
    <p:sldId id="1370" r:id="rId23"/>
    <p:sldId id="1371" r:id="rId24"/>
    <p:sldId id="1372" r:id="rId25"/>
    <p:sldId id="1373" r:id="rId26"/>
    <p:sldId id="1407" r:id="rId27"/>
    <p:sldId id="1408" r:id="rId28"/>
    <p:sldId id="1375" r:id="rId29"/>
    <p:sldId id="1376" r:id="rId30"/>
    <p:sldId id="1377" r:id="rId31"/>
    <p:sldId id="1402" r:id="rId32"/>
    <p:sldId id="1378" r:id="rId33"/>
    <p:sldId id="1379" r:id="rId34"/>
    <p:sldId id="1409" r:id="rId35"/>
    <p:sldId id="1380" r:id="rId36"/>
    <p:sldId id="1381" r:id="rId37"/>
    <p:sldId id="1382" r:id="rId38"/>
    <p:sldId id="1383" r:id="rId39"/>
    <p:sldId id="1384" r:id="rId40"/>
    <p:sldId id="1385" r:id="rId41"/>
    <p:sldId id="1386" r:id="rId42"/>
    <p:sldId id="1387" r:id="rId43"/>
    <p:sldId id="1388" r:id="rId44"/>
    <p:sldId id="1389" r:id="rId45"/>
    <p:sldId id="1390" r:id="rId46"/>
    <p:sldId id="1391" r:id="rId47"/>
    <p:sldId id="1392" r:id="rId48"/>
    <p:sldId id="1393" r:id="rId49"/>
    <p:sldId id="1403" r:id="rId50"/>
    <p:sldId id="1394" r:id="rId51"/>
    <p:sldId id="1395" r:id="rId52"/>
    <p:sldId id="1404" r:id="rId53"/>
    <p:sldId id="1396" r:id="rId54"/>
    <p:sldId id="1397" r:id="rId55"/>
    <p:sldId id="1398" r:id="rId56"/>
    <p:sldId id="1399" r:id="rId57"/>
    <p:sldId id="915" r:id="rId58"/>
  </p:sldIdLst>
  <p:sldSz cx="12192000" cy="6858000"/>
  <p:notesSz cx="7010400" cy="9296400"/>
  <p:embeddedFontLst>
    <p:embeddedFont>
      <p:font typeface="Century Gothic" panose="020B0502020202020204" pitchFamily="34" charset="0"/>
      <p:regular r:id="rId61"/>
      <p:bold r:id="rId62"/>
      <p:italic r:id="rId63"/>
      <p:boldItalic r:id="rId64"/>
    </p:embeddedFont>
    <p:embeddedFont>
      <p:font typeface="FHWA Series D2001" panose="020B0604000000020003" charset="0"/>
      <p:regular r:id="rId65"/>
    </p:embeddedFont>
    <p:embeddedFont>
      <p:font typeface="FHWA Series F2001" panose="020B0807000000020003" charset="0"/>
      <p:regular r:id="rId66"/>
    </p:embeddedFont>
    <p:embeddedFont>
      <p:font typeface="Webdings" panose="05030102010509060703" pitchFamily="18" charset="2"/>
      <p:regular r:id="rId67"/>
    </p:embeddedFont>
    <p:embeddedFont>
      <p:font typeface="Wingdings 3" panose="05040102010807070707" pitchFamily="18" charset="2"/>
      <p:regular r:id="rId68"/>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C888BAA9-E9CC-4A2A-7108-5AC68F6A0516}" name="Zoretic, Adison (FHWA)" initials="Z(" userId="S::adison.zoretic@ad.dot.gov::65ab2d14-7795-4f28-9238-1c1d2a97c74f"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BE5A68EF-7579-0648-492D-F133A3FFC540}" name="Zoretic, Adison (FHWA)" initials="AEZ" userId="Zoretic, Adiso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C70E08-3C6A-44B2-9043-C2CD882E8085}" v="32" dt="2026-07-22T00:46:25.3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59"/>
    <p:restoredTop sz="83505" autoAdjust="0"/>
  </p:normalViewPr>
  <p:slideViewPr>
    <p:cSldViewPr snapToGrid="0">
      <p:cViewPr varScale="1">
        <p:scale>
          <a:sx n="89" d="100"/>
          <a:sy n="89" d="100"/>
        </p:scale>
        <p:origin x="246" y="8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4524"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3.fntdata"/><Relationship Id="rId68"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font" Target="fonts/font6.fntdata"/><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font" Target="fonts/font1.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font" Target="fonts/font4.fntdata"/><Relationship Id="rId69"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font" Target="fonts/font2.fntdata"/><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pc:chgData name="Guy, Erica (US)" userId="1fe87976-b765-4ae8-b0d1-d999fb95f92b" providerId="ADAL" clId="{C16E00C5-FDD2-4D94-9E8B-3436556C05AB}" dt="2026-07-22T02:10:13.978" v="83" actId="962"/>
      <pc:docMkLst>
        <pc:docMk/>
      </pc:docMkLst>
      <pc:sldChg chg="del">
        <pc:chgData name="Guy, Erica (US)" userId="1fe87976-b765-4ae8-b0d1-d999fb95f92b" providerId="ADAL" clId="{C16E00C5-FDD2-4D94-9E8B-3436556C05AB}" dt="2026-07-21T23:24:44.324" v="11" actId="47"/>
        <pc:sldMkLst>
          <pc:docMk/>
          <pc:sldMk cId="1246514363" sldId="589"/>
        </pc:sldMkLst>
      </pc:sldChg>
      <pc:sldChg chg="del">
        <pc:chgData name="Guy, Erica (US)" userId="1fe87976-b765-4ae8-b0d1-d999fb95f92b" providerId="ADAL" clId="{C16E00C5-FDD2-4D94-9E8B-3436556C05AB}" dt="2026-07-21T23:23:38.086" v="1" actId="47"/>
        <pc:sldMkLst>
          <pc:docMk/>
          <pc:sldMk cId="3871975057" sldId="910"/>
        </pc:sldMkLst>
      </pc:sldChg>
      <pc:sldChg chg="modSp mod">
        <pc:chgData name="Guy, Erica (US)" userId="1fe87976-b765-4ae8-b0d1-d999fb95f92b" providerId="ADAL" clId="{C16E00C5-FDD2-4D94-9E8B-3436556C05AB}" dt="2026-07-22T00:10:07.055" v="38" actId="962"/>
        <pc:sldMkLst>
          <pc:docMk/>
          <pc:sldMk cId="3573914051" sldId="915"/>
        </pc:sldMkLst>
        <pc:picChg chg="mod">
          <ac:chgData name="Guy, Erica (US)" userId="1fe87976-b765-4ae8-b0d1-d999fb95f92b" providerId="ADAL" clId="{C16E00C5-FDD2-4D94-9E8B-3436556C05AB}" dt="2026-07-22T00:10:07.055" v="38" actId="962"/>
          <ac:picMkLst>
            <pc:docMk/>
            <pc:sldMk cId="3573914051" sldId="915"/>
            <ac:picMk id="5" creationId="{7CD49B64-CDE7-B1E0-F19F-D08462DCE392}"/>
          </ac:picMkLst>
        </pc:picChg>
      </pc:sldChg>
      <pc:sldChg chg="modSp mod">
        <pc:chgData name="Guy, Erica (US)" userId="1fe87976-b765-4ae8-b0d1-d999fb95f92b" providerId="ADAL" clId="{C16E00C5-FDD2-4D94-9E8B-3436556C05AB}" dt="2026-07-21T23:25:50.304" v="12" actId="962"/>
        <pc:sldMkLst>
          <pc:docMk/>
          <pc:sldMk cId="3375919955" sldId="1364"/>
        </pc:sldMkLst>
        <pc:picChg chg="mod">
          <ac:chgData name="Guy, Erica (US)" userId="1fe87976-b765-4ae8-b0d1-d999fb95f92b" providerId="ADAL" clId="{C16E00C5-FDD2-4D94-9E8B-3436556C05AB}" dt="2026-07-21T23:25:50.304" v="12" actId="962"/>
          <ac:picMkLst>
            <pc:docMk/>
            <pc:sldMk cId="3375919955" sldId="1364"/>
            <ac:picMk id="8" creationId="{B87AF957-C9EB-B4D4-704E-D7EC6B619A9B}"/>
          </ac:picMkLst>
        </pc:picChg>
      </pc:sldChg>
      <pc:sldChg chg="addSp delSp modSp mod">
        <pc:chgData name="Guy, Erica (US)" userId="1fe87976-b765-4ae8-b0d1-d999fb95f92b" providerId="ADAL" clId="{C16E00C5-FDD2-4D94-9E8B-3436556C05AB}" dt="2026-07-21T23:32:46.112" v="21" actId="962"/>
        <pc:sldMkLst>
          <pc:docMk/>
          <pc:sldMk cId="1093230226" sldId="1370"/>
        </pc:sldMkLst>
        <pc:spChg chg="mod topLvl">
          <ac:chgData name="Guy, Erica (US)" userId="1fe87976-b765-4ae8-b0d1-d999fb95f92b" providerId="ADAL" clId="{C16E00C5-FDD2-4D94-9E8B-3436556C05AB}" dt="2026-07-21T23:28:27.716" v="18" actId="165"/>
          <ac:spMkLst>
            <pc:docMk/>
            <pc:sldMk cId="1093230226" sldId="1370"/>
            <ac:spMk id="5" creationId="{9F9B56CF-6B1F-420C-9B3F-428C83918A54}"/>
          </ac:spMkLst>
        </pc:spChg>
        <pc:spChg chg="mod topLvl">
          <ac:chgData name="Guy, Erica (US)" userId="1fe87976-b765-4ae8-b0d1-d999fb95f92b" providerId="ADAL" clId="{C16E00C5-FDD2-4D94-9E8B-3436556C05AB}" dt="2026-07-21T23:28:27.716" v="18" actId="165"/>
          <ac:spMkLst>
            <pc:docMk/>
            <pc:sldMk cId="1093230226" sldId="1370"/>
            <ac:spMk id="6" creationId="{E707E334-82C4-893B-AB93-0A80863B70C2}"/>
          </ac:spMkLst>
        </pc:spChg>
        <pc:spChg chg="mod">
          <ac:chgData name="Guy, Erica (US)" userId="1fe87976-b765-4ae8-b0d1-d999fb95f92b" providerId="ADAL" clId="{C16E00C5-FDD2-4D94-9E8B-3436556C05AB}" dt="2026-07-21T23:28:27.716" v="18" actId="165"/>
          <ac:spMkLst>
            <pc:docMk/>
            <pc:sldMk cId="1093230226" sldId="1370"/>
            <ac:spMk id="9" creationId="{9EF3DFCD-C11F-8A85-298D-5FC627140EEA}"/>
          </ac:spMkLst>
        </pc:spChg>
        <pc:grpChg chg="add del mod">
          <ac:chgData name="Guy, Erica (US)" userId="1fe87976-b765-4ae8-b0d1-d999fb95f92b" providerId="ADAL" clId="{C16E00C5-FDD2-4D94-9E8B-3436556C05AB}" dt="2026-07-21T23:32:46.112" v="21" actId="962"/>
          <ac:grpSpMkLst>
            <pc:docMk/>
            <pc:sldMk cId="1093230226" sldId="1370"/>
            <ac:grpSpMk id="3" creationId="{591F80DB-9C6B-1143-B908-BB8BEBB991AA}"/>
          </ac:grpSpMkLst>
        </pc:grpChg>
        <pc:grpChg chg="mod topLvl">
          <ac:chgData name="Guy, Erica (US)" userId="1fe87976-b765-4ae8-b0d1-d999fb95f92b" providerId="ADAL" clId="{C16E00C5-FDD2-4D94-9E8B-3436556C05AB}" dt="2026-07-21T23:28:27.716" v="18" actId="165"/>
          <ac:grpSpMkLst>
            <pc:docMk/>
            <pc:sldMk cId="1093230226" sldId="1370"/>
            <ac:grpSpMk id="10" creationId="{59972E3A-2CEB-99CB-186F-2D58E0FD9295}"/>
          </ac:grpSpMkLst>
        </pc:grpChg>
        <pc:picChg chg="mod">
          <ac:chgData name="Guy, Erica (US)" userId="1fe87976-b765-4ae8-b0d1-d999fb95f92b" providerId="ADAL" clId="{C16E00C5-FDD2-4D94-9E8B-3436556C05AB}" dt="2026-07-21T23:28:27.716" v="18" actId="165"/>
          <ac:picMkLst>
            <pc:docMk/>
            <pc:sldMk cId="1093230226" sldId="1370"/>
            <ac:picMk id="8" creationId="{A56A7536-CE11-F840-B0BB-EF23D4D2AA07}"/>
          </ac:picMkLst>
        </pc:picChg>
      </pc:sldChg>
      <pc:sldChg chg="modSp mod">
        <pc:chgData name="Guy, Erica (US)" userId="1fe87976-b765-4ae8-b0d1-d999fb95f92b" providerId="ADAL" clId="{C16E00C5-FDD2-4D94-9E8B-3436556C05AB}" dt="2026-07-21T23:34:34.096" v="24" actId="962"/>
        <pc:sldMkLst>
          <pc:docMk/>
          <pc:sldMk cId="975282773" sldId="1372"/>
        </pc:sldMkLst>
        <pc:picChg chg="mod">
          <ac:chgData name="Guy, Erica (US)" userId="1fe87976-b765-4ae8-b0d1-d999fb95f92b" providerId="ADAL" clId="{C16E00C5-FDD2-4D94-9E8B-3436556C05AB}" dt="2026-07-21T23:34:34.096" v="24" actId="962"/>
          <ac:picMkLst>
            <pc:docMk/>
            <pc:sldMk cId="975282773" sldId="1372"/>
            <ac:picMk id="5" creationId="{40567CAE-21B7-D70D-01F8-F6ECBFF2ED1A}"/>
          </ac:picMkLst>
        </pc:picChg>
        <pc:picChg chg="mod">
          <ac:chgData name="Guy, Erica (US)" userId="1fe87976-b765-4ae8-b0d1-d999fb95f92b" providerId="ADAL" clId="{C16E00C5-FDD2-4D94-9E8B-3436556C05AB}" dt="2026-07-21T23:34:20.599" v="23" actId="962"/>
          <ac:picMkLst>
            <pc:docMk/>
            <pc:sldMk cId="975282773" sldId="1372"/>
            <ac:picMk id="10" creationId="{4C6C44E8-A1CE-6655-D9A1-12CEE042EE69}"/>
          </ac:picMkLst>
        </pc:picChg>
      </pc:sldChg>
      <pc:sldChg chg="delSp modSp mod">
        <pc:chgData name="Guy, Erica (US)" userId="1fe87976-b765-4ae8-b0d1-d999fb95f92b" providerId="ADAL" clId="{C16E00C5-FDD2-4D94-9E8B-3436556C05AB}" dt="2026-07-22T00:02:38.207" v="33" actId="13244"/>
        <pc:sldMkLst>
          <pc:docMk/>
          <pc:sldMk cId="3344914940" sldId="1375"/>
        </pc:sldMkLst>
        <pc:spChg chg="mod ord topLvl">
          <ac:chgData name="Guy, Erica (US)" userId="1fe87976-b765-4ae8-b0d1-d999fb95f92b" providerId="ADAL" clId="{C16E00C5-FDD2-4D94-9E8B-3436556C05AB}" dt="2026-07-22T00:02:38.207" v="33" actId="13244"/>
          <ac:spMkLst>
            <pc:docMk/>
            <pc:sldMk cId="3344914940" sldId="1375"/>
            <ac:spMk id="5" creationId="{B37AEDD2-E8CC-CD98-EB42-E60C96A2773E}"/>
          </ac:spMkLst>
        </pc:spChg>
        <pc:spChg chg="mod topLvl">
          <ac:chgData name="Guy, Erica (US)" userId="1fe87976-b765-4ae8-b0d1-d999fb95f92b" providerId="ADAL" clId="{C16E00C5-FDD2-4D94-9E8B-3436556C05AB}" dt="2026-07-21T23:35:10.452" v="26" actId="165"/>
          <ac:spMkLst>
            <pc:docMk/>
            <pc:sldMk cId="3344914940" sldId="1375"/>
            <ac:spMk id="7" creationId="{E61B9817-5579-1266-7136-65A14179309E}"/>
          </ac:spMkLst>
        </pc:spChg>
        <pc:spChg chg="mod topLvl">
          <ac:chgData name="Guy, Erica (US)" userId="1fe87976-b765-4ae8-b0d1-d999fb95f92b" providerId="ADAL" clId="{C16E00C5-FDD2-4D94-9E8B-3436556C05AB}" dt="2026-07-21T23:34:58.710" v="25" actId="165"/>
          <ac:spMkLst>
            <pc:docMk/>
            <pc:sldMk cId="3344914940" sldId="1375"/>
            <ac:spMk id="26" creationId="{5833A7CD-0E2D-1512-F544-1A58846D332A}"/>
          </ac:spMkLst>
        </pc:spChg>
        <pc:spChg chg="mod topLvl">
          <ac:chgData name="Guy, Erica (US)" userId="1fe87976-b765-4ae8-b0d1-d999fb95f92b" providerId="ADAL" clId="{C16E00C5-FDD2-4D94-9E8B-3436556C05AB}" dt="2026-07-21T23:34:58.710" v="25" actId="165"/>
          <ac:spMkLst>
            <pc:docMk/>
            <pc:sldMk cId="3344914940" sldId="1375"/>
            <ac:spMk id="27" creationId="{289AC5C9-48A1-1AEA-AEBC-42F5B0D42C53}"/>
          </ac:spMkLst>
        </pc:spChg>
        <pc:spChg chg="mod topLvl">
          <ac:chgData name="Guy, Erica (US)" userId="1fe87976-b765-4ae8-b0d1-d999fb95f92b" providerId="ADAL" clId="{C16E00C5-FDD2-4D94-9E8B-3436556C05AB}" dt="2026-07-21T23:34:58.710" v="25" actId="165"/>
          <ac:spMkLst>
            <pc:docMk/>
            <pc:sldMk cId="3344914940" sldId="1375"/>
            <ac:spMk id="28" creationId="{D4D9E509-4022-6F25-6285-0EBD0ED38BA3}"/>
          </ac:spMkLst>
        </pc:spChg>
        <pc:spChg chg="mod ord topLvl">
          <ac:chgData name="Guy, Erica (US)" userId="1fe87976-b765-4ae8-b0d1-d999fb95f92b" providerId="ADAL" clId="{C16E00C5-FDD2-4D94-9E8B-3436556C05AB}" dt="2026-07-21T23:52:13.623" v="29" actId="13244"/>
          <ac:spMkLst>
            <pc:docMk/>
            <pc:sldMk cId="3344914940" sldId="1375"/>
            <ac:spMk id="29" creationId="{3C0A3D75-6F88-D7B4-5CB3-8C4B0819A6F4}"/>
          </ac:spMkLst>
        </pc:spChg>
        <pc:spChg chg="mod ord topLvl">
          <ac:chgData name="Guy, Erica (US)" userId="1fe87976-b765-4ae8-b0d1-d999fb95f92b" providerId="ADAL" clId="{C16E00C5-FDD2-4D94-9E8B-3436556C05AB}" dt="2026-07-21T23:52:54.497" v="31" actId="13244"/>
          <ac:spMkLst>
            <pc:docMk/>
            <pc:sldMk cId="3344914940" sldId="1375"/>
            <ac:spMk id="30" creationId="{C0CC9DC0-3FD5-31B1-EE03-D8B3D8CED6AC}"/>
          </ac:spMkLst>
        </pc:spChg>
        <pc:spChg chg="mod topLvl">
          <ac:chgData name="Guy, Erica (US)" userId="1fe87976-b765-4ae8-b0d1-d999fb95f92b" providerId="ADAL" clId="{C16E00C5-FDD2-4D94-9E8B-3436556C05AB}" dt="2026-07-21T23:34:58.710" v="25" actId="165"/>
          <ac:spMkLst>
            <pc:docMk/>
            <pc:sldMk cId="3344914940" sldId="1375"/>
            <ac:spMk id="31" creationId="{7282C5D7-FA3D-6E1D-6C4B-ABF1860A3A70}"/>
          </ac:spMkLst>
        </pc:spChg>
        <pc:spChg chg="mod topLvl">
          <ac:chgData name="Guy, Erica (US)" userId="1fe87976-b765-4ae8-b0d1-d999fb95f92b" providerId="ADAL" clId="{C16E00C5-FDD2-4D94-9E8B-3436556C05AB}" dt="2026-07-21T23:34:58.710" v="25" actId="165"/>
          <ac:spMkLst>
            <pc:docMk/>
            <pc:sldMk cId="3344914940" sldId="1375"/>
            <ac:spMk id="34" creationId="{D1409807-60C7-D8F7-46B4-4D534CF0CF6D}"/>
          </ac:spMkLst>
        </pc:spChg>
        <pc:spChg chg="mod topLvl">
          <ac:chgData name="Guy, Erica (US)" userId="1fe87976-b765-4ae8-b0d1-d999fb95f92b" providerId="ADAL" clId="{C16E00C5-FDD2-4D94-9E8B-3436556C05AB}" dt="2026-07-21T23:34:58.710" v="25" actId="165"/>
          <ac:spMkLst>
            <pc:docMk/>
            <pc:sldMk cId="3344914940" sldId="1375"/>
            <ac:spMk id="35" creationId="{4B3E2330-FC2A-3CAE-AB74-C6D4E4C4A64A}"/>
          </ac:spMkLst>
        </pc:spChg>
        <pc:spChg chg="mod topLvl">
          <ac:chgData name="Guy, Erica (US)" userId="1fe87976-b765-4ae8-b0d1-d999fb95f92b" providerId="ADAL" clId="{C16E00C5-FDD2-4D94-9E8B-3436556C05AB}" dt="2026-07-21T23:34:58.710" v="25" actId="165"/>
          <ac:spMkLst>
            <pc:docMk/>
            <pc:sldMk cId="3344914940" sldId="1375"/>
            <ac:spMk id="36" creationId="{B6C5E202-E380-4F79-5EC3-806D71F39BDD}"/>
          </ac:spMkLst>
        </pc:spChg>
        <pc:spChg chg="mod topLvl">
          <ac:chgData name="Guy, Erica (US)" userId="1fe87976-b765-4ae8-b0d1-d999fb95f92b" providerId="ADAL" clId="{C16E00C5-FDD2-4D94-9E8B-3436556C05AB}" dt="2026-07-21T23:35:10.452" v="26" actId="165"/>
          <ac:spMkLst>
            <pc:docMk/>
            <pc:sldMk cId="3344914940" sldId="1375"/>
            <ac:spMk id="37" creationId="{D28C80AD-C0DF-F899-51A6-60FD332DEDB7}"/>
          </ac:spMkLst>
        </pc:spChg>
        <pc:spChg chg="mod topLvl">
          <ac:chgData name="Guy, Erica (US)" userId="1fe87976-b765-4ae8-b0d1-d999fb95f92b" providerId="ADAL" clId="{C16E00C5-FDD2-4D94-9E8B-3436556C05AB}" dt="2026-07-21T23:35:10.452" v="26" actId="165"/>
          <ac:spMkLst>
            <pc:docMk/>
            <pc:sldMk cId="3344914940" sldId="1375"/>
            <ac:spMk id="44" creationId="{F6D9E36F-2870-3159-DEEE-0B09D4806CC5}"/>
          </ac:spMkLst>
        </pc:spChg>
        <pc:spChg chg="mod topLvl">
          <ac:chgData name="Guy, Erica (US)" userId="1fe87976-b765-4ae8-b0d1-d999fb95f92b" providerId="ADAL" clId="{C16E00C5-FDD2-4D94-9E8B-3436556C05AB}" dt="2026-07-21T23:35:10.452" v="26" actId="165"/>
          <ac:spMkLst>
            <pc:docMk/>
            <pc:sldMk cId="3344914940" sldId="1375"/>
            <ac:spMk id="45" creationId="{78D82E96-D2A1-F303-DF0C-4715C9AED8C4}"/>
          </ac:spMkLst>
        </pc:spChg>
        <pc:spChg chg="mod topLvl">
          <ac:chgData name="Guy, Erica (US)" userId="1fe87976-b765-4ae8-b0d1-d999fb95f92b" providerId="ADAL" clId="{C16E00C5-FDD2-4D94-9E8B-3436556C05AB}" dt="2026-07-21T23:35:10.452" v="26" actId="165"/>
          <ac:spMkLst>
            <pc:docMk/>
            <pc:sldMk cId="3344914940" sldId="1375"/>
            <ac:spMk id="46" creationId="{B750E98C-706B-48A7-7947-E1CF605175E9}"/>
          </ac:spMkLst>
        </pc:spChg>
        <pc:grpChg chg="del">
          <ac:chgData name="Guy, Erica (US)" userId="1fe87976-b765-4ae8-b0d1-d999fb95f92b" providerId="ADAL" clId="{C16E00C5-FDD2-4D94-9E8B-3436556C05AB}" dt="2026-07-21T23:35:10.452" v="26" actId="165"/>
          <ac:grpSpMkLst>
            <pc:docMk/>
            <pc:sldMk cId="3344914940" sldId="1375"/>
            <ac:grpSpMk id="14" creationId="{BB403D87-6DB8-646F-45E3-D05DDBB798C1}"/>
          </ac:grpSpMkLst>
        </pc:grpChg>
        <pc:picChg chg="mod ord">
          <ac:chgData name="Guy, Erica (US)" userId="1fe87976-b765-4ae8-b0d1-d999fb95f92b" providerId="ADAL" clId="{C16E00C5-FDD2-4D94-9E8B-3436556C05AB}" dt="2026-07-21T23:52:07.584" v="28" actId="13244"/>
          <ac:picMkLst>
            <pc:docMk/>
            <pc:sldMk cId="3344914940" sldId="1375"/>
            <ac:picMk id="15" creationId="{16207832-9854-3E4B-56E5-411E25B717F3}"/>
          </ac:picMkLst>
        </pc:picChg>
        <pc:picChg chg="ord">
          <ac:chgData name="Guy, Erica (US)" userId="1fe87976-b765-4ae8-b0d1-d999fb95f92b" providerId="ADAL" clId="{C16E00C5-FDD2-4D94-9E8B-3436556C05AB}" dt="2026-07-21T23:52:31.792" v="30" actId="13244"/>
          <ac:picMkLst>
            <pc:docMk/>
            <pc:sldMk cId="3344914940" sldId="1375"/>
            <ac:picMk id="17" creationId="{2F92EEB0-95F0-BF2E-71E5-FC927E329B18}"/>
          </ac:picMkLst>
        </pc:picChg>
        <pc:picChg chg="mod topLvl">
          <ac:chgData name="Guy, Erica (US)" userId="1fe87976-b765-4ae8-b0d1-d999fb95f92b" providerId="ADAL" clId="{C16E00C5-FDD2-4D94-9E8B-3436556C05AB}" dt="2026-07-21T23:35:10.452" v="26" actId="165"/>
          <ac:picMkLst>
            <pc:docMk/>
            <pc:sldMk cId="3344914940" sldId="1375"/>
            <ac:picMk id="39" creationId="{6D74574C-59CD-940D-BDCD-CD3615F16975}"/>
          </ac:picMkLst>
        </pc:picChg>
        <pc:picChg chg="mod topLvl">
          <ac:chgData name="Guy, Erica (US)" userId="1fe87976-b765-4ae8-b0d1-d999fb95f92b" providerId="ADAL" clId="{C16E00C5-FDD2-4D94-9E8B-3436556C05AB}" dt="2026-07-21T23:35:10.452" v="26" actId="165"/>
          <ac:picMkLst>
            <pc:docMk/>
            <pc:sldMk cId="3344914940" sldId="1375"/>
            <ac:picMk id="41" creationId="{E1573560-4AB5-7CD1-E82B-EBF8F52ACC3F}"/>
          </ac:picMkLst>
        </pc:picChg>
        <pc:picChg chg="mod topLvl">
          <ac:chgData name="Guy, Erica (US)" userId="1fe87976-b765-4ae8-b0d1-d999fb95f92b" providerId="ADAL" clId="{C16E00C5-FDD2-4D94-9E8B-3436556C05AB}" dt="2026-07-21T23:35:10.452" v="26" actId="165"/>
          <ac:picMkLst>
            <pc:docMk/>
            <pc:sldMk cId="3344914940" sldId="1375"/>
            <ac:picMk id="43" creationId="{A58C1583-D73D-6ABC-5880-7122D4862A8E}"/>
          </ac:picMkLst>
        </pc:picChg>
      </pc:sldChg>
      <pc:sldChg chg="delSp modSp mod">
        <pc:chgData name="Guy, Erica (US)" userId="1fe87976-b765-4ae8-b0d1-d999fb95f92b" providerId="ADAL" clId="{C16E00C5-FDD2-4D94-9E8B-3436556C05AB}" dt="2026-07-22T00:37:27.347" v="57" actId="962"/>
        <pc:sldMkLst>
          <pc:docMk/>
          <pc:sldMk cId="4244694235" sldId="1376"/>
        </pc:sldMkLst>
        <pc:spChg chg="mod topLvl">
          <ac:chgData name="Guy, Erica (US)" userId="1fe87976-b765-4ae8-b0d1-d999fb95f92b" providerId="ADAL" clId="{C16E00C5-FDD2-4D94-9E8B-3436556C05AB}" dt="2026-07-22T00:36:06.941" v="56" actId="165"/>
          <ac:spMkLst>
            <pc:docMk/>
            <pc:sldMk cId="4244694235" sldId="1376"/>
            <ac:spMk id="5" creationId="{C5667A97-DC2A-1F49-EC58-35802781025A}"/>
          </ac:spMkLst>
        </pc:spChg>
        <pc:spChg chg="mod topLvl">
          <ac:chgData name="Guy, Erica (US)" userId="1fe87976-b765-4ae8-b0d1-d999fb95f92b" providerId="ADAL" clId="{C16E00C5-FDD2-4D94-9E8B-3436556C05AB}" dt="2026-07-22T00:36:06.941" v="56" actId="165"/>
          <ac:spMkLst>
            <pc:docMk/>
            <pc:sldMk cId="4244694235" sldId="1376"/>
            <ac:spMk id="7" creationId="{CB2EBECA-8448-C000-EC26-4E97BA164E8E}"/>
          </ac:spMkLst>
        </pc:spChg>
        <pc:spChg chg="mod topLvl">
          <ac:chgData name="Guy, Erica (US)" userId="1fe87976-b765-4ae8-b0d1-d999fb95f92b" providerId="ADAL" clId="{C16E00C5-FDD2-4D94-9E8B-3436556C05AB}" dt="2026-07-22T00:36:06.941" v="56" actId="165"/>
          <ac:spMkLst>
            <pc:docMk/>
            <pc:sldMk cId="4244694235" sldId="1376"/>
            <ac:spMk id="11" creationId="{DDF54E7A-5CD9-CC98-5C21-131BC9881755}"/>
          </ac:spMkLst>
        </pc:spChg>
        <pc:spChg chg="mod topLvl">
          <ac:chgData name="Guy, Erica (US)" userId="1fe87976-b765-4ae8-b0d1-d999fb95f92b" providerId="ADAL" clId="{C16E00C5-FDD2-4D94-9E8B-3436556C05AB}" dt="2026-07-22T00:36:06.941" v="56" actId="165"/>
          <ac:spMkLst>
            <pc:docMk/>
            <pc:sldMk cId="4244694235" sldId="1376"/>
            <ac:spMk id="12" creationId="{6C4E4F48-B189-EEB8-6CC9-B27F50165BFB}"/>
          </ac:spMkLst>
        </pc:spChg>
        <pc:grpChg chg="del">
          <ac:chgData name="Guy, Erica (US)" userId="1fe87976-b765-4ae8-b0d1-d999fb95f92b" providerId="ADAL" clId="{C16E00C5-FDD2-4D94-9E8B-3436556C05AB}" dt="2026-07-22T00:36:06.941" v="56" actId="165"/>
          <ac:grpSpMkLst>
            <pc:docMk/>
            <pc:sldMk cId="4244694235" sldId="1376"/>
            <ac:grpSpMk id="3" creationId="{CEDA39F7-2DCB-46AF-1159-AD0E9595244B}"/>
          </ac:grpSpMkLst>
        </pc:grpChg>
        <pc:picChg chg="mod topLvl">
          <ac:chgData name="Guy, Erica (US)" userId="1fe87976-b765-4ae8-b0d1-d999fb95f92b" providerId="ADAL" clId="{C16E00C5-FDD2-4D94-9E8B-3436556C05AB}" dt="2026-07-22T00:36:06.941" v="56" actId="165"/>
          <ac:picMkLst>
            <pc:docMk/>
            <pc:sldMk cId="4244694235" sldId="1376"/>
            <ac:picMk id="8" creationId="{97914607-1643-4C97-FCA6-6957E446CE61}"/>
          </ac:picMkLst>
        </pc:picChg>
        <pc:picChg chg="mod topLvl">
          <ac:chgData name="Guy, Erica (US)" userId="1fe87976-b765-4ae8-b0d1-d999fb95f92b" providerId="ADAL" clId="{C16E00C5-FDD2-4D94-9E8B-3436556C05AB}" dt="2026-07-22T00:37:27.347" v="57" actId="962"/>
          <ac:picMkLst>
            <pc:docMk/>
            <pc:sldMk cId="4244694235" sldId="1376"/>
            <ac:picMk id="10" creationId="{313739EE-FA75-DB21-022B-ABA824D7E15B}"/>
          </ac:picMkLst>
        </pc:picChg>
      </pc:sldChg>
      <pc:sldChg chg="delSp modSp mod">
        <pc:chgData name="Guy, Erica (US)" userId="1fe87976-b765-4ae8-b0d1-d999fb95f92b" providerId="ADAL" clId="{C16E00C5-FDD2-4D94-9E8B-3436556C05AB}" dt="2026-07-22T00:05:48.460" v="35" actId="13244"/>
        <pc:sldMkLst>
          <pc:docMk/>
          <pc:sldMk cId="2580724320" sldId="1377"/>
        </pc:sldMkLst>
        <pc:spChg chg="ord">
          <ac:chgData name="Guy, Erica (US)" userId="1fe87976-b765-4ae8-b0d1-d999fb95f92b" providerId="ADAL" clId="{C16E00C5-FDD2-4D94-9E8B-3436556C05AB}" dt="2026-07-22T00:05:48.460" v="35" actId="13244"/>
          <ac:spMkLst>
            <pc:docMk/>
            <pc:sldMk cId="2580724320" sldId="1377"/>
            <ac:spMk id="4" creationId="{3F7DAC3F-047A-1582-212C-4436B9D2E750}"/>
          </ac:spMkLst>
        </pc:spChg>
        <pc:spChg chg="mod topLvl">
          <ac:chgData name="Guy, Erica (US)" userId="1fe87976-b765-4ae8-b0d1-d999fb95f92b" providerId="ADAL" clId="{C16E00C5-FDD2-4D94-9E8B-3436556C05AB}" dt="2026-07-22T00:05:22.020" v="34" actId="165"/>
          <ac:spMkLst>
            <pc:docMk/>
            <pc:sldMk cId="2580724320" sldId="1377"/>
            <ac:spMk id="5" creationId="{905741B3-FA0D-2CDB-FE48-07F741E06EDC}"/>
          </ac:spMkLst>
        </pc:spChg>
        <pc:spChg chg="mod topLvl">
          <ac:chgData name="Guy, Erica (US)" userId="1fe87976-b765-4ae8-b0d1-d999fb95f92b" providerId="ADAL" clId="{C16E00C5-FDD2-4D94-9E8B-3436556C05AB}" dt="2026-07-22T00:05:22.020" v="34" actId="165"/>
          <ac:spMkLst>
            <pc:docMk/>
            <pc:sldMk cId="2580724320" sldId="1377"/>
            <ac:spMk id="8" creationId="{7239C534-C1C3-46E7-3BDB-7DD0F74C2302}"/>
          </ac:spMkLst>
        </pc:spChg>
        <pc:spChg chg="mod topLvl">
          <ac:chgData name="Guy, Erica (US)" userId="1fe87976-b765-4ae8-b0d1-d999fb95f92b" providerId="ADAL" clId="{C16E00C5-FDD2-4D94-9E8B-3436556C05AB}" dt="2026-07-22T00:05:22.020" v="34" actId="165"/>
          <ac:spMkLst>
            <pc:docMk/>
            <pc:sldMk cId="2580724320" sldId="1377"/>
            <ac:spMk id="10" creationId="{D6D6929A-FB22-7EAD-0464-DAD5163345B9}"/>
          </ac:spMkLst>
        </pc:spChg>
        <pc:grpChg chg="del">
          <ac:chgData name="Guy, Erica (US)" userId="1fe87976-b765-4ae8-b0d1-d999fb95f92b" providerId="ADAL" clId="{C16E00C5-FDD2-4D94-9E8B-3436556C05AB}" dt="2026-07-22T00:05:22.020" v="34" actId="165"/>
          <ac:grpSpMkLst>
            <pc:docMk/>
            <pc:sldMk cId="2580724320" sldId="1377"/>
            <ac:grpSpMk id="3" creationId="{011EB9F6-02E5-41D2-BFB2-85CF0AEAE1FD}"/>
          </ac:grpSpMkLst>
        </pc:grpChg>
        <pc:picChg chg="mod topLvl">
          <ac:chgData name="Guy, Erica (US)" userId="1fe87976-b765-4ae8-b0d1-d999fb95f92b" providerId="ADAL" clId="{C16E00C5-FDD2-4D94-9E8B-3436556C05AB}" dt="2026-07-22T00:05:22.020" v="34" actId="165"/>
          <ac:picMkLst>
            <pc:docMk/>
            <pc:sldMk cId="2580724320" sldId="1377"/>
            <ac:picMk id="6" creationId="{4E8C82E3-2ED0-FB90-D971-AC47AA88666B}"/>
          </ac:picMkLst>
        </pc:picChg>
        <pc:picChg chg="mod topLvl">
          <ac:chgData name="Guy, Erica (US)" userId="1fe87976-b765-4ae8-b0d1-d999fb95f92b" providerId="ADAL" clId="{C16E00C5-FDD2-4D94-9E8B-3436556C05AB}" dt="2026-07-22T00:05:22.020" v="34" actId="165"/>
          <ac:picMkLst>
            <pc:docMk/>
            <pc:sldMk cId="2580724320" sldId="1377"/>
            <ac:picMk id="7" creationId="{5E6340AF-C2B0-8FA7-5BB8-502A6BB64E96}"/>
          </ac:picMkLst>
        </pc:picChg>
        <pc:picChg chg="mod topLvl">
          <ac:chgData name="Guy, Erica (US)" userId="1fe87976-b765-4ae8-b0d1-d999fb95f92b" providerId="ADAL" clId="{C16E00C5-FDD2-4D94-9E8B-3436556C05AB}" dt="2026-07-22T00:05:22.020" v="34" actId="165"/>
          <ac:picMkLst>
            <pc:docMk/>
            <pc:sldMk cId="2580724320" sldId="1377"/>
            <ac:picMk id="9" creationId="{4ABE87FA-10D4-55E8-0EDF-0010D10F37F2}"/>
          </ac:picMkLst>
        </pc:picChg>
      </pc:sldChg>
      <pc:sldChg chg="delSp modSp">
        <pc:chgData name="Guy, Erica (US)" userId="1fe87976-b765-4ae8-b0d1-d999fb95f92b" providerId="ADAL" clId="{C16E00C5-FDD2-4D94-9E8B-3436556C05AB}" dt="2026-07-22T00:40:06.669" v="58" actId="165"/>
        <pc:sldMkLst>
          <pc:docMk/>
          <pc:sldMk cId="2201817036" sldId="1380"/>
        </pc:sldMkLst>
        <pc:spChg chg="mod topLvl">
          <ac:chgData name="Guy, Erica (US)" userId="1fe87976-b765-4ae8-b0d1-d999fb95f92b" providerId="ADAL" clId="{C16E00C5-FDD2-4D94-9E8B-3436556C05AB}" dt="2026-07-22T00:40:06.669" v="58" actId="165"/>
          <ac:spMkLst>
            <pc:docMk/>
            <pc:sldMk cId="2201817036" sldId="1380"/>
            <ac:spMk id="5" creationId="{9BAD8FA1-C24A-3884-4974-C7FAF7D61047}"/>
          </ac:spMkLst>
        </pc:spChg>
        <pc:spChg chg="mod topLvl">
          <ac:chgData name="Guy, Erica (US)" userId="1fe87976-b765-4ae8-b0d1-d999fb95f92b" providerId="ADAL" clId="{C16E00C5-FDD2-4D94-9E8B-3436556C05AB}" dt="2026-07-22T00:40:06.669" v="58" actId="165"/>
          <ac:spMkLst>
            <pc:docMk/>
            <pc:sldMk cId="2201817036" sldId="1380"/>
            <ac:spMk id="8" creationId="{795C3B69-EC8A-BAD1-B297-4DB2CA2078D3}"/>
          </ac:spMkLst>
        </pc:spChg>
        <pc:grpChg chg="del">
          <ac:chgData name="Guy, Erica (US)" userId="1fe87976-b765-4ae8-b0d1-d999fb95f92b" providerId="ADAL" clId="{C16E00C5-FDD2-4D94-9E8B-3436556C05AB}" dt="2026-07-22T00:40:06.669" v="58" actId="165"/>
          <ac:grpSpMkLst>
            <pc:docMk/>
            <pc:sldMk cId="2201817036" sldId="1380"/>
            <ac:grpSpMk id="3" creationId="{464AE180-F4C4-918D-C528-BC63F5F1BF31}"/>
          </ac:grpSpMkLst>
        </pc:grpChg>
        <pc:picChg chg="mod topLvl">
          <ac:chgData name="Guy, Erica (US)" userId="1fe87976-b765-4ae8-b0d1-d999fb95f92b" providerId="ADAL" clId="{C16E00C5-FDD2-4D94-9E8B-3436556C05AB}" dt="2026-07-22T00:40:06.669" v="58" actId="165"/>
          <ac:picMkLst>
            <pc:docMk/>
            <pc:sldMk cId="2201817036" sldId="1380"/>
            <ac:picMk id="6" creationId="{656A8290-3EF6-7F30-CD25-7D959B4D60E8}"/>
          </ac:picMkLst>
        </pc:picChg>
      </pc:sldChg>
      <pc:sldChg chg="addSp modSp mod">
        <pc:chgData name="Guy, Erica (US)" userId="1fe87976-b765-4ae8-b0d1-d999fb95f92b" providerId="ADAL" clId="{C16E00C5-FDD2-4D94-9E8B-3436556C05AB}" dt="2026-07-22T00:48:03.824" v="82" actId="962"/>
        <pc:sldMkLst>
          <pc:docMk/>
          <pc:sldMk cId="4179600450" sldId="1382"/>
        </pc:sldMkLst>
        <pc:spChg chg="mod">
          <ac:chgData name="Guy, Erica (US)" userId="1fe87976-b765-4ae8-b0d1-d999fb95f92b" providerId="ADAL" clId="{C16E00C5-FDD2-4D94-9E8B-3436556C05AB}" dt="2026-07-22T00:48:03.824" v="82" actId="962"/>
          <ac:spMkLst>
            <pc:docMk/>
            <pc:sldMk cId="4179600450" sldId="1382"/>
            <ac:spMk id="8" creationId="{101A1A46-53CA-0BA9-5271-828434DFA4ED}"/>
          </ac:spMkLst>
        </pc:spChg>
        <pc:grpChg chg="add mod">
          <ac:chgData name="Guy, Erica (US)" userId="1fe87976-b765-4ae8-b0d1-d999fb95f92b" providerId="ADAL" clId="{C16E00C5-FDD2-4D94-9E8B-3436556C05AB}" dt="2026-07-22T00:47:45.369" v="81" actId="962"/>
          <ac:grpSpMkLst>
            <pc:docMk/>
            <pc:sldMk cId="4179600450" sldId="1382"/>
            <ac:grpSpMk id="3" creationId="{D83F57ED-0BDA-792B-E9ED-8D586DF25D99}"/>
          </ac:grpSpMkLst>
        </pc:grpChg>
        <pc:picChg chg="mod">
          <ac:chgData name="Guy, Erica (US)" userId="1fe87976-b765-4ae8-b0d1-d999fb95f92b" providerId="ADAL" clId="{C16E00C5-FDD2-4D94-9E8B-3436556C05AB}" dt="2026-07-22T00:26:16.445" v="49" actId="164"/>
          <ac:picMkLst>
            <pc:docMk/>
            <pc:sldMk cId="4179600450" sldId="1382"/>
            <ac:picMk id="6" creationId="{A5347A83-ACF8-5BC7-B594-01647F529734}"/>
          </ac:picMkLst>
        </pc:picChg>
        <pc:picChg chg="mod">
          <ac:chgData name="Guy, Erica (US)" userId="1fe87976-b765-4ae8-b0d1-d999fb95f92b" providerId="ADAL" clId="{C16E00C5-FDD2-4D94-9E8B-3436556C05AB}" dt="2026-07-22T00:26:16.445" v="49" actId="164"/>
          <ac:picMkLst>
            <pc:docMk/>
            <pc:sldMk cId="4179600450" sldId="1382"/>
            <ac:picMk id="7" creationId="{B9D3F34A-00B5-AB54-435D-5A38A2488461}"/>
          </ac:picMkLst>
        </pc:picChg>
      </pc:sldChg>
      <pc:sldChg chg="modSp mod">
        <pc:chgData name="Guy, Erica (US)" userId="1fe87976-b765-4ae8-b0d1-d999fb95f92b" providerId="ADAL" clId="{C16E00C5-FDD2-4D94-9E8B-3436556C05AB}" dt="2026-07-22T00:34:23.534" v="55" actId="962"/>
        <pc:sldMkLst>
          <pc:docMk/>
          <pc:sldMk cId="1854289924" sldId="1384"/>
        </pc:sldMkLst>
        <pc:picChg chg="mod">
          <ac:chgData name="Guy, Erica (US)" userId="1fe87976-b765-4ae8-b0d1-d999fb95f92b" providerId="ADAL" clId="{C16E00C5-FDD2-4D94-9E8B-3436556C05AB}" dt="2026-07-22T00:34:23.534" v="55" actId="962"/>
          <ac:picMkLst>
            <pc:docMk/>
            <pc:sldMk cId="1854289924" sldId="1384"/>
            <ac:picMk id="6" creationId="{3DF62174-F80F-845D-A5AB-797A389F0BA5}"/>
          </ac:picMkLst>
        </pc:picChg>
      </pc:sldChg>
      <pc:sldChg chg="delSp modSp">
        <pc:chgData name="Guy, Erica (US)" userId="1fe87976-b765-4ae8-b0d1-d999fb95f92b" providerId="ADAL" clId="{C16E00C5-FDD2-4D94-9E8B-3436556C05AB}" dt="2026-07-22T00:42:39.100" v="64" actId="165"/>
        <pc:sldMkLst>
          <pc:docMk/>
          <pc:sldMk cId="1093661739" sldId="1388"/>
        </pc:sldMkLst>
        <pc:spChg chg="mod topLvl">
          <ac:chgData name="Guy, Erica (US)" userId="1fe87976-b765-4ae8-b0d1-d999fb95f92b" providerId="ADAL" clId="{C16E00C5-FDD2-4D94-9E8B-3436556C05AB}" dt="2026-07-22T00:41:49.155" v="59" actId="165"/>
          <ac:spMkLst>
            <pc:docMk/>
            <pc:sldMk cId="1093661739" sldId="1388"/>
            <ac:spMk id="5" creationId="{4B0D53A7-F775-B2F8-30BF-AB644B4BE079}"/>
          </ac:spMkLst>
        </pc:spChg>
        <pc:spChg chg="mod topLvl">
          <ac:chgData name="Guy, Erica (US)" userId="1fe87976-b765-4ae8-b0d1-d999fb95f92b" providerId="ADAL" clId="{C16E00C5-FDD2-4D94-9E8B-3436556C05AB}" dt="2026-07-22T00:42:39.100" v="64" actId="165"/>
          <ac:spMkLst>
            <pc:docMk/>
            <pc:sldMk cId="1093661739" sldId="1388"/>
            <ac:spMk id="7" creationId="{365814C4-4F90-6612-C25A-6D283A836486}"/>
          </ac:spMkLst>
        </pc:spChg>
        <pc:spChg chg="mod topLvl">
          <ac:chgData name="Guy, Erica (US)" userId="1fe87976-b765-4ae8-b0d1-d999fb95f92b" providerId="ADAL" clId="{C16E00C5-FDD2-4D94-9E8B-3436556C05AB}" dt="2026-07-22T00:42:00.586" v="60" actId="165"/>
          <ac:spMkLst>
            <pc:docMk/>
            <pc:sldMk cId="1093661739" sldId="1388"/>
            <ac:spMk id="11" creationId="{EA6A2A9F-29EC-2842-EE3A-25CA95AA6874}"/>
          </ac:spMkLst>
        </pc:spChg>
        <pc:spChg chg="mod topLvl">
          <ac:chgData name="Guy, Erica (US)" userId="1fe87976-b765-4ae8-b0d1-d999fb95f92b" providerId="ADAL" clId="{C16E00C5-FDD2-4D94-9E8B-3436556C05AB}" dt="2026-07-22T00:42:15.047" v="61" actId="165"/>
          <ac:spMkLst>
            <pc:docMk/>
            <pc:sldMk cId="1093661739" sldId="1388"/>
            <ac:spMk id="13" creationId="{1A722AE8-8B00-804E-08AB-68C76CA17FB2}"/>
          </ac:spMkLst>
        </pc:spChg>
        <pc:spChg chg="mod topLvl">
          <ac:chgData name="Guy, Erica (US)" userId="1fe87976-b765-4ae8-b0d1-d999fb95f92b" providerId="ADAL" clId="{C16E00C5-FDD2-4D94-9E8B-3436556C05AB}" dt="2026-07-22T00:42:22.420" v="62" actId="165"/>
          <ac:spMkLst>
            <pc:docMk/>
            <pc:sldMk cId="1093661739" sldId="1388"/>
            <ac:spMk id="14" creationId="{41A140A1-F40A-078D-9B63-D8EDAC5ACF73}"/>
          </ac:spMkLst>
        </pc:spChg>
        <pc:spChg chg="mod topLvl">
          <ac:chgData name="Guy, Erica (US)" userId="1fe87976-b765-4ae8-b0d1-d999fb95f92b" providerId="ADAL" clId="{C16E00C5-FDD2-4D94-9E8B-3436556C05AB}" dt="2026-07-22T00:42:28.951" v="63" actId="165"/>
          <ac:spMkLst>
            <pc:docMk/>
            <pc:sldMk cId="1093661739" sldId="1388"/>
            <ac:spMk id="15" creationId="{DBF099CF-73C4-57EF-FA9C-6D73E69EE6B0}"/>
          </ac:spMkLst>
        </pc:spChg>
        <pc:grpChg chg="del">
          <ac:chgData name="Guy, Erica (US)" userId="1fe87976-b765-4ae8-b0d1-d999fb95f92b" providerId="ADAL" clId="{C16E00C5-FDD2-4D94-9E8B-3436556C05AB}" dt="2026-07-22T00:42:39.100" v="64" actId="165"/>
          <ac:grpSpMkLst>
            <pc:docMk/>
            <pc:sldMk cId="1093661739" sldId="1388"/>
            <ac:grpSpMk id="12" creationId="{16D2D343-2C9D-EE72-58E4-1A7C2DF02EB8}"/>
          </ac:grpSpMkLst>
        </pc:grpChg>
        <pc:grpChg chg="del">
          <ac:chgData name="Guy, Erica (US)" userId="1fe87976-b765-4ae8-b0d1-d999fb95f92b" providerId="ADAL" clId="{C16E00C5-FDD2-4D94-9E8B-3436556C05AB}" dt="2026-07-22T00:42:00.586" v="60" actId="165"/>
          <ac:grpSpMkLst>
            <pc:docMk/>
            <pc:sldMk cId="1093661739" sldId="1388"/>
            <ac:grpSpMk id="16" creationId="{BE611210-3BDF-12D4-039B-8A11E4837F8C}"/>
          </ac:grpSpMkLst>
        </pc:grpChg>
        <pc:grpChg chg="del">
          <ac:chgData name="Guy, Erica (US)" userId="1fe87976-b765-4ae8-b0d1-d999fb95f92b" providerId="ADAL" clId="{C16E00C5-FDD2-4D94-9E8B-3436556C05AB}" dt="2026-07-22T00:42:22.420" v="62" actId="165"/>
          <ac:grpSpMkLst>
            <pc:docMk/>
            <pc:sldMk cId="1093661739" sldId="1388"/>
            <ac:grpSpMk id="17" creationId="{5E5FE889-9D6E-A2A9-AC2B-2BBB1B99D83A}"/>
          </ac:grpSpMkLst>
        </pc:grpChg>
        <pc:grpChg chg="del">
          <ac:chgData name="Guy, Erica (US)" userId="1fe87976-b765-4ae8-b0d1-d999fb95f92b" providerId="ADAL" clId="{C16E00C5-FDD2-4D94-9E8B-3436556C05AB}" dt="2026-07-22T00:42:28.951" v="63" actId="165"/>
          <ac:grpSpMkLst>
            <pc:docMk/>
            <pc:sldMk cId="1093661739" sldId="1388"/>
            <ac:grpSpMk id="18" creationId="{4F7EA129-2995-A443-1339-886D86786479}"/>
          </ac:grpSpMkLst>
        </pc:grpChg>
        <pc:grpChg chg="del">
          <ac:chgData name="Guy, Erica (US)" userId="1fe87976-b765-4ae8-b0d1-d999fb95f92b" providerId="ADAL" clId="{C16E00C5-FDD2-4D94-9E8B-3436556C05AB}" dt="2026-07-22T00:42:15.047" v="61" actId="165"/>
          <ac:grpSpMkLst>
            <pc:docMk/>
            <pc:sldMk cId="1093661739" sldId="1388"/>
            <ac:grpSpMk id="19" creationId="{C65EFE7F-61DE-17B2-D44A-E0721E9A8461}"/>
          </ac:grpSpMkLst>
        </pc:grpChg>
        <pc:grpChg chg="del">
          <ac:chgData name="Guy, Erica (US)" userId="1fe87976-b765-4ae8-b0d1-d999fb95f92b" providerId="ADAL" clId="{C16E00C5-FDD2-4D94-9E8B-3436556C05AB}" dt="2026-07-22T00:41:49.155" v="59" actId="165"/>
          <ac:grpSpMkLst>
            <pc:docMk/>
            <pc:sldMk cId="1093661739" sldId="1388"/>
            <ac:grpSpMk id="20" creationId="{35D3E4DD-BCCD-1238-2085-398C9F626917}"/>
          </ac:grpSpMkLst>
        </pc:grpChg>
        <pc:picChg chg="mod topLvl">
          <ac:chgData name="Guy, Erica (US)" userId="1fe87976-b765-4ae8-b0d1-d999fb95f92b" providerId="ADAL" clId="{C16E00C5-FDD2-4D94-9E8B-3436556C05AB}" dt="2026-07-22T00:42:15.047" v="61" actId="165"/>
          <ac:picMkLst>
            <pc:docMk/>
            <pc:sldMk cId="1093661739" sldId="1388"/>
            <ac:picMk id="3" creationId="{D21106FA-28F8-BF49-5812-37A31206C200}"/>
          </ac:picMkLst>
        </pc:picChg>
        <pc:picChg chg="mod topLvl">
          <ac:chgData name="Guy, Erica (US)" userId="1fe87976-b765-4ae8-b0d1-d999fb95f92b" providerId="ADAL" clId="{C16E00C5-FDD2-4D94-9E8B-3436556C05AB}" dt="2026-07-22T00:42:00.586" v="60" actId="165"/>
          <ac:picMkLst>
            <pc:docMk/>
            <pc:sldMk cId="1093661739" sldId="1388"/>
            <ac:picMk id="6" creationId="{65781925-CD58-21EA-B220-28E4418A4E4B}"/>
          </ac:picMkLst>
        </pc:picChg>
        <pc:picChg chg="mod topLvl">
          <ac:chgData name="Guy, Erica (US)" userId="1fe87976-b765-4ae8-b0d1-d999fb95f92b" providerId="ADAL" clId="{C16E00C5-FDD2-4D94-9E8B-3436556C05AB}" dt="2026-07-22T00:42:39.100" v="64" actId="165"/>
          <ac:picMkLst>
            <pc:docMk/>
            <pc:sldMk cId="1093661739" sldId="1388"/>
            <ac:picMk id="8" creationId="{42B5A259-9058-1292-5E84-A7D04786E9F7}"/>
          </ac:picMkLst>
        </pc:picChg>
        <pc:picChg chg="mod topLvl">
          <ac:chgData name="Guy, Erica (US)" userId="1fe87976-b765-4ae8-b0d1-d999fb95f92b" providerId="ADAL" clId="{C16E00C5-FDD2-4D94-9E8B-3436556C05AB}" dt="2026-07-22T00:42:22.420" v="62" actId="165"/>
          <ac:picMkLst>
            <pc:docMk/>
            <pc:sldMk cId="1093661739" sldId="1388"/>
            <ac:picMk id="9" creationId="{E185DF55-51DE-9C31-92DF-E02F208957AE}"/>
          </ac:picMkLst>
        </pc:picChg>
        <pc:picChg chg="mod topLvl">
          <ac:chgData name="Guy, Erica (US)" userId="1fe87976-b765-4ae8-b0d1-d999fb95f92b" providerId="ADAL" clId="{C16E00C5-FDD2-4D94-9E8B-3436556C05AB}" dt="2026-07-22T00:42:28.951" v="63" actId="165"/>
          <ac:picMkLst>
            <pc:docMk/>
            <pc:sldMk cId="1093661739" sldId="1388"/>
            <ac:picMk id="10" creationId="{0283F9A5-51AF-496C-8172-DEFDA8CF8615}"/>
          </ac:picMkLst>
        </pc:picChg>
      </pc:sldChg>
      <pc:sldChg chg="delSp modSp">
        <pc:chgData name="Guy, Erica (US)" userId="1fe87976-b765-4ae8-b0d1-d999fb95f92b" providerId="ADAL" clId="{C16E00C5-FDD2-4D94-9E8B-3436556C05AB}" dt="2026-07-22T00:43:11.003" v="67" actId="165"/>
        <pc:sldMkLst>
          <pc:docMk/>
          <pc:sldMk cId="999882994" sldId="1389"/>
        </pc:sldMkLst>
        <pc:spChg chg="mod topLvl">
          <ac:chgData name="Guy, Erica (US)" userId="1fe87976-b765-4ae8-b0d1-d999fb95f92b" providerId="ADAL" clId="{C16E00C5-FDD2-4D94-9E8B-3436556C05AB}" dt="2026-07-22T00:42:56.736" v="65" actId="165"/>
          <ac:spMkLst>
            <pc:docMk/>
            <pc:sldMk cId="999882994" sldId="1389"/>
            <ac:spMk id="5" creationId="{5057445B-D810-1D37-D3C3-CE13AE9036D4}"/>
          </ac:spMkLst>
        </pc:spChg>
        <pc:spChg chg="mod topLvl">
          <ac:chgData name="Guy, Erica (US)" userId="1fe87976-b765-4ae8-b0d1-d999fb95f92b" providerId="ADAL" clId="{C16E00C5-FDD2-4D94-9E8B-3436556C05AB}" dt="2026-07-22T00:43:03.083" v="66" actId="165"/>
          <ac:spMkLst>
            <pc:docMk/>
            <pc:sldMk cId="999882994" sldId="1389"/>
            <ac:spMk id="7" creationId="{13B34034-64F5-9816-F762-0DB73BE274C1}"/>
          </ac:spMkLst>
        </pc:spChg>
        <pc:spChg chg="mod topLvl">
          <ac:chgData name="Guy, Erica (US)" userId="1fe87976-b765-4ae8-b0d1-d999fb95f92b" providerId="ADAL" clId="{C16E00C5-FDD2-4D94-9E8B-3436556C05AB}" dt="2026-07-22T00:43:11.003" v="67" actId="165"/>
          <ac:spMkLst>
            <pc:docMk/>
            <pc:sldMk cId="999882994" sldId="1389"/>
            <ac:spMk id="9" creationId="{FFED0F64-CB22-DC34-8031-792A9A1D87EB}"/>
          </ac:spMkLst>
        </pc:spChg>
        <pc:grpChg chg="del">
          <ac:chgData name="Guy, Erica (US)" userId="1fe87976-b765-4ae8-b0d1-d999fb95f92b" providerId="ADAL" clId="{C16E00C5-FDD2-4D94-9E8B-3436556C05AB}" dt="2026-07-22T00:43:03.083" v="66" actId="165"/>
          <ac:grpSpMkLst>
            <pc:docMk/>
            <pc:sldMk cId="999882994" sldId="1389"/>
            <ac:grpSpMk id="14" creationId="{271B1FA9-9572-E830-CE0E-A226A677D95C}"/>
          </ac:grpSpMkLst>
        </pc:grpChg>
        <pc:grpChg chg="del">
          <ac:chgData name="Guy, Erica (US)" userId="1fe87976-b765-4ae8-b0d1-d999fb95f92b" providerId="ADAL" clId="{C16E00C5-FDD2-4D94-9E8B-3436556C05AB}" dt="2026-07-22T00:43:11.003" v="67" actId="165"/>
          <ac:grpSpMkLst>
            <pc:docMk/>
            <pc:sldMk cId="999882994" sldId="1389"/>
            <ac:grpSpMk id="15" creationId="{E2450940-44E7-B8CB-4D6D-1F54F17BFF7E}"/>
          </ac:grpSpMkLst>
        </pc:grpChg>
        <pc:grpChg chg="del">
          <ac:chgData name="Guy, Erica (US)" userId="1fe87976-b765-4ae8-b0d1-d999fb95f92b" providerId="ADAL" clId="{C16E00C5-FDD2-4D94-9E8B-3436556C05AB}" dt="2026-07-22T00:42:56.736" v="65" actId="165"/>
          <ac:grpSpMkLst>
            <pc:docMk/>
            <pc:sldMk cId="999882994" sldId="1389"/>
            <ac:grpSpMk id="16" creationId="{08BFA2F9-8172-0C51-CC43-87FEA11DA855}"/>
          </ac:grpSpMkLst>
        </pc:grpChg>
        <pc:picChg chg="mod topLvl">
          <ac:chgData name="Guy, Erica (US)" userId="1fe87976-b765-4ae8-b0d1-d999fb95f92b" providerId="ADAL" clId="{C16E00C5-FDD2-4D94-9E8B-3436556C05AB}" dt="2026-07-22T00:42:56.736" v="65" actId="165"/>
          <ac:picMkLst>
            <pc:docMk/>
            <pc:sldMk cId="999882994" sldId="1389"/>
            <ac:picMk id="6" creationId="{B6A046A3-A030-8CB6-55A9-771B832DAC12}"/>
          </ac:picMkLst>
        </pc:picChg>
        <pc:picChg chg="mod topLvl">
          <ac:chgData name="Guy, Erica (US)" userId="1fe87976-b765-4ae8-b0d1-d999fb95f92b" providerId="ADAL" clId="{C16E00C5-FDD2-4D94-9E8B-3436556C05AB}" dt="2026-07-22T00:43:03.083" v="66" actId="165"/>
          <ac:picMkLst>
            <pc:docMk/>
            <pc:sldMk cId="999882994" sldId="1389"/>
            <ac:picMk id="8" creationId="{263AC4B2-B460-634E-1F12-215BCA46DE88}"/>
          </ac:picMkLst>
        </pc:picChg>
        <pc:picChg chg="mod topLvl">
          <ac:chgData name="Guy, Erica (US)" userId="1fe87976-b765-4ae8-b0d1-d999fb95f92b" providerId="ADAL" clId="{C16E00C5-FDD2-4D94-9E8B-3436556C05AB}" dt="2026-07-22T00:43:11.003" v="67" actId="165"/>
          <ac:picMkLst>
            <pc:docMk/>
            <pc:sldMk cId="999882994" sldId="1389"/>
            <ac:picMk id="10" creationId="{1964F3C8-E5AB-85F4-7B64-EBD65FA06503}"/>
          </ac:picMkLst>
        </pc:picChg>
      </pc:sldChg>
      <pc:sldChg chg="delSp modSp">
        <pc:chgData name="Guy, Erica (US)" userId="1fe87976-b765-4ae8-b0d1-d999fb95f92b" providerId="ADAL" clId="{C16E00C5-FDD2-4D94-9E8B-3436556C05AB}" dt="2026-07-22T00:43:30.879" v="69" actId="165"/>
        <pc:sldMkLst>
          <pc:docMk/>
          <pc:sldMk cId="3816513117" sldId="1390"/>
        </pc:sldMkLst>
        <pc:spChg chg="mod topLvl">
          <ac:chgData name="Guy, Erica (US)" userId="1fe87976-b765-4ae8-b0d1-d999fb95f92b" providerId="ADAL" clId="{C16E00C5-FDD2-4D94-9E8B-3436556C05AB}" dt="2026-07-22T00:43:23.784" v="68" actId="165"/>
          <ac:spMkLst>
            <pc:docMk/>
            <pc:sldMk cId="3816513117" sldId="1390"/>
            <ac:spMk id="5" creationId="{17D57D8A-AAFE-DE3D-A45F-E7B6EBEE6A42}"/>
          </ac:spMkLst>
        </pc:spChg>
        <pc:spChg chg="mod topLvl">
          <ac:chgData name="Guy, Erica (US)" userId="1fe87976-b765-4ae8-b0d1-d999fb95f92b" providerId="ADAL" clId="{C16E00C5-FDD2-4D94-9E8B-3436556C05AB}" dt="2026-07-22T00:43:30.879" v="69" actId="165"/>
          <ac:spMkLst>
            <pc:docMk/>
            <pc:sldMk cId="3816513117" sldId="1390"/>
            <ac:spMk id="6" creationId="{9A618950-F3D7-114F-DF31-2BA1D1A8C226}"/>
          </ac:spMkLst>
        </pc:spChg>
        <pc:grpChg chg="del">
          <ac:chgData name="Guy, Erica (US)" userId="1fe87976-b765-4ae8-b0d1-d999fb95f92b" providerId="ADAL" clId="{C16E00C5-FDD2-4D94-9E8B-3436556C05AB}" dt="2026-07-22T00:43:23.784" v="68" actId="165"/>
          <ac:grpSpMkLst>
            <pc:docMk/>
            <pc:sldMk cId="3816513117" sldId="1390"/>
            <ac:grpSpMk id="3" creationId="{9C7402B6-9CEC-CF19-4404-FB0D53F4101C}"/>
          </ac:grpSpMkLst>
        </pc:grpChg>
        <pc:grpChg chg="del">
          <ac:chgData name="Guy, Erica (US)" userId="1fe87976-b765-4ae8-b0d1-d999fb95f92b" providerId="ADAL" clId="{C16E00C5-FDD2-4D94-9E8B-3436556C05AB}" dt="2026-07-22T00:43:30.879" v="69" actId="165"/>
          <ac:grpSpMkLst>
            <pc:docMk/>
            <pc:sldMk cId="3816513117" sldId="1390"/>
            <ac:grpSpMk id="7" creationId="{CF6FFFC7-6276-42AC-A140-5C8CB0B5971A}"/>
          </ac:grpSpMkLst>
        </pc:grpChg>
        <pc:picChg chg="mod topLvl">
          <ac:chgData name="Guy, Erica (US)" userId="1fe87976-b765-4ae8-b0d1-d999fb95f92b" providerId="ADAL" clId="{C16E00C5-FDD2-4D94-9E8B-3436556C05AB}" dt="2026-07-22T00:43:23.784" v="68" actId="165"/>
          <ac:picMkLst>
            <pc:docMk/>
            <pc:sldMk cId="3816513117" sldId="1390"/>
            <ac:picMk id="12" creationId="{A9EF1858-1C21-8A15-A425-D15CD373146B}"/>
          </ac:picMkLst>
        </pc:picChg>
        <pc:picChg chg="mod topLvl">
          <ac:chgData name="Guy, Erica (US)" userId="1fe87976-b765-4ae8-b0d1-d999fb95f92b" providerId="ADAL" clId="{C16E00C5-FDD2-4D94-9E8B-3436556C05AB}" dt="2026-07-22T00:43:30.879" v="69" actId="165"/>
          <ac:picMkLst>
            <pc:docMk/>
            <pc:sldMk cId="3816513117" sldId="1390"/>
            <ac:picMk id="14" creationId="{3F9C75CB-952A-321A-F6FC-6250277A8753}"/>
          </ac:picMkLst>
        </pc:picChg>
      </pc:sldChg>
      <pc:sldChg chg="delSp modSp">
        <pc:chgData name="Guy, Erica (US)" userId="1fe87976-b765-4ae8-b0d1-d999fb95f92b" providerId="ADAL" clId="{C16E00C5-FDD2-4D94-9E8B-3436556C05AB}" dt="2026-07-22T00:43:46.415" v="70" actId="165"/>
        <pc:sldMkLst>
          <pc:docMk/>
          <pc:sldMk cId="3307390205" sldId="1392"/>
        </pc:sldMkLst>
        <pc:spChg chg="mod topLvl">
          <ac:chgData name="Guy, Erica (US)" userId="1fe87976-b765-4ae8-b0d1-d999fb95f92b" providerId="ADAL" clId="{C16E00C5-FDD2-4D94-9E8B-3436556C05AB}" dt="2026-07-22T00:43:46.415" v="70" actId="165"/>
          <ac:spMkLst>
            <pc:docMk/>
            <pc:sldMk cId="3307390205" sldId="1392"/>
            <ac:spMk id="5" creationId="{6AAC4FCA-1C6D-2C12-F2C9-875AA4AE1CA4}"/>
          </ac:spMkLst>
        </pc:spChg>
        <pc:spChg chg="mod topLvl">
          <ac:chgData name="Guy, Erica (US)" userId="1fe87976-b765-4ae8-b0d1-d999fb95f92b" providerId="ADAL" clId="{C16E00C5-FDD2-4D94-9E8B-3436556C05AB}" dt="2026-07-22T00:43:46.415" v="70" actId="165"/>
          <ac:spMkLst>
            <pc:docMk/>
            <pc:sldMk cId="3307390205" sldId="1392"/>
            <ac:spMk id="7" creationId="{51FC78A1-7AD8-312C-081A-E8367E5DC16E}"/>
          </ac:spMkLst>
        </pc:spChg>
        <pc:spChg chg="mod topLvl">
          <ac:chgData name="Guy, Erica (US)" userId="1fe87976-b765-4ae8-b0d1-d999fb95f92b" providerId="ADAL" clId="{C16E00C5-FDD2-4D94-9E8B-3436556C05AB}" dt="2026-07-22T00:43:46.415" v="70" actId="165"/>
          <ac:spMkLst>
            <pc:docMk/>
            <pc:sldMk cId="3307390205" sldId="1392"/>
            <ac:spMk id="8" creationId="{C1DF1549-FD4E-2829-4C1C-1DD08563D337}"/>
          </ac:spMkLst>
        </pc:spChg>
        <pc:grpChg chg="del">
          <ac:chgData name="Guy, Erica (US)" userId="1fe87976-b765-4ae8-b0d1-d999fb95f92b" providerId="ADAL" clId="{C16E00C5-FDD2-4D94-9E8B-3436556C05AB}" dt="2026-07-22T00:43:46.415" v="70" actId="165"/>
          <ac:grpSpMkLst>
            <pc:docMk/>
            <pc:sldMk cId="3307390205" sldId="1392"/>
            <ac:grpSpMk id="9" creationId="{C1178724-27F8-A952-49E9-C6504904745D}"/>
          </ac:grpSpMkLst>
        </pc:grpChg>
        <pc:picChg chg="mod topLvl">
          <ac:chgData name="Guy, Erica (US)" userId="1fe87976-b765-4ae8-b0d1-d999fb95f92b" providerId="ADAL" clId="{C16E00C5-FDD2-4D94-9E8B-3436556C05AB}" dt="2026-07-22T00:43:46.415" v="70" actId="165"/>
          <ac:picMkLst>
            <pc:docMk/>
            <pc:sldMk cId="3307390205" sldId="1392"/>
            <ac:picMk id="3" creationId="{BA2B0AFC-1D22-9D7A-8B28-8505808F87EE}"/>
          </ac:picMkLst>
        </pc:picChg>
        <pc:picChg chg="mod topLvl">
          <ac:chgData name="Guy, Erica (US)" userId="1fe87976-b765-4ae8-b0d1-d999fb95f92b" providerId="ADAL" clId="{C16E00C5-FDD2-4D94-9E8B-3436556C05AB}" dt="2026-07-22T00:43:46.415" v="70" actId="165"/>
          <ac:picMkLst>
            <pc:docMk/>
            <pc:sldMk cId="3307390205" sldId="1392"/>
            <ac:picMk id="6" creationId="{62C2914E-0855-20A4-FA00-E214440F390E}"/>
          </ac:picMkLst>
        </pc:picChg>
      </pc:sldChg>
      <pc:sldChg chg="delSp modSp">
        <pc:chgData name="Guy, Erica (US)" userId="1fe87976-b765-4ae8-b0d1-d999fb95f92b" providerId="ADAL" clId="{C16E00C5-FDD2-4D94-9E8B-3436556C05AB}" dt="2026-07-22T00:44:05.432" v="71" actId="165"/>
        <pc:sldMkLst>
          <pc:docMk/>
          <pc:sldMk cId="350942070" sldId="1393"/>
        </pc:sldMkLst>
        <pc:spChg chg="mod topLvl">
          <ac:chgData name="Guy, Erica (US)" userId="1fe87976-b765-4ae8-b0d1-d999fb95f92b" providerId="ADAL" clId="{C16E00C5-FDD2-4D94-9E8B-3436556C05AB}" dt="2026-07-22T00:44:05.432" v="71" actId="165"/>
          <ac:spMkLst>
            <pc:docMk/>
            <pc:sldMk cId="350942070" sldId="1393"/>
            <ac:spMk id="7" creationId="{F38ACD29-F28D-5425-BEF4-D817A0B74744}"/>
          </ac:spMkLst>
        </pc:spChg>
        <pc:spChg chg="mod topLvl">
          <ac:chgData name="Guy, Erica (US)" userId="1fe87976-b765-4ae8-b0d1-d999fb95f92b" providerId="ADAL" clId="{C16E00C5-FDD2-4D94-9E8B-3436556C05AB}" dt="2026-07-22T00:44:05.432" v="71" actId="165"/>
          <ac:spMkLst>
            <pc:docMk/>
            <pc:sldMk cId="350942070" sldId="1393"/>
            <ac:spMk id="8" creationId="{33FEE76E-C7EA-13F6-CF9F-627D14159FCA}"/>
          </ac:spMkLst>
        </pc:spChg>
        <pc:grpChg chg="del">
          <ac:chgData name="Guy, Erica (US)" userId="1fe87976-b765-4ae8-b0d1-d999fb95f92b" providerId="ADAL" clId="{C16E00C5-FDD2-4D94-9E8B-3436556C05AB}" dt="2026-07-22T00:44:05.432" v="71" actId="165"/>
          <ac:grpSpMkLst>
            <pc:docMk/>
            <pc:sldMk cId="350942070" sldId="1393"/>
            <ac:grpSpMk id="3" creationId="{D06E2A59-C613-DB40-A99C-C7018134C3E4}"/>
          </ac:grpSpMkLst>
        </pc:grpChg>
        <pc:picChg chg="mod topLvl">
          <ac:chgData name="Guy, Erica (US)" userId="1fe87976-b765-4ae8-b0d1-d999fb95f92b" providerId="ADAL" clId="{C16E00C5-FDD2-4D94-9E8B-3436556C05AB}" dt="2026-07-22T00:44:05.432" v="71" actId="165"/>
          <ac:picMkLst>
            <pc:docMk/>
            <pc:sldMk cId="350942070" sldId="1393"/>
            <ac:picMk id="6" creationId="{0E5BDC88-9086-6DDA-25FC-A3A71106FBE7}"/>
          </ac:picMkLst>
        </pc:picChg>
      </pc:sldChg>
      <pc:sldChg chg="delSp modSp">
        <pc:chgData name="Guy, Erica (US)" userId="1fe87976-b765-4ae8-b0d1-d999fb95f92b" providerId="ADAL" clId="{C16E00C5-FDD2-4D94-9E8B-3436556C05AB}" dt="2026-07-22T00:45:19.513" v="75" actId="165"/>
        <pc:sldMkLst>
          <pc:docMk/>
          <pc:sldMk cId="4000322851" sldId="1394"/>
        </pc:sldMkLst>
        <pc:spChg chg="mod topLvl">
          <ac:chgData name="Guy, Erica (US)" userId="1fe87976-b765-4ae8-b0d1-d999fb95f92b" providerId="ADAL" clId="{C16E00C5-FDD2-4D94-9E8B-3436556C05AB}" dt="2026-07-22T00:45:19.513" v="75" actId="165"/>
          <ac:spMkLst>
            <pc:docMk/>
            <pc:sldMk cId="4000322851" sldId="1394"/>
            <ac:spMk id="5" creationId="{75036B24-A0D9-39D0-66E5-E29960646EC4}"/>
          </ac:spMkLst>
        </pc:spChg>
        <pc:grpChg chg="del">
          <ac:chgData name="Guy, Erica (US)" userId="1fe87976-b765-4ae8-b0d1-d999fb95f92b" providerId="ADAL" clId="{C16E00C5-FDD2-4D94-9E8B-3436556C05AB}" dt="2026-07-22T00:45:19.513" v="75" actId="165"/>
          <ac:grpSpMkLst>
            <pc:docMk/>
            <pc:sldMk cId="4000322851" sldId="1394"/>
            <ac:grpSpMk id="7" creationId="{7C47F9DB-1E12-FE92-3C1A-C1261E8CD8BF}"/>
          </ac:grpSpMkLst>
        </pc:grpChg>
        <pc:picChg chg="mod topLvl">
          <ac:chgData name="Guy, Erica (US)" userId="1fe87976-b765-4ae8-b0d1-d999fb95f92b" providerId="ADAL" clId="{C16E00C5-FDD2-4D94-9E8B-3436556C05AB}" dt="2026-07-22T00:45:19.513" v="75" actId="165"/>
          <ac:picMkLst>
            <pc:docMk/>
            <pc:sldMk cId="4000322851" sldId="1394"/>
            <ac:picMk id="3" creationId="{7CCB894C-9BCA-F4BE-E9B9-5535537369D4}"/>
          </ac:picMkLst>
        </pc:picChg>
      </pc:sldChg>
      <pc:sldChg chg="delSp modSp">
        <pc:chgData name="Guy, Erica (US)" userId="1fe87976-b765-4ae8-b0d1-d999fb95f92b" providerId="ADAL" clId="{C16E00C5-FDD2-4D94-9E8B-3436556C05AB}" dt="2026-07-22T00:45:30.593" v="76" actId="165"/>
        <pc:sldMkLst>
          <pc:docMk/>
          <pc:sldMk cId="776349170" sldId="1395"/>
        </pc:sldMkLst>
        <pc:spChg chg="mod topLvl">
          <ac:chgData name="Guy, Erica (US)" userId="1fe87976-b765-4ae8-b0d1-d999fb95f92b" providerId="ADAL" clId="{C16E00C5-FDD2-4D94-9E8B-3436556C05AB}" dt="2026-07-22T00:45:30.593" v="76" actId="165"/>
          <ac:spMkLst>
            <pc:docMk/>
            <pc:sldMk cId="776349170" sldId="1395"/>
            <ac:spMk id="5" creationId="{413AA0C6-AFD4-D82D-EE8F-03843A1FA082}"/>
          </ac:spMkLst>
        </pc:spChg>
        <pc:grpChg chg="del">
          <ac:chgData name="Guy, Erica (US)" userId="1fe87976-b765-4ae8-b0d1-d999fb95f92b" providerId="ADAL" clId="{C16E00C5-FDD2-4D94-9E8B-3436556C05AB}" dt="2026-07-22T00:45:30.593" v="76" actId="165"/>
          <ac:grpSpMkLst>
            <pc:docMk/>
            <pc:sldMk cId="776349170" sldId="1395"/>
            <ac:grpSpMk id="3" creationId="{1F9054CC-AD10-D4CD-BE8B-5783DB0581B2}"/>
          </ac:grpSpMkLst>
        </pc:grpChg>
        <pc:picChg chg="mod topLvl">
          <ac:chgData name="Guy, Erica (US)" userId="1fe87976-b765-4ae8-b0d1-d999fb95f92b" providerId="ADAL" clId="{C16E00C5-FDD2-4D94-9E8B-3436556C05AB}" dt="2026-07-22T00:45:30.593" v="76" actId="165"/>
          <ac:picMkLst>
            <pc:docMk/>
            <pc:sldMk cId="776349170" sldId="1395"/>
            <ac:picMk id="8" creationId="{5A919DB6-05A0-158C-0D76-1D36F16DC787}"/>
          </ac:picMkLst>
        </pc:picChg>
      </pc:sldChg>
      <pc:sldChg chg="delSp modSp">
        <pc:chgData name="Guy, Erica (US)" userId="1fe87976-b765-4ae8-b0d1-d999fb95f92b" providerId="ADAL" clId="{C16E00C5-FDD2-4D94-9E8B-3436556C05AB}" dt="2026-07-22T00:46:15.389" v="79" actId="165"/>
        <pc:sldMkLst>
          <pc:docMk/>
          <pc:sldMk cId="1180320630" sldId="1396"/>
        </pc:sldMkLst>
        <pc:spChg chg="mod topLvl">
          <ac:chgData name="Guy, Erica (US)" userId="1fe87976-b765-4ae8-b0d1-d999fb95f92b" providerId="ADAL" clId="{C16E00C5-FDD2-4D94-9E8B-3436556C05AB}" dt="2026-07-22T00:46:15.389" v="79" actId="165"/>
          <ac:spMkLst>
            <pc:docMk/>
            <pc:sldMk cId="1180320630" sldId="1396"/>
            <ac:spMk id="5" creationId="{98978A3D-3974-EDA3-F8C3-F4D60CE990FC}"/>
          </ac:spMkLst>
        </pc:spChg>
        <pc:spChg chg="mod topLvl">
          <ac:chgData name="Guy, Erica (US)" userId="1fe87976-b765-4ae8-b0d1-d999fb95f92b" providerId="ADAL" clId="{C16E00C5-FDD2-4D94-9E8B-3436556C05AB}" dt="2026-07-22T00:46:15.389" v="79" actId="165"/>
          <ac:spMkLst>
            <pc:docMk/>
            <pc:sldMk cId="1180320630" sldId="1396"/>
            <ac:spMk id="7" creationId="{6A0165F0-5B76-F0BA-35A0-F10437CAC5FC}"/>
          </ac:spMkLst>
        </pc:spChg>
        <pc:grpChg chg="del">
          <ac:chgData name="Guy, Erica (US)" userId="1fe87976-b765-4ae8-b0d1-d999fb95f92b" providerId="ADAL" clId="{C16E00C5-FDD2-4D94-9E8B-3436556C05AB}" dt="2026-07-22T00:46:15.389" v="79" actId="165"/>
          <ac:grpSpMkLst>
            <pc:docMk/>
            <pc:sldMk cId="1180320630" sldId="1396"/>
            <ac:grpSpMk id="3" creationId="{FF1FBA5B-1C83-CA41-BBAD-8CEB977FCAE0}"/>
          </ac:grpSpMkLst>
        </pc:grpChg>
        <pc:picChg chg="mod topLvl">
          <ac:chgData name="Guy, Erica (US)" userId="1fe87976-b765-4ae8-b0d1-d999fb95f92b" providerId="ADAL" clId="{C16E00C5-FDD2-4D94-9E8B-3436556C05AB}" dt="2026-07-22T00:46:15.389" v="79" actId="165"/>
          <ac:picMkLst>
            <pc:docMk/>
            <pc:sldMk cId="1180320630" sldId="1396"/>
            <ac:picMk id="6" creationId="{2361775F-5BE4-BC62-F89D-FF9BD153AFD4}"/>
          </ac:picMkLst>
        </pc:picChg>
      </pc:sldChg>
      <pc:sldChg chg="delSp modSp">
        <pc:chgData name="Guy, Erica (US)" userId="1fe87976-b765-4ae8-b0d1-d999fb95f92b" providerId="ADAL" clId="{C16E00C5-FDD2-4D94-9E8B-3436556C05AB}" dt="2026-07-22T00:46:25.384" v="80" actId="165"/>
        <pc:sldMkLst>
          <pc:docMk/>
          <pc:sldMk cId="2926540960" sldId="1397"/>
        </pc:sldMkLst>
        <pc:spChg chg="mod topLvl">
          <ac:chgData name="Guy, Erica (US)" userId="1fe87976-b765-4ae8-b0d1-d999fb95f92b" providerId="ADAL" clId="{C16E00C5-FDD2-4D94-9E8B-3436556C05AB}" dt="2026-07-22T00:46:25.384" v="80" actId="165"/>
          <ac:spMkLst>
            <pc:docMk/>
            <pc:sldMk cId="2926540960" sldId="1397"/>
            <ac:spMk id="5" creationId="{6DCA19FB-04BF-9CA2-4779-9EB106F3229F}"/>
          </ac:spMkLst>
        </pc:spChg>
        <pc:spChg chg="mod topLvl">
          <ac:chgData name="Guy, Erica (US)" userId="1fe87976-b765-4ae8-b0d1-d999fb95f92b" providerId="ADAL" clId="{C16E00C5-FDD2-4D94-9E8B-3436556C05AB}" dt="2026-07-22T00:46:25.384" v="80" actId="165"/>
          <ac:spMkLst>
            <pc:docMk/>
            <pc:sldMk cId="2926540960" sldId="1397"/>
            <ac:spMk id="7" creationId="{970E3735-4094-C5A2-C3EF-772FEBF936C1}"/>
          </ac:spMkLst>
        </pc:spChg>
        <pc:spChg chg="mod topLvl">
          <ac:chgData name="Guy, Erica (US)" userId="1fe87976-b765-4ae8-b0d1-d999fb95f92b" providerId="ADAL" clId="{C16E00C5-FDD2-4D94-9E8B-3436556C05AB}" dt="2026-07-22T00:46:25.384" v="80" actId="165"/>
          <ac:spMkLst>
            <pc:docMk/>
            <pc:sldMk cId="2926540960" sldId="1397"/>
            <ac:spMk id="8" creationId="{13947C05-E0A0-F5D0-5A19-A3B5EDC96C48}"/>
          </ac:spMkLst>
        </pc:spChg>
        <pc:grpChg chg="del">
          <ac:chgData name="Guy, Erica (US)" userId="1fe87976-b765-4ae8-b0d1-d999fb95f92b" providerId="ADAL" clId="{C16E00C5-FDD2-4D94-9E8B-3436556C05AB}" dt="2026-07-22T00:46:25.384" v="80" actId="165"/>
          <ac:grpSpMkLst>
            <pc:docMk/>
            <pc:sldMk cId="2926540960" sldId="1397"/>
            <ac:grpSpMk id="3" creationId="{508621C5-447B-055E-3321-6C341B1D4FE7}"/>
          </ac:grpSpMkLst>
        </pc:grpChg>
        <pc:picChg chg="mod topLvl">
          <ac:chgData name="Guy, Erica (US)" userId="1fe87976-b765-4ae8-b0d1-d999fb95f92b" providerId="ADAL" clId="{C16E00C5-FDD2-4D94-9E8B-3436556C05AB}" dt="2026-07-22T00:46:25.384" v="80" actId="165"/>
          <ac:picMkLst>
            <pc:docMk/>
            <pc:sldMk cId="2926540960" sldId="1397"/>
            <ac:picMk id="6" creationId="{3FEFB936-CA2E-327E-3AA9-3373E8F246E7}"/>
          </ac:picMkLst>
        </pc:picChg>
        <pc:picChg chg="mod topLvl">
          <ac:chgData name="Guy, Erica (US)" userId="1fe87976-b765-4ae8-b0d1-d999fb95f92b" providerId="ADAL" clId="{C16E00C5-FDD2-4D94-9E8B-3436556C05AB}" dt="2026-07-22T00:46:25.384" v="80" actId="165"/>
          <ac:picMkLst>
            <pc:docMk/>
            <pc:sldMk cId="2926540960" sldId="1397"/>
            <ac:picMk id="9" creationId="{F36262D0-87B7-6A5B-0722-80A65CF9735E}"/>
          </ac:picMkLst>
        </pc:picChg>
      </pc:sldChg>
      <pc:sldChg chg="delSp modSp mod">
        <pc:chgData name="Guy, Erica (US)" userId="1fe87976-b765-4ae8-b0d1-d999fb95f92b" providerId="ADAL" clId="{C16E00C5-FDD2-4D94-9E8B-3436556C05AB}" dt="2026-07-22T00:08:18.951" v="37" actId="165"/>
        <pc:sldMkLst>
          <pc:docMk/>
          <pc:sldMk cId="495868668" sldId="1398"/>
        </pc:sldMkLst>
        <pc:spChg chg="ord">
          <ac:chgData name="Guy, Erica (US)" userId="1fe87976-b765-4ae8-b0d1-d999fb95f92b" providerId="ADAL" clId="{C16E00C5-FDD2-4D94-9E8B-3436556C05AB}" dt="2026-07-22T00:06:31.353" v="36" actId="13244"/>
          <ac:spMkLst>
            <pc:docMk/>
            <pc:sldMk cId="495868668" sldId="1398"/>
            <ac:spMk id="4" creationId="{5A76197C-2E3F-75BF-F270-C7AA81A5EC84}"/>
          </ac:spMkLst>
        </pc:spChg>
        <pc:spChg chg="mod topLvl">
          <ac:chgData name="Guy, Erica (US)" userId="1fe87976-b765-4ae8-b0d1-d999fb95f92b" providerId="ADAL" clId="{C16E00C5-FDD2-4D94-9E8B-3436556C05AB}" dt="2026-07-22T00:08:18.951" v="37" actId="165"/>
          <ac:spMkLst>
            <pc:docMk/>
            <pc:sldMk cId="495868668" sldId="1398"/>
            <ac:spMk id="5" creationId="{063FCDC4-261D-B04F-AF5F-C724F3E2C6C3}"/>
          </ac:spMkLst>
        </pc:spChg>
        <pc:grpChg chg="del">
          <ac:chgData name="Guy, Erica (US)" userId="1fe87976-b765-4ae8-b0d1-d999fb95f92b" providerId="ADAL" clId="{C16E00C5-FDD2-4D94-9E8B-3436556C05AB}" dt="2026-07-22T00:08:18.951" v="37" actId="165"/>
          <ac:grpSpMkLst>
            <pc:docMk/>
            <pc:sldMk cId="495868668" sldId="1398"/>
            <ac:grpSpMk id="11" creationId="{11425414-24FC-EB56-705F-7AE6C6B29C32}"/>
          </ac:grpSpMkLst>
        </pc:grpChg>
        <pc:picChg chg="mod topLvl">
          <ac:chgData name="Guy, Erica (US)" userId="1fe87976-b765-4ae8-b0d1-d999fb95f92b" providerId="ADAL" clId="{C16E00C5-FDD2-4D94-9E8B-3436556C05AB}" dt="2026-07-22T00:08:18.951" v="37" actId="165"/>
          <ac:picMkLst>
            <pc:docMk/>
            <pc:sldMk cId="495868668" sldId="1398"/>
            <ac:picMk id="6" creationId="{44A1C423-7EB8-B325-66E2-494EB1A2072B}"/>
          </ac:picMkLst>
        </pc:picChg>
        <pc:picChg chg="mod topLvl">
          <ac:chgData name="Guy, Erica (US)" userId="1fe87976-b765-4ae8-b0d1-d999fb95f92b" providerId="ADAL" clId="{C16E00C5-FDD2-4D94-9E8B-3436556C05AB}" dt="2026-07-22T00:08:18.951" v="37" actId="165"/>
          <ac:picMkLst>
            <pc:docMk/>
            <pc:sldMk cId="495868668" sldId="1398"/>
            <ac:picMk id="10" creationId="{E6A4F8C8-0FBD-E67F-E7D0-1A5F99B2F55A}"/>
          </ac:picMkLst>
        </pc:picChg>
      </pc:sldChg>
      <pc:sldChg chg="delSp modSp mod">
        <pc:chgData name="Guy, Erica (US)" userId="1fe87976-b765-4ae8-b0d1-d999fb95f92b" providerId="ADAL" clId="{C16E00C5-FDD2-4D94-9E8B-3436556C05AB}" dt="2026-07-22T00:45:01.533" v="74" actId="13244"/>
        <pc:sldMkLst>
          <pc:docMk/>
          <pc:sldMk cId="694331264" sldId="1403"/>
        </pc:sldMkLst>
        <pc:spChg chg="mod topLvl">
          <ac:chgData name="Guy, Erica (US)" userId="1fe87976-b765-4ae8-b0d1-d999fb95f92b" providerId="ADAL" clId="{C16E00C5-FDD2-4D94-9E8B-3436556C05AB}" dt="2026-07-22T00:44:17.704" v="72" actId="165"/>
          <ac:spMkLst>
            <pc:docMk/>
            <pc:sldMk cId="694331264" sldId="1403"/>
            <ac:spMk id="3" creationId="{A9FDF1EC-3780-F181-0B01-6DA58EDF1735}"/>
          </ac:spMkLst>
        </pc:spChg>
        <pc:spChg chg="mod topLvl">
          <ac:chgData name="Guy, Erica (US)" userId="1fe87976-b765-4ae8-b0d1-d999fb95f92b" providerId="ADAL" clId="{C16E00C5-FDD2-4D94-9E8B-3436556C05AB}" dt="2026-07-22T00:44:17.704" v="72" actId="165"/>
          <ac:spMkLst>
            <pc:docMk/>
            <pc:sldMk cId="694331264" sldId="1403"/>
            <ac:spMk id="5" creationId="{7E5303A4-AC3B-E406-2292-35D87CAB30A5}"/>
          </ac:spMkLst>
        </pc:spChg>
        <pc:spChg chg="mod topLvl">
          <ac:chgData name="Guy, Erica (US)" userId="1fe87976-b765-4ae8-b0d1-d999fb95f92b" providerId="ADAL" clId="{C16E00C5-FDD2-4D94-9E8B-3436556C05AB}" dt="2026-07-22T00:44:17.704" v="72" actId="165"/>
          <ac:spMkLst>
            <pc:docMk/>
            <pc:sldMk cId="694331264" sldId="1403"/>
            <ac:spMk id="6" creationId="{39DCF636-C2EE-2C82-E5AA-F5CD710A4452}"/>
          </ac:spMkLst>
        </pc:spChg>
        <pc:spChg chg="mod ord topLvl">
          <ac:chgData name="Guy, Erica (US)" userId="1fe87976-b765-4ae8-b0d1-d999fb95f92b" providerId="ADAL" clId="{C16E00C5-FDD2-4D94-9E8B-3436556C05AB}" dt="2026-07-22T00:44:47.954" v="73" actId="13244"/>
          <ac:spMkLst>
            <pc:docMk/>
            <pc:sldMk cId="694331264" sldId="1403"/>
            <ac:spMk id="9" creationId="{0D256E9B-EFA2-18F8-B94C-7093E2C7BC53}"/>
          </ac:spMkLst>
        </pc:spChg>
        <pc:spChg chg="mod ord topLvl">
          <ac:chgData name="Guy, Erica (US)" userId="1fe87976-b765-4ae8-b0d1-d999fb95f92b" providerId="ADAL" clId="{C16E00C5-FDD2-4D94-9E8B-3436556C05AB}" dt="2026-07-22T00:45:01.533" v="74" actId="13244"/>
          <ac:spMkLst>
            <pc:docMk/>
            <pc:sldMk cId="694331264" sldId="1403"/>
            <ac:spMk id="10" creationId="{416BDDD3-5BD5-834F-5715-302E694D63E5}"/>
          </ac:spMkLst>
        </pc:spChg>
        <pc:grpChg chg="del">
          <ac:chgData name="Guy, Erica (US)" userId="1fe87976-b765-4ae8-b0d1-d999fb95f92b" providerId="ADAL" clId="{C16E00C5-FDD2-4D94-9E8B-3436556C05AB}" dt="2026-07-22T00:44:17.704" v="72" actId="165"/>
          <ac:grpSpMkLst>
            <pc:docMk/>
            <pc:sldMk cId="694331264" sldId="1403"/>
            <ac:grpSpMk id="11" creationId="{F299CDDD-6A8C-C439-B6EC-D0874C508C7B}"/>
          </ac:grpSpMkLst>
        </pc:grpChg>
        <pc:picChg chg="mod topLvl">
          <ac:chgData name="Guy, Erica (US)" userId="1fe87976-b765-4ae8-b0d1-d999fb95f92b" providerId="ADAL" clId="{C16E00C5-FDD2-4D94-9E8B-3436556C05AB}" dt="2026-07-22T00:44:17.704" v="72" actId="165"/>
          <ac:picMkLst>
            <pc:docMk/>
            <pc:sldMk cId="694331264" sldId="1403"/>
            <ac:picMk id="7" creationId="{53953783-5BC2-6055-04B6-B7383BBA9E63}"/>
          </ac:picMkLst>
        </pc:picChg>
        <pc:picChg chg="mod topLvl">
          <ac:chgData name="Guy, Erica (US)" userId="1fe87976-b765-4ae8-b0d1-d999fb95f92b" providerId="ADAL" clId="{C16E00C5-FDD2-4D94-9E8B-3436556C05AB}" dt="2026-07-22T00:44:17.704" v="72" actId="165"/>
          <ac:picMkLst>
            <pc:docMk/>
            <pc:sldMk cId="694331264" sldId="1403"/>
            <ac:picMk id="8" creationId="{38F428F7-535F-CAB7-A67B-1A5D8EB6886E}"/>
          </ac:picMkLst>
        </pc:picChg>
      </pc:sldChg>
      <pc:sldChg chg="delSp modSp mod">
        <pc:chgData name="Guy, Erica (US)" userId="1fe87976-b765-4ae8-b0d1-d999fb95f92b" providerId="ADAL" clId="{C16E00C5-FDD2-4D94-9E8B-3436556C05AB}" dt="2026-07-22T00:45:47.664" v="78" actId="165"/>
        <pc:sldMkLst>
          <pc:docMk/>
          <pc:sldMk cId="188291389" sldId="1404"/>
        </pc:sldMkLst>
        <pc:spChg chg="mod topLvl">
          <ac:chgData name="Guy, Erica (US)" userId="1fe87976-b765-4ae8-b0d1-d999fb95f92b" providerId="ADAL" clId="{C16E00C5-FDD2-4D94-9E8B-3436556C05AB}" dt="2026-07-22T00:45:47.664" v="78" actId="165"/>
          <ac:spMkLst>
            <pc:docMk/>
            <pc:sldMk cId="188291389" sldId="1404"/>
            <ac:spMk id="5" creationId="{F57248BE-3235-8061-D5B3-0214E298D94B}"/>
          </ac:spMkLst>
        </pc:spChg>
        <pc:spChg chg="mod topLvl">
          <ac:chgData name="Guy, Erica (US)" userId="1fe87976-b765-4ae8-b0d1-d999fb95f92b" providerId="ADAL" clId="{C16E00C5-FDD2-4D94-9E8B-3436556C05AB}" dt="2026-07-22T00:45:47.664" v="78" actId="165"/>
          <ac:spMkLst>
            <pc:docMk/>
            <pc:sldMk cId="188291389" sldId="1404"/>
            <ac:spMk id="7" creationId="{6CE3933F-1443-E63C-0125-72ED073FA7EF}"/>
          </ac:spMkLst>
        </pc:spChg>
        <pc:grpChg chg="del mod">
          <ac:chgData name="Guy, Erica (US)" userId="1fe87976-b765-4ae8-b0d1-d999fb95f92b" providerId="ADAL" clId="{C16E00C5-FDD2-4D94-9E8B-3436556C05AB}" dt="2026-07-22T00:45:47.664" v="78" actId="165"/>
          <ac:grpSpMkLst>
            <pc:docMk/>
            <pc:sldMk cId="188291389" sldId="1404"/>
            <ac:grpSpMk id="3" creationId="{3850A1B4-7B06-12B8-1C41-2CC92F208695}"/>
          </ac:grpSpMkLst>
        </pc:grpChg>
        <pc:picChg chg="mod topLvl">
          <ac:chgData name="Guy, Erica (US)" userId="1fe87976-b765-4ae8-b0d1-d999fb95f92b" providerId="ADAL" clId="{C16E00C5-FDD2-4D94-9E8B-3436556C05AB}" dt="2026-07-22T00:45:47.664" v="78" actId="165"/>
          <ac:picMkLst>
            <pc:docMk/>
            <pc:sldMk cId="188291389" sldId="1404"/>
            <ac:picMk id="6" creationId="{750EC0CB-2467-B984-4446-C04BF229742B}"/>
          </ac:picMkLst>
        </pc:picChg>
      </pc:sldChg>
      <pc:sldChg chg="modSp add mod modNotesTx">
        <pc:chgData name="Guy, Erica (US)" userId="1fe87976-b765-4ae8-b0d1-d999fb95f92b" providerId="ADAL" clId="{C16E00C5-FDD2-4D94-9E8B-3436556C05AB}" dt="2026-07-22T02:10:13.978" v="83" actId="962"/>
        <pc:sldMkLst>
          <pc:docMk/>
          <pc:sldMk cId="685918098" sldId="1421"/>
        </pc:sldMkLst>
        <pc:spChg chg="mod">
          <ac:chgData name="Guy, Erica (US)" userId="1fe87976-b765-4ae8-b0d1-d999fb95f92b" providerId="ADAL" clId="{C16E00C5-FDD2-4D94-9E8B-3436556C05AB}" dt="2026-07-21T23:24:22.416" v="6" actId="20577"/>
          <ac:spMkLst>
            <pc:docMk/>
            <pc:sldMk cId="685918098" sldId="1421"/>
            <ac:spMk id="2" creationId="{4F730717-FEFC-5AED-FFB2-F109C5CB7972}"/>
          </ac:spMkLst>
        </pc:spChg>
        <pc:spChg chg="mod">
          <ac:chgData name="Guy, Erica (US)" userId="1fe87976-b765-4ae8-b0d1-d999fb95f92b" providerId="ADAL" clId="{C16E00C5-FDD2-4D94-9E8B-3436556C05AB}" dt="2026-07-21T23:24:29.359" v="8" actId="20577"/>
          <ac:spMkLst>
            <pc:docMk/>
            <pc:sldMk cId="685918098" sldId="1421"/>
            <ac:spMk id="4" creationId="{EB14DC48-0E49-834B-41D0-16B81F1B4817}"/>
          </ac:spMkLst>
        </pc:spChg>
        <pc:spChg chg="mod">
          <ac:chgData name="Guy, Erica (US)" userId="1fe87976-b765-4ae8-b0d1-d999fb95f92b" providerId="ADAL" clId="{C16E00C5-FDD2-4D94-9E8B-3436556C05AB}" dt="2026-07-22T02:10:13.978" v="83" actId="962"/>
          <ac:spMkLst>
            <pc:docMk/>
            <pc:sldMk cId="685918098" sldId="1421"/>
            <ac:spMk id="27" creationId="{13C9591B-121B-4CA6-CCC5-62B9C6C41731}"/>
          </ac:spMkLst>
        </pc:spChg>
      </pc:sldChg>
      <pc:sldChg chg="add">
        <pc:chgData name="Guy, Erica (US)" userId="1fe87976-b765-4ae8-b0d1-d999fb95f92b" providerId="ADAL" clId="{C16E00C5-FDD2-4D94-9E8B-3436556C05AB}" dt="2026-07-21T23:23:35.660" v="0"/>
        <pc:sldMkLst>
          <pc:docMk/>
          <pc:sldMk cId="162697499" sldId="142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2E.17, the Standard regarding symbol designs is removed because it duplicates language in Section 2A.12.</a:t>
            </a:r>
          </a:p>
          <a:p>
            <a:endParaRPr lang="en-US" dirty="0"/>
          </a:p>
          <a:p>
            <a:r>
              <a:rPr lang="en-US" dirty="0"/>
              <a:t>A Support provision is added that symbols are not normally displayed on freeway and expressway guide signs, with one exception being the PARK – RIDE supplemental Guide sign which displays the carpool symbol.</a:t>
            </a:r>
          </a:p>
          <a:p>
            <a:endParaRPr lang="en-US" dirty="0"/>
          </a:p>
          <a:p>
            <a:r>
              <a:rPr lang="en-US" dirty="0"/>
              <a:t>A Guidance provision details how a General Information symbol sign (I Series) should be incorporated into the legend of a guide sign.</a:t>
            </a:r>
          </a:p>
          <a:p>
            <a:endParaRPr lang="en-US" dirty="0"/>
          </a:p>
          <a:p>
            <a:r>
              <a:rPr lang="en-US" dirty="0"/>
              <a:t>The Option to use educational plaques below symbol signs is removed, because such plaques could distort and overly complicate the intended message.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1633112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revised to state that directional arrows on post-mounted Exit Direction signs shall be located at the bottom portion of the sign and centered under the legend. Note that Exit Direction signs not meeting this Standard do not need to be replaced until they reach the end of their service life, and the location of the arrow on the sign should have no appreciable difference in the overall size of the sign when designed in accordance with established sign layout criteria.</a:t>
            </a:r>
          </a:p>
          <a:p>
            <a:endParaRPr lang="en-US" dirty="0"/>
          </a:p>
          <a:p>
            <a:r>
              <a:rPr lang="en-US" dirty="0"/>
              <a:t>As a reminder, directional arrows on overhead Exit Direction signs shall be located on the side of the sign consistent with the direction of the exiting movement.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3797691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revised Standard states that except where shielded by a rigid traffic barrier, the minimum lateral offset outside the usable roadway shoulder for post-mounted freeway and expressway signs, or for overhead sign supports, shall be 6 feet.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744436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Support provision is added that in some instances the interchange that provides the most direct or preferred access to a destination might be different in opposing directions of travel due to circumstances such as the configuration of the crossroads, or the fact that an interchange is a partial interchange.</a:t>
            </a:r>
          </a:p>
          <a:p>
            <a:endParaRPr lang="en-US" dirty="0"/>
          </a:p>
          <a:p>
            <a:r>
              <a:rPr lang="en-US" dirty="0"/>
              <a:t>In concert with this, a Guidance provision is added recommending that for each direction of travel, guide signing to a destination should be via the exit with the most direct or preferred access, even when this results in a destination being served by different interchanges for opposing directions of travel.</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11359774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revised regarding suffix letters.  They shall only be used to supplement exit numbers where there is more than one exit associated with the reference mile point of the freeway.  Suffix letters shall not be used for an exit ramp to identify a downstream ramp split providing access to multiple highways or different directions of the same highway. </a:t>
            </a:r>
          </a:p>
          <a:p>
            <a:endParaRPr lang="en-US" dirty="0"/>
          </a:p>
          <a:p>
            <a:r>
              <a:rPr lang="en-US" dirty="0"/>
              <a:t>For assigning letters, they shall be assigned in ascending alphabetical order starting with the letter A in the direction of travel with increasing exit numbers, and in descending alphabetical order ending in the letter A in the opposite direction of travel.</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491406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A new Standard provision describes how to assign exit suffix letters where the number of exits are not equal on the two directions of travel on a highway. The exit suffix lettering for each direction shall be based on the number of exits in that direction. For example, at an interchange with three exits eastbound and two exits westbound, the suffix letters would ascend eastbound as A, B, C, and descend westbound as B, A.</a:t>
            </a:r>
          </a:p>
          <a:p>
            <a:endParaRPr lang="en-US"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panose="020B0604020202020204" pitchFamily="34" charset="0"/>
                <a:cs typeface="Arial" panose="020B0604020202020204" pitchFamily="34" charset="0"/>
              </a:rPr>
              <a:t>A new Guidance provision recommends how an exit should be numbered based on the closest reference mile point location</a:t>
            </a:r>
            <a:r>
              <a:rPr lang="en-US" sz="1800" b="0" i="0" u="none" strike="noStrike" baseline="0" dirty="0">
                <a:solidFill>
                  <a:srgbClr val="000000"/>
                </a:solidFill>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To the extent practical, exit numbering should be determined based upon the location of the crossroad with respect to reference location signs. Examples are given in the recommendation, with references to new Figure 2E-3 where appropriate.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b="0" i="0" u="none" strike="noStrike" baseline="0" dirty="0">
              <a:solidFill>
                <a:srgbClr val="000000"/>
              </a:solidFill>
              <a:latin typeface="Arial" panose="020B0604020202020204" pitchFamily="34" charset="0"/>
              <a:cs typeface="Arial" panose="020B0604020202020204" pitchFamily="34" charset="0"/>
            </a:endParaRPr>
          </a:p>
          <a:p>
            <a:pPr marL="514350" marR="0" lvl="0" indent="-514350" algn="l" defTabSz="914400" rtl="0" eaLnBrk="0" fontAlgn="base" latinLnBrk="0" hangingPunct="0">
              <a:lnSpc>
                <a:spcPct val="100000"/>
              </a:lnSpc>
              <a:spcBef>
                <a:spcPct val="30000"/>
              </a:spcBef>
              <a:spcAft>
                <a:spcPct val="0"/>
              </a:spcAft>
              <a:buClrTx/>
              <a:buSzTx/>
              <a:buFontTx/>
              <a:buAutoNum type="alphaUcPeriod"/>
              <a:tabLst/>
              <a:defRPr/>
            </a:pPr>
            <a:r>
              <a:rPr lang="en-US" sz="2800" dirty="0">
                <a:latin typeface="Arial" panose="020B0604020202020204" pitchFamily="34" charset="0"/>
                <a:cs typeface="Arial" panose="020B0604020202020204" pitchFamily="34" charset="0"/>
              </a:rPr>
              <a:t>If a crossroad intersects the mainline approximately at or after Mile 15 and before Mile 16, the interchange should be designated as EXIT 15 (see Drawings A and B in Figure 2E-3).</a:t>
            </a:r>
          </a:p>
          <a:p>
            <a:pPr marL="514350" marR="0" lvl="0" indent="-514350" algn="l" defTabSz="914400" rtl="0" eaLnBrk="0" fontAlgn="base" latinLnBrk="0" hangingPunct="0">
              <a:lnSpc>
                <a:spcPct val="100000"/>
              </a:lnSpc>
              <a:spcBef>
                <a:spcPct val="30000"/>
              </a:spcBef>
              <a:spcAft>
                <a:spcPct val="0"/>
              </a:spcAft>
              <a:buClrTx/>
              <a:buSzTx/>
              <a:buFontTx/>
              <a:buAutoNum type="alphaUcPeriod"/>
              <a:tabLst/>
              <a:defRPr/>
            </a:pPr>
            <a:r>
              <a:rPr lang="en-US" sz="2800" dirty="0">
                <a:latin typeface="Arial" panose="020B0604020202020204" pitchFamily="34" charset="0"/>
                <a:cs typeface="Arial" panose="020B0604020202020204" pitchFamily="34" charset="0"/>
              </a:rPr>
              <a:t>If the interchange crossroad is split into two roadways by direction where one direction of the crossroad is downstream of Mile 18 and the other direction is upstream of Mile 18, the interchange exit number should be EXIT 18 (see Drawings A and B in Figure 2E-3).</a:t>
            </a:r>
          </a:p>
          <a:p>
            <a:pPr marL="514350" marR="0" lvl="0" indent="-514350" algn="l" defTabSz="914400" rtl="0" eaLnBrk="0" fontAlgn="base" latinLnBrk="0" hangingPunct="0">
              <a:lnSpc>
                <a:spcPct val="100000"/>
              </a:lnSpc>
              <a:spcBef>
                <a:spcPct val="30000"/>
              </a:spcBef>
              <a:spcAft>
                <a:spcPct val="0"/>
              </a:spcAft>
              <a:buClrTx/>
              <a:buSzTx/>
              <a:buFontTx/>
              <a:buAutoNum type="alphaUcPeriod"/>
              <a:tabLst/>
              <a:defRPr/>
            </a:pPr>
            <a:r>
              <a:rPr lang="en-US" sz="2800" dirty="0">
                <a:latin typeface="Arial" panose="020B0604020202020204" pitchFamily="34" charset="0"/>
                <a:cs typeface="Arial" panose="020B0604020202020204" pitchFamily="34" charset="0"/>
              </a:rPr>
              <a:t>If there are three closely-spaced interchanges, such as less than 1 mile apart, starting before Mile 16 and ending near or at Mile 17, the interchanges should be designated as EXIT 15, EXIT 16, and EXIT 17. </a:t>
            </a:r>
          </a:p>
          <a:p>
            <a:pPr marL="514350" marR="0" lvl="0" indent="-514350" algn="l" defTabSz="914400" rtl="0" eaLnBrk="0" fontAlgn="base" latinLnBrk="0" hangingPunct="0">
              <a:lnSpc>
                <a:spcPct val="100000"/>
              </a:lnSpc>
              <a:spcBef>
                <a:spcPct val="30000"/>
              </a:spcBef>
              <a:spcAft>
                <a:spcPct val="0"/>
              </a:spcAft>
              <a:buClrTx/>
              <a:buSzTx/>
              <a:buFontTx/>
              <a:buAutoNum type="alphaUcPeriod"/>
              <a:tabLst/>
              <a:defRPr/>
            </a:pPr>
            <a:r>
              <a:rPr lang="en-US" sz="2800" dirty="0">
                <a:latin typeface="Arial" panose="020B0604020202020204" pitchFamily="34" charset="0"/>
                <a:cs typeface="Arial" panose="020B0604020202020204" pitchFamily="34" charset="0"/>
              </a:rPr>
              <a:t>If there are multiple interchanges so closely spaced together that it is impracticable to designate the exit numbers by the freeway mainline reference mile numbers, suffix letters should be used as provided in this Section (see Drawings C and D in Figure 2E-3).</a:t>
            </a:r>
          </a:p>
          <a:p>
            <a:pPr marL="514350" marR="0" lvl="0" indent="-514350" algn="l" defTabSz="914400" rtl="0" eaLnBrk="0" fontAlgn="base" latinLnBrk="0" hangingPunct="0">
              <a:lnSpc>
                <a:spcPct val="100000"/>
              </a:lnSpc>
              <a:spcBef>
                <a:spcPct val="30000"/>
              </a:spcBef>
              <a:spcAft>
                <a:spcPct val="0"/>
              </a:spcAft>
              <a:buClrTx/>
              <a:buSzTx/>
              <a:buFontTx/>
              <a:buAutoNum type="alphaUcPeriod"/>
              <a:tabLst/>
              <a:defRPr/>
            </a:pPr>
            <a:endParaRPr lang="en-US" sz="2800" b="0" i="0" u="none" strike="noStrike" baseline="0" dirty="0">
              <a:solidFill>
                <a:srgbClr val="00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cs typeface="Arial" panose="020B0604020202020204" pitchFamily="34" charset="0"/>
              </a:rPr>
              <a:t>Since this is a Guidance, agencies are expected to use engineering judgment in difficult or unusual situations.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1731669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Guidance provision is changed to a Standard stating that an Exit Number plaque shall be positioned above the top right-hand edge of the sign for an exit to the right.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816299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Standard is added requiring at least one Interchange Advance guide sign for all interchange classifications. This requirement was previously implicit in previous editions of the MUTCD, and the change clarifies the intent of the language. It is important to provide at least one guide sign in advance of a freeway or expressway interchange because advance notice of exits provides road users the time necessary to change lanes to position themselves to take an exit safely, avoiding last-minute weaving conflicts and erratic maneuvers.</a:t>
            </a:r>
          </a:p>
          <a:p>
            <a:endParaRPr lang="en-US" dirty="0"/>
          </a:p>
          <a:p>
            <a:r>
              <a:rPr lang="en-US" dirty="0"/>
              <a:t>New Guidance is added which states that where an Interchange Advance guide sign is located more than 1,000 feet to ½ mile but not more than 1 mile from the exit, the distance displayed should be to the nearest ¼ mile. Where the distance to be displayed on an Interchange Advance guide sign is 1,000 feet or less, the distance should be displayed in feet, rather than miles, to the nearest 100 feet.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2835194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Previous Guidance was changed to a Standard provision which requires distances to be displayed as fractions of a mile, rather than decimals, in all cases.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Standard clarifies </a:t>
            </a:r>
            <a:r>
              <a:rPr lang="en-US" sz="1800" b="0" i="0" u="none" strike="noStrike" baseline="0" dirty="0">
                <a:solidFill>
                  <a:srgbClr val="000000"/>
                </a:solidFill>
                <a:latin typeface="Arial" panose="020B0604020202020204" pitchFamily="34" charset="0"/>
              </a:rPr>
              <a:t>the position of the Exit Number plaque as being required above and abutting the signs. This is not a new requirement; rather, it is new wording to clarify the existing required position of the Exit Number plaque.  A new Standard also</a:t>
            </a:r>
            <a:r>
              <a:rPr lang="en-US" dirty="0"/>
              <a:t> requires that an Exit Number plaque shall be positioned to the top right-hand edge of the sign for numbered exits to the right.  This provides consistency and clarification with similar provisions for Exit Direction signs and exits to the left.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Previous Guidance was changed to a Standard provision requiring the word “EXIT(S)” be omitted from the bottom line of Interchange Advance guide signs when exit numbers are used.  The purpose of this change is for consistency in sign legend and to reduce unnecessary legend on signs.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3919994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previous Support provision is changed to Standard, requiring that Interchange Sequence signs be installed in a series. Interchange Sequence signs shall display the next two or three interchanges by name or route number with distances to the nearest ¼ mile.</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427549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dirty="0">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Previous Guidance provisions were changed to Standard, clarifying that the Exit Number plaque shall be added above the top right-hand edge of the sign for numbered exits to the right.  This change is a companion to the prior requirement that exit number plaques for numbered exits to the left are required to be on the left-hand edge of the sign, thereby meeting driver expectation in similar situations.</a:t>
            </a:r>
          </a:p>
          <a:p>
            <a:endParaRPr lang="en-US" dirty="0"/>
          </a:p>
          <a:p>
            <a:r>
              <a:rPr lang="en-US" dirty="0"/>
              <a:t>A previous Option provision was changed to Guidance to recommend where the freeway or expressway passes under the crossroad and the exit ramp is located beyond the overcrossing structure, that the overhead Exit Direction sign for the second exit should be placed either on the overcrossing structure or on a separate structure located immediately in front of the overcrossing structure.</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1962955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Option was added allowing the use of Warning Beacons with the EXIT XX MPH (E13-2) sign panel. As part of this, a new Standard was added to require the warning beacons to be placed at least 12 inches from the edges of the E13–2 sign panel, from the edge of the sign, and from any other legend within the guide sign, to provide adequate space around the beacons to reduce glare that can adversely impact the legibility of the sign legend.  This is consistent with provisions in Chapter 4S – Flashing Beacons.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3964801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Standard is revised to clarify that an Exit Gore sign is required for each ramp that departs from the main roadway.</a:t>
            </a:r>
          </a:p>
          <a:p>
            <a:endParaRPr lang="en-US" dirty="0"/>
          </a:p>
          <a:p>
            <a:r>
              <a:rPr lang="en-US" dirty="0"/>
              <a:t>An Option is revised to clarify that the Type 1 object marker may be installed 4 feet above the ground line on each sign support below the Exit Gore sign.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4158553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revised Guidance statement clarifies that Pull-Through signs should not be used at exits with option lanes where full-width Overhead Arrow-per-Lane signs are being used.</a:t>
            </a:r>
          </a:p>
          <a:p>
            <a:endParaRPr lang="en-US" dirty="0"/>
          </a:p>
          <a:p>
            <a:r>
              <a:rPr lang="en-US" dirty="0"/>
              <a:t>A new Standard is added that when used, Pull-Through signs shall display the route shield and the cardinal direction for the through route with the option to display the control city and down arrows.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3074240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An Option is added allowing that where an existing sign structure length or adjacent signs constrain the width or placement of the Interchange Advance guide sign on that structure, the down arrow may be positioned to the right or left of the words EXIT ONLY, instead of between the words, to allow for the positioning of the arrow over the approximate center of the lane. Where the width of the Exit Direction sign extends over the adjacent lane, the directional arrow may be placed to the right of the words EXIT ONLY for an exit to the right, or to the left of the words EXIT ONLY for an exit to the left, to allow for the positioning of the arrow over the dropped lane.</a:t>
            </a:r>
          </a:p>
          <a:p>
            <a:endParaRPr lang="en-US" dirty="0"/>
          </a:p>
          <a:p>
            <a:r>
              <a:rPr lang="en-US" dirty="0"/>
              <a:t>A Standard is revised to clarify that in retrofit situations where E11-1a and E11-1b sign panels are used, the references to the white down arrow apply to Advance guide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2307044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Two new figures are added that show examples of guide signs for a dropped auxiliary lane between separate interchanges using post-mounted and overhead guide signs.</a:t>
            </a:r>
          </a:p>
          <a:p>
            <a:endParaRPr lang="en-US" dirty="0"/>
          </a:p>
          <a:p>
            <a:r>
              <a:rPr lang="en-US" dirty="0"/>
              <a:t>Guidance is added which states that in limited cases where conditions are so constrained that it is impossible to locate an Interchange Advance guide sign either overhead or partly over the dropped lane, a post-mounted sign panel displaying the legend RIGHT (LEFT) LANE ONLY in a black legend on a yellow background should be substituted for the EXIT ONLY panel on that sign. In such cases, the Interchange Advance guide signs should be alternated with RIGHT (LEFT) LANE FOR EXIT ONLY (W9-7) signs.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2449228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Guidance is added that where a mainline lane is terminated immediately after an exit ramp, overhead and/or post mounted warning signs should be used to warn traffic.</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40644134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previous Standard requiring interchange guide signing to be consistent for each type of interchange along a route was removed because there are instances where the signing for similar interchanges along a route would need to vary due to interchange spacing and other geometric features. As part of this change, the Guidance was revised to recommend that the signing layout for all interchanges of the same type should be similar. </a:t>
            </a:r>
          </a:p>
          <a:p>
            <a:endParaRPr lang="en-US" dirty="0"/>
          </a:p>
          <a:p>
            <a:r>
              <a:rPr lang="en-US" dirty="0"/>
              <a:t>There is a new Guidance provision recommending that when a single interchange combines a different type of ramp configuration for each direction of travel, the main roadway major guide signing should be determined by the specific interchange type for that direction of travel.</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33828284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a:p>
            <a:r>
              <a:rPr lang="en-US" dirty="0"/>
              <a:t>Two new figures showing examples of signing for an interchange exit ramp with a downstream split are added.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36345967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Guidance provision is added recommending that where the exit ramp allows traffic to turn in either direction onto the crossroad, a Destination sign that includes each destination displayed on the Advance, Exit Direction, and Supplemental guide signs along the main roadway for that exit should also be placed along the ramp.</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443936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Chapter 2E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previous Option is changed to Guidance regarding exit numbering for cloverleaf interchanges with collector-distributor roadways to improve consistency.</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3354780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Section 2E.36 is added that includes Support and Guidance provisions along with a new Figure for a collector-distributor roadway that provide access to multiple interchanges.</a:t>
            </a:r>
          </a:p>
          <a:p>
            <a:endParaRPr lang="en-US" dirty="0"/>
          </a:p>
          <a:p>
            <a:r>
              <a:rPr lang="en-US" dirty="0"/>
              <a:t>Recommendations where access to successive interchanges is provided from a single collector-distributor roadway, the number of lines of destination information displayed on the major guide signs on the main roadway approach to the collector-distributor roadway should comply with the provisions of Section 2E.15. Where additional destinations are displayed on the main roadway, those destinations should be displayed on Supplemental guide signs (see Section 2E.51) on the approach to the collector-distributor roadway. </a:t>
            </a:r>
          </a:p>
          <a:p>
            <a:endParaRPr lang="en-US" dirty="0"/>
          </a:p>
          <a:p>
            <a:r>
              <a:rPr lang="en-US" dirty="0"/>
              <a:t>Additional recommendations are provided where exit numbering is used.  The exit numbers for exits accessed from the collector-distributor roadway should be displayed on the main roadway guide signs and an Exit Gore sign (see Section 2E.26) should be placed in the gore where the collector-distributor roadway departs from the main roadway</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8645842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Standard is added requiring the roadway for the off-route be signed as an exit. If exit numbering is used, the signs shall comply with the provisions of Section 2E.22. Distance messages on the Advance guide signs shall comply with the provisions of Section 2E.23.</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32</a:t>
            </a:fld>
            <a:endParaRPr lang="en-US" altLang="en-US"/>
          </a:p>
        </p:txBody>
      </p:sp>
    </p:spTree>
    <p:extLst>
      <p:ext uri="{BB962C8B-B14F-4D97-AF65-F5344CB8AC3E}">
        <p14:creationId xmlns:p14="http://schemas.microsoft.com/office/powerpoint/2010/main" val="34549034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New Section 2E.38 is added to clarify guide signing for a freeway split with dedicated lanes. Arrows on each Interchange Advance guide sign shall match the number of lanes present at the location of the Advance guide sign. Signs shall be mounted overhead, and any arrows used shall be located over the approximate center of the lane to which it applies. Where one roadway of the split carries the through route, the other roadway shall be signed as an exit.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33</a:t>
            </a:fld>
            <a:endParaRPr lang="en-US" altLang="en-US"/>
          </a:p>
        </p:txBody>
      </p:sp>
    </p:spTree>
    <p:extLst>
      <p:ext uri="{BB962C8B-B14F-4D97-AF65-F5344CB8AC3E}">
        <p14:creationId xmlns:p14="http://schemas.microsoft.com/office/powerpoint/2010/main" val="34433281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Standard is revised to delete reference to use of Diagrammatic Advance guide signs for option lanes and splits at multilane exits. Only the Overhead Arrow-per-Lane design shall be used for this condition, for consistency with adopted provisions in Section 2E.40. Section 2E.41 describes the conditions for which Diagrammatic Advance guide signs may be used to supplement conventional or Overhead Arrow-per-Lane guide signs.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34</a:t>
            </a:fld>
            <a:endParaRPr lang="en-US" altLang="en-US"/>
          </a:p>
        </p:txBody>
      </p:sp>
    </p:spTree>
    <p:extLst>
      <p:ext uri="{BB962C8B-B14F-4D97-AF65-F5344CB8AC3E}">
        <p14:creationId xmlns:p14="http://schemas.microsoft.com/office/powerpoint/2010/main" val="7478584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An existing Standard provision is clarified in accordance with previous Official Ruling No. 2(09)-5(I). Overhead Arrow-per-Lane guide signs shall be used at all new or reconstructed freeway and expressway locations and at freeway and expressway locations where replacement of existing sign support structures is necessitated by reconstruction.</a:t>
            </a:r>
          </a:p>
          <a:p>
            <a:endParaRPr lang="en-US" sz="1200" dirty="0"/>
          </a:p>
          <a:p>
            <a:r>
              <a:rPr lang="en-US" sz="1200" dirty="0"/>
              <a:t>An existing Option is clarified that an existing overhead Exit Direction sign may remain at the theoretical gore on non-reconstructed locations, in conjunction with a replacement of the advance signs using the Overhead Arrow-per-Lane guide sign design. </a:t>
            </a:r>
          </a:p>
          <a:p>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000000"/>
                </a:solidFill>
                <a:latin typeface="Arial" panose="020B0604020202020204" pitchFamily="34" charset="0"/>
              </a:rPr>
              <a:t>A Standard is revised to delete the requirement that arrows on Overhead Arrow-per-Lane guide signs indicate the approximate degree of curvature when the through movement is on a curved alignment. This qualification is not needed because the designs of the arrows for this type of sign are standardized.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baseline="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000000"/>
                </a:solidFill>
                <a:latin typeface="Arial" panose="020B0604020202020204" pitchFamily="34" charset="0"/>
              </a:rPr>
              <a:t>A Standard is added referencing the required arrow heights in Table 2E-6.</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35</a:t>
            </a:fld>
            <a:endParaRPr lang="en-US" altLang="en-US"/>
          </a:p>
        </p:txBody>
      </p:sp>
    </p:spTree>
    <p:extLst>
      <p:ext uri="{BB962C8B-B14F-4D97-AF65-F5344CB8AC3E}">
        <p14:creationId xmlns:p14="http://schemas.microsoft.com/office/powerpoint/2010/main" val="4161098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000000"/>
                </a:solidFill>
                <a:latin typeface="Arial" panose="020B0604020202020204" pitchFamily="34" charset="0"/>
              </a:rPr>
              <a:t>An Option is added allowing additional signs indicating the destinations allowed by each lane in the vicinity of the theoretical gore to reinforce positive guidance where there is 800 feet or more between the beginning of the lane diverge and the theoretical gore.</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36</a:t>
            </a:fld>
            <a:endParaRPr lang="en-US" altLang="en-US"/>
          </a:p>
        </p:txBody>
      </p:sp>
    </p:spTree>
    <p:extLst>
      <p:ext uri="{BB962C8B-B14F-4D97-AF65-F5344CB8AC3E}">
        <p14:creationId xmlns:p14="http://schemas.microsoft.com/office/powerpoint/2010/main" val="17031481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There are several changes to this section regarding the use and design of Diagrammatic Guide Signs.</a:t>
            </a:r>
          </a:p>
          <a:p>
            <a:endParaRPr lang="en-US" dirty="0"/>
          </a:p>
          <a:p>
            <a:r>
              <a:rPr lang="en-US" dirty="0"/>
              <a:t>Though Diagrammatic Advance guide signs generally do not perform as well as Overhead Arrow-Per-Lane guide signs, they can still provide valuable information in situations where there is complex or unexpected roadway geometry by supplementing the other required interchange guide signs. </a:t>
            </a:r>
          </a:p>
          <a:p>
            <a:endParaRPr lang="en-US" dirty="0"/>
          </a:p>
          <a:p>
            <a:r>
              <a:rPr lang="en-US" dirty="0"/>
              <a:t>The Support provision is revised to describe the use of a Diagrammatic Advance guide sign that show a simplified graphic view of the exit departure arrangement in relationship to the main highway at an interchange. Its purpose is to provide advance notice of complex or unexpected road geometry or ramp departures at an interchange and/or depict successive decision points where additional context might be helpful to interpreting the subsequent primary Interchange Advance guide signs. Unlike Diagrammatic signs that were included in previous editions of the MUTCD, the Diagrammatic Advance guide sign does not depict which or the number of specific lanes that serve a particular destination or depict lanes added or reduced.</a:t>
            </a:r>
          </a:p>
          <a:p>
            <a:endParaRPr lang="en-US" dirty="0"/>
          </a:p>
          <a:p>
            <a:r>
              <a:rPr lang="en-US" dirty="0"/>
              <a:t>An Option is added allowing a Diagrammatic Advance guide sign to be used in advance of the interchange guide sign sequence, or in lieu of an Interchange Advance guide sign located 2 miles in advance of the exit, to supplement conventional or Overhead Arrow-per-Lane guide signs used for a downstream interchange.</a:t>
            </a:r>
          </a:p>
          <a:p>
            <a:endParaRPr lang="en-US" dirty="0"/>
          </a:p>
          <a:p>
            <a:r>
              <a:rPr lang="en-US" dirty="0"/>
              <a:t>The Standard providing design criteria is revised to state that a simplified schematic graphic of the relative through and off-ramp movements will be shown. The graphic shall not depict deceleration or auxiliary lanes. Arrow shafts shall not contain lane lines. Destination legends for off-movements shall be positioned to the side of the arrow from which the ramp departs. Additional revisions to the Guidance provision were made to recommend additional design criteria applicable to this revised Diagrammatic Advance guide sign use.</a:t>
            </a:r>
          </a:p>
          <a:p>
            <a:endParaRPr lang="en-US" dirty="0"/>
          </a:p>
          <a:p>
            <a:r>
              <a:rPr lang="en-US" dirty="0"/>
              <a:t>The changes are made because overhead arrow-per-lane signs have been shown to be superior to diagrammatic signs at option lanes, especially for older road users.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37</a:t>
            </a:fld>
            <a:endParaRPr lang="en-US" altLang="en-US"/>
          </a:p>
        </p:txBody>
      </p:sp>
    </p:spTree>
    <p:extLst>
      <p:ext uri="{BB962C8B-B14F-4D97-AF65-F5344CB8AC3E}">
        <p14:creationId xmlns:p14="http://schemas.microsoft.com/office/powerpoint/2010/main" val="1523337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Guidance provision is added recommending the use a partial-width form of the Overhead Arrow-per-Lane guide sign when full-width Overhead Arrow-per-Lane guide signing is not practical for signing for an intermediate or minor interchange that has a multi-lane exit with an option lane that also carries the through route.  As part of this change, a Standard restricts displaying the through route and/or destination  on the partial-width Overhead Arrow-per-Lane guide sign.</a:t>
            </a:r>
          </a:p>
          <a:p>
            <a:endParaRPr lang="en-US" dirty="0"/>
          </a:p>
          <a:p>
            <a:r>
              <a:rPr lang="en-US" dirty="0"/>
              <a:t>Two new figures show an example of signing for a two-lane intermediate or minor interchange exit with an option lane and a dropped lane using partial-width overhead arrow-per-lane signs and an example of signing for a two-lane intermediate or minor interchange exit with option and auxiliary lanes using partial-width overhead arrow-per-lane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38</a:t>
            </a:fld>
            <a:endParaRPr lang="en-US" altLang="en-US"/>
          </a:p>
        </p:txBody>
      </p:sp>
    </p:spTree>
    <p:extLst>
      <p:ext uri="{BB962C8B-B14F-4D97-AF65-F5344CB8AC3E}">
        <p14:creationId xmlns:p14="http://schemas.microsoft.com/office/powerpoint/2010/main" val="34096675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An Option provision is added allowing conventional signing where full-width Overhead Arrow-per-Lane guide signing is not practical. </a:t>
            </a:r>
          </a:p>
          <a:p>
            <a:endParaRPr lang="en-US" dirty="0"/>
          </a:p>
          <a:p>
            <a:r>
              <a:rPr lang="en-US" dirty="0"/>
              <a:t>One new figure shows an example of signing for a two-lane intermediate or minor interchange exit with an option lane and a dropped lane.</a:t>
            </a:r>
          </a:p>
          <a:p>
            <a:r>
              <a:rPr lang="en-US" dirty="0"/>
              <a:t>Another new figure shows an example of signing for a two-lane intermediate or minor interchange exit with option and auxiliary lanes.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39</a:t>
            </a:fld>
            <a:endParaRPr lang="en-US" altLang="en-US"/>
          </a:p>
        </p:txBody>
      </p:sp>
    </p:spTree>
    <p:extLst>
      <p:ext uri="{BB962C8B-B14F-4D97-AF65-F5344CB8AC3E}">
        <p14:creationId xmlns:p14="http://schemas.microsoft.com/office/powerpoint/2010/main" val="928988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000000"/>
                </a:solidFill>
              </a:rPr>
              <a:t>Chapter 2E is </a:t>
            </a:r>
            <a:r>
              <a:rPr lang="en-US" b="0" i="0" u="none" strike="noStrike" baseline="0" dirty="0">
                <a:solidFill>
                  <a:srgbClr val="000000"/>
                </a:solidFill>
                <a:latin typeface="Arial" panose="020B0604020202020204" pitchFamily="34" charset="0"/>
              </a:rPr>
              <a:t>reorganized with subchapter headings to improve the usability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rPr>
              <a:t>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955813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This new section has Support, Option, Standard and Guidance provisions regarding the design of freeway and expressway guide signs in tunnels, which can present unique challenges not encountered elsewhere due to the extended and continuous distances of constrained vertical and horizontal clearances in which to place signs. These new provisions provide design flexibility to standard sign layouts when needed to accommodate such situations in tunnels.  </a:t>
            </a:r>
          </a:p>
          <a:p>
            <a:endParaRPr lang="en-US" dirty="0"/>
          </a:p>
          <a:p>
            <a:r>
              <a:rPr lang="en-US" dirty="0"/>
              <a:t>Options include side by side sign legend arrangement (e.g., placing route shields to the left of the destination instead of above), placing the Exit Number plaque (see Section 2E.22) at the appropriate edge of the sign, reduced letter and numeral heights for the legend on Exit Number plaques, reduced letter heights for the destination and roadway names (when determined acceptable based on consideration of reduced speed and other relevant factors), and using Series D letters in lieu of Series E(modified) for unusually long destination and roadway names that cannot be adequately shortened or otherwise acceptably abbreviated.</a:t>
            </a:r>
          </a:p>
          <a:p>
            <a:endParaRPr lang="en-US" dirty="0"/>
          </a:p>
          <a:p>
            <a:r>
              <a:rPr lang="en-US" dirty="0"/>
              <a:t>Additional Guidance provisions are provided recommending that overhead signs in tunnels should have external or internal sign illumination, providing one or more Interchange Sequence signs (see Section 2E.24) on the approach to the tunnel, and considering the use of supplementary pavement markings inside the tunnel (e.g., word, arrow, and/or route shield markings).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40</a:t>
            </a:fld>
            <a:endParaRPr lang="en-US" altLang="en-US"/>
          </a:p>
        </p:txBody>
      </p:sp>
    </p:spTree>
    <p:extLst>
      <p:ext uri="{BB962C8B-B14F-4D97-AF65-F5344CB8AC3E}">
        <p14:creationId xmlns:p14="http://schemas.microsoft.com/office/powerpoint/2010/main" val="36386330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There is new Guidance that recommends the preferred practice for Next Exit plaques.  Where the Next Exit plaque is used, the E2-1P plaque should be used where the width of the Interchange Advance guide sign is equal to or greater than the width of the E2-1P plaque. The E2-1aP plaque should be used where the width of the E2-1P plaque exceeds the width of the Interchange Advance guide sign.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41</a:t>
            </a:fld>
            <a:endParaRPr lang="en-US" altLang="en-US"/>
          </a:p>
        </p:txBody>
      </p:sp>
    </p:spTree>
    <p:extLst>
      <p:ext uri="{BB962C8B-B14F-4D97-AF65-F5344CB8AC3E}">
        <p14:creationId xmlns:p14="http://schemas.microsoft.com/office/powerpoint/2010/main" val="24142981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This new section includes provisions about the use of the Post-Interchange Travel Time Sign. At certain locations, it might be more meaningful to recurrent road users to display the travel time rather than the distance to a destination. Such instances might be areas of adverse roadway conditions due to weather, such as in mountain passes or high elevations, congestion that occurs during peak travel seasons, or recurring congestion.</a:t>
            </a:r>
          </a:p>
          <a:p>
            <a:endParaRPr lang="en-US" dirty="0"/>
          </a:p>
          <a:p>
            <a:r>
              <a:rPr lang="en-US" dirty="0"/>
              <a:t>The new Standard states that if used, the Post-Interchange Travel Time sign shall replace the Post-Interchange Distance sign in the series of post-interchange signs. Travel times shall not be used on Interchange guide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42</a:t>
            </a:fld>
            <a:endParaRPr lang="en-US" altLang="en-US"/>
          </a:p>
        </p:txBody>
      </p:sp>
    </p:spTree>
    <p:extLst>
      <p:ext uri="{BB962C8B-B14F-4D97-AF65-F5344CB8AC3E}">
        <p14:creationId xmlns:p14="http://schemas.microsoft.com/office/powerpoint/2010/main" val="34477144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This new section includes revised provisions about the use of the Distance and Travel Time sign and the Comparative Travel Time sign.  Some locations might benefit from a travel time message displayed with the distance, or comparative travel times displayed for alternative routes to a common destination. These locations are often in advance of an urbanized area where interchanges become more closely spaced and/or in advance of a circumferential or other alternative route(s) where the road user can decide to divert depending on the destination. Nonetheless, these signs are typically located in advance of a decision point where the road user can divert to an alternate route to avoid recurring congestion.</a:t>
            </a:r>
          </a:p>
          <a:p>
            <a:endParaRPr lang="en-US" dirty="0"/>
          </a:p>
          <a:p>
            <a:r>
              <a:rPr lang="en-US" dirty="0"/>
              <a:t>Standard designs are addressed, and new Guidance provisions recommend placement locations when used. The Distance and Travel Time sign should be located between interchanges and away from the sequence of interchange guide signs or other major signs. The Comparative Travel Time sign should be located in advance of the sequence of interchange guide signs to provide adequate time for the road user to decide whether to reroute.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43</a:t>
            </a:fld>
            <a:endParaRPr lang="en-US" altLang="en-US"/>
          </a:p>
        </p:txBody>
      </p:sp>
    </p:spTree>
    <p:extLst>
      <p:ext uri="{BB962C8B-B14F-4D97-AF65-F5344CB8AC3E}">
        <p14:creationId xmlns:p14="http://schemas.microsoft.com/office/powerpoint/2010/main" val="9532435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 new Guidance provision is added recommending that the use of Supplemental guide signs should be limited to situations where there is a demonstrated need to sign for more destinations from an interchange than those that are displayed on the Interchange Advance guide and Exit Direction signs. In addition, a Supplemental guide sign should not be installed unless a destination meets the criteria established by the State or agency policy.</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 new Standard states that no more than two supplemental traffic generator destinations shall be signed from a single interchange approach and no more than four from a single interchange along the main roadway (i.e., the supplemental destinations do not have to be the same in both directions of travel along the main roadway such as in the case where a supplemental destination might have closer access from two different interchanges on the two directions).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In addition, guide signs for recreational or cultural interest destinations (covered in Chapter 2M) shall be considered as Supplemental guide signs, except where the interchange provides direct access to such a destination and the destination is instead displayed on the Interchange Advance guide and Exit Direction signs.</a:t>
            </a:r>
          </a:p>
          <a:p>
            <a:endParaRPr lang="en-US" sz="1200" dirty="0">
              <a:latin typeface="Arial" panose="020B0604020202020204" pitchFamily="34" charset="0"/>
              <a:cs typeface="Arial" panose="020B0604020202020204" pitchFamily="34" charset="0"/>
            </a:endParaRPr>
          </a:p>
          <a:p>
            <a:pPr algn="l"/>
            <a:r>
              <a:rPr lang="en-US" sz="1800" b="0" i="0" u="none" strike="noStrike" baseline="0" dirty="0">
                <a:solidFill>
                  <a:srgbClr val="000000"/>
                </a:solidFill>
                <a:latin typeface="Arial" panose="020B0604020202020204" pitchFamily="34" charset="0"/>
                <a:cs typeface="Arial" panose="020B0604020202020204" pitchFamily="34" charset="0"/>
              </a:rPr>
              <a:t>The Option to use pictographs for </a:t>
            </a:r>
            <a:r>
              <a:rPr lang="en-US" sz="1800" b="0" i="0" u="none" strike="noStrike" baseline="0" dirty="0">
                <a:solidFill>
                  <a:srgbClr val="FF0000"/>
                </a:solidFill>
                <a:latin typeface="Arial" panose="020B0604020202020204" pitchFamily="34" charset="0"/>
                <a:cs typeface="Arial" panose="020B0604020202020204" pitchFamily="34" charset="0"/>
              </a:rPr>
              <a:t>agencies, military bases, universities,</a:t>
            </a:r>
            <a:r>
              <a:rPr lang="en-US" sz="1800" b="0" i="0" u="none" strike="noStrike" baseline="0" dirty="0">
                <a:solidFill>
                  <a:srgbClr val="000000"/>
                </a:solidFill>
                <a:latin typeface="Arial" panose="020B0604020202020204" pitchFamily="34" charset="0"/>
                <a:cs typeface="Arial" panose="020B0604020202020204" pitchFamily="34" charset="0"/>
              </a:rPr>
              <a:t> </a:t>
            </a:r>
            <a:r>
              <a:rPr lang="en-US" sz="1800" b="0" i="0" u="none" strike="noStrike" baseline="0" dirty="0">
                <a:solidFill>
                  <a:srgbClr val="FF0000"/>
                </a:solidFill>
                <a:latin typeface="Arial" panose="020B0604020202020204" pitchFamily="34" charset="0"/>
                <a:cs typeface="Arial" panose="020B0604020202020204" pitchFamily="34" charset="0"/>
              </a:rPr>
              <a:t>or other government-approved institutions </a:t>
            </a:r>
            <a:r>
              <a:rPr lang="en-US" sz="1800" b="0" i="0" u="none" strike="noStrike" baseline="0" dirty="0">
                <a:solidFill>
                  <a:srgbClr val="000000"/>
                </a:solidFill>
                <a:latin typeface="Arial" panose="020B0604020202020204" pitchFamily="34" charset="0"/>
                <a:cs typeface="Arial" panose="020B0604020202020204" pitchFamily="34" charset="0"/>
              </a:rPr>
              <a:t>on supplemental guide signs is eliminated based on the results of a human factors evaluation.  Research shows longer or additional glances, or both, toward guide signs with pictographs, indicating there might not be adequate time for a proper response due to the excessive informational load.  One exception is provided in a revised </a:t>
            </a:r>
            <a:r>
              <a:rPr lang="en-US" sz="1200" dirty="0">
                <a:latin typeface="Arial" panose="020B0604020202020204" pitchFamily="34" charset="0"/>
                <a:cs typeface="Arial" panose="020B0604020202020204" pitchFamily="34" charset="0"/>
              </a:rPr>
              <a:t>Option statement to permit</a:t>
            </a:r>
            <a:r>
              <a:rPr lang="en-US" sz="1200" b="0" i="0" u="none" strike="noStrike" baseline="0" dirty="0">
                <a:latin typeface="Arial" panose="020B0604020202020204" pitchFamily="34" charset="0"/>
                <a:cs typeface="Arial" panose="020B0604020202020204" pitchFamily="34" charset="0"/>
              </a:rPr>
              <a:t> the pictograph of a transit provider to be displayed on the Park – Ride Supplemental guide sign or on a Supplemental guide sign for a transit facility.</a:t>
            </a:r>
            <a:endParaRPr lang="en-US" sz="1200" dirty="0">
              <a:latin typeface="Arial" panose="020B0604020202020204" pitchFamily="34" charset="0"/>
              <a:cs typeface="Arial" panose="020B0604020202020204" pitchFamily="34" charset="0"/>
            </a:endParaRPr>
          </a:p>
          <a:p>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44</a:t>
            </a:fld>
            <a:endParaRPr lang="en-US" altLang="en-US"/>
          </a:p>
        </p:txBody>
      </p:sp>
    </p:spTree>
    <p:extLst>
      <p:ext uri="{BB962C8B-B14F-4D97-AF65-F5344CB8AC3E}">
        <p14:creationId xmlns:p14="http://schemas.microsoft.com/office/powerpoint/2010/main" val="5778156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Guidance provision is revised to recommend that the legend displayed on the Interchange Advance guide and Exit Direction signs for each interchange should be consistent with the interchange names displayed on the Community Interchanges Identification sign. The name of the community displayed on the Community Interchanges Identification signs should be omitted from the legends of the Interchange Advance guide and Exit Direction signs.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45</a:t>
            </a:fld>
            <a:endParaRPr lang="en-US" altLang="en-US"/>
          </a:p>
        </p:txBody>
      </p:sp>
    </p:spTree>
    <p:extLst>
      <p:ext uri="{BB962C8B-B14F-4D97-AF65-F5344CB8AC3E}">
        <p14:creationId xmlns:p14="http://schemas.microsoft.com/office/powerpoint/2010/main" val="38314254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Guidance provision is added to recommend that the legend displayed on the Interchange Advance guide and Exit Direction signs for each interchange should not include the legend displayed on the Next Exits sign.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46</a:t>
            </a:fld>
            <a:endParaRPr lang="en-US" altLang="en-US"/>
          </a:p>
        </p:txBody>
      </p:sp>
    </p:spTree>
    <p:extLst>
      <p:ext uri="{BB962C8B-B14F-4D97-AF65-F5344CB8AC3E}">
        <p14:creationId xmlns:p14="http://schemas.microsoft.com/office/powerpoint/2010/main" val="13624762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Standard provides the required standard sequence of signs for a Weigh Station on an expressway or freeway. The sequence includes:</a:t>
            </a:r>
          </a:p>
          <a:p>
            <a:r>
              <a:rPr lang="en-US" dirty="0"/>
              <a:t>A.  An Advance Weigh Station Distance sign with the distance 1 MILE displayed,</a:t>
            </a:r>
          </a:p>
          <a:p>
            <a:r>
              <a:rPr lang="en-US" dirty="0"/>
              <a:t>B.  An Advance Weigh Station Distance sign with the distance ½ MILE displayed, or a Weigh Station Advance Direction sign,</a:t>
            </a:r>
          </a:p>
          <a:p>
            <a:r>
              <a:rPr lang="en-US" dirty="0"/>
              <a:t>C.  A Weigh Station Entrance Direction sign, and</a:t>
            </a:r>
          </a:p>
          <a:p>
            <a:r>
              <a:rPr lang="en-US" dirty="0"/>
              <a:t>D.  A Weigh Station Gore sign (with the same legend as the Entrance Direction (D8-3) sign).</a:t>
            </a:r>
          </a:p>
          <a:p>
            <a:endParaRPr lang="en-US" dirty="0"/>
          </a:p>
          <a:p>
            <a:r>
              <a:rPr lang="en-US" dirty="0"/>
              <a:t>An Option allows the distances on the D8-1 signs to be adjusted if the spacing of 1 mile and ½ more are not practical, based on engineering judgment.</a:t>
            </a:r>
          </a:p>
          <a:p>
            <a:endParaRPr lang="en-US" dirty="0"/>
          </a:p>
          <a:p>
            <a:r>
              <a:rPr lang="en-US" dirty="0"/>
              <a:t>An Option is added which states that where State law requires trucks of a certain weight to enter the weigh station, a Weigh Station regulatory sign may be added to the sign sequence. </a:t>
            </a:r>
          </a:p>
          <a:p>
            <a:endParaRPr lang="en-US" dirty="0"/>
          </a:p>
          <a:p>
            <a:r>
              <a:rPr lang="en-US" dirty="0"/>
              <a:t>Where only commercial vehicle inspections are conducted in the inspection area and vehicles are not weighed, the WEIGH STATION legend of the D8 series signs may be replaced with the alternate legend, COMMERCIAL VEHICLE INSPECTION AREA.</a:t>
            </a:r>
          </a:p>
          <a:p>
            <a:endParaRPr lang="en-US" dirty="0"/>
          </a:p>
          <a:p>
            <a:r>
              <a:rPr lang="en-US" dirty="0"/>
              <a:t>An Option is added that states a plaque with the legend OPEN WHEN FLASHING may be added to one of the Advance Weigh Station Distance signs along with associated flashing beacons, in place of the changeable legend OPEN or CLOSED sign, to indicate when commercial vehicles are required to enter the weigh station.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47</a:t>
            </a:fld>
            <a:endParaRPr lang="en-US" altLang="en-US"/>
          </a:p>
        </p:txBody>
      </p:sp>
    </p:spTree>
    <p:extLst>
      <p:ext uri="{BB962C8B-B14F-4D97-AF65-F5344CB8AC3E}">
        <p14:creationId xmlns:p14="http://schemas.microsoft.com/office/powerpoint/2010/main" val="12456794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Guidance provision is changed to Standard requiring that if used, the M1-10a sign shall be displayed only in rest areas or other similar facilities where the sign can be viewed by occupants of parked vehicles or by pedestrians. The M1-10a sign shall not be installed on Interstate highway mainlines, ramps, or other roadways where it can be viewed by vehicular traffic as the M1-10 is applicable in those locations.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48</a:t>
            </a:fld>
            <a:endParaRPr lang="en-US" altLang="en-US"/>
          </a:p>
        </p:txBody>
      </p:sp>
    </p:spTree>
    <p:extLst>
      <p:ext uri="{BB962C8B-B14F-4D97-AF65-F5344CB8AC3E}">
        <p14:creationId xmlns:p14="http://schemas.microsoft.com/office/powerpoint/2010/main" val="37680492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 new Support provision is added which states that on some highways, a physical condition or highway feature might limit certain types or classes of vehicles from proceeding along that route due to a specific condition. Examples include, a restriction on taller legal-height vehicles through a tunnel with a low clearance; a restriction of hazardous materials through a tunnel or over a bridge; and a restriction on wider vehicles, such as large trucks, over a viaduct with narrow lanes. </a:t>
            </a:r>
          </a:p>
          <a:p>
            <a:endParaRPr lang="en-US" dirty="0"/>
          </a:p>
          <a:p>
            <a:r>
              <a:rPr lang="en-US" dirty="0"/>
              <a:t>A Guidance provision is added that recommends that where certain vehicles are prohibited at a downstream location along a route and those vehicles must divert to reach a through destination beyond that location, regulatory, warning, and/or guide signs advising those vehicle operators of the diversion should be installed in advance of the decision point to leave the through route for the diversion route.</a:t>
            </a:r>
          </a:p>
          <a:p>
            <a:endParaRPr lang="en-US" dirty="0"/>
          </a:p>
          <a:p>
            <a:r>
              <a:rPr lang="en-US" dirty="0"/>
              <a:t>An Option provision is added allowing modifications to the interchange and pull-through guide signs for the last point at which restricted vehicles must exit to incorporate regulatory and/or warning panels with word legends to display the regulations and/or warning messages relative to the vehicle class restriction.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49</a:t>
            </a:fld>
            <a:endParaRPr lang="en-US" altLang="en-US"/>
          </a:p>
        </p:txBody>
      </p:sp>
    </p:spTree>
    <p:extLst>
      <p:ext uri="{BB962C8B-B14F-4D97-AF65-F5344CB8AC3E}">
        <p14:creationId xmlns:p14="http://schemas.microsoft.com/office/powerpoint/2010/main" val="2578010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prior Support statement is changed to Guidance to recommend, not just suggest, that the signing of named highways should comply with the provisions of Section 2D.56 Signing of Named Highways for Mapping and Address Purposes.  This change is made to convey more effectively what was intended by the prior Support statement.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2351710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Section 2E.29 Signs for Intersections at Grade is removed. The Section was inconsistent with grade-separated roadway signing principles.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50</a:t>
            </a:fld>
            <a:endParaRPr lang="en-US" altLang="en-US"/>
          </a:p>
        </p:txBody>
      </p:sp>
    </p:spTree>
    <p:extLst>
      <p:ext uri="{BB962C8B-B14F-4D97-AF65-F5344CB8AC3E}">
        <p14:creationId xmlns:p14="http://schemas.microsoft.com/office/powerpoint/2010/main" val="40059824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dirty="0">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51</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Standard provisions in paragraph 05 were revised to clarify that the minimum numeral and letter sizes for overhead-mounted expressway and freeway guide signs shall be those shown in the “Overhead” columns of Tables 2E-2 and 2E-4, respectively, except where a larger minimum numeral or letter height is provided in the columns for the applicable type of interchange (major, intermediate, or minor).</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1342829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Guidance in this section is revised to recommend that on unusually large signs with oversized letter heights, route shields, or other legend elements, the border should be 2.5 inches wide and should not exceed 3 inches in width.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b="0" i="0" u="none" strike="noStrike" baseline="0" dirty="0">
                <a:solidFill>
                  <a:srgbClr val="000000"/>
                </a:solidFill>
                <a:latin typeface="Arial" panose="020B0604020202020204" pitchFamily="34" charset="0"/>
              </a:rPr>
              <a:t>FHWA did not include dimensions to define an “unusually large sign”. Rather, agencies have the flexibility to apply engineering judgment to make such a determination. That said, additional guidance states </a:t>
            </a:r>
            <a:r>
              <a:rPr lang="en-US" sz="1800" b="0" i="1" u="none" strike="noStrike" baseline="0" dirty="0">
                <a:solidFill>
                  <a:srgbClr val="000000"/>
                </a:solidFill>
                <a:latin typeface="Arial" panose="020B0604020202020204" pitchFamily="34" charset="0"/>
              </a:rPr>
              <a:t>“</a:t>
            </a:r>
            <a:r>
              <a:rPr lang="en-US" sz="2800" i="1" dirty="0"/>
              <a:t>In all cases, the width of the border should not exceed the stroke width of the lettering of the principal legend on the sign.”</a:t>
            </a:r>
            <a:r>
              <a:rPr lang="en-US" sz="1800" b="0" i="1" u="none" strike="noStrike" baseline="0" dirty="0">
                <a:solidFill>
                  <a:srgbClr val="000000"/>
                </a:solidFill>
                <a:latin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2117537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The following Support is added to provide users with additional information regarding proper and efficient community interchange signing.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Where only one interchange serves a community, the intersecting street name is generally superfluous to the city name on the Interchange Advance guide and Exit Direction signs. Where a community is served by multiple interchanges, the city name is typically displayed on either a Community Interchanges Identification sign (Section 2E.52) or a Next Exits sign (Section 2E.53). Each interchange is then identified by its intersecting roadway name on the Interchange Advance guide and Exit Direction signs rather than by the city name.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2183659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A new Standard requires abbreviations on freeway and expressway guide signs to comply with the provisions of Section 2D.07. Previous Guidance and Standard paragraphs were moved to Section 2D.07 with minor edits to remove repetitive content.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9677561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2969160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2A</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itle 1">
            <a:extLst>
              <a:ext uri="{FF2B5EF4-FFF2-40B4-BE49-F238E27FC236}">
                <a16:creationId xmlns:a16="http://schemas.microsoft.com/office/drawing/2014/main" id="{4CB0F2AB-293B-BEA7-B2EE-4386341117A5}"/>
              </a:ext>
            </a:extLst>
          </p:cNvPr>
          <p:cNvSpPr txBox="1">
            <a:spLocks/>
          </p:cNvSpPr>
          <p:nvPr userDrawn="1"/>
        </p:nvSpPr>
        <p:spPr>
          <a:xfrm>
            <a:off x="2481944" y="1168400"/>
            <a:ext cx="6171520"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Bef>
                <a:spcPct val="20000"/>
              </a:spcBef>
              <a:spcAft>
                <a:spcPts val="1800"/>
              </a:spcAft>
              <a:buClr>
                <a:schemeClr val="accent1"/>
              </a:buClr>
              <a:buSzPct val="85000"/>
              <a:buFont typeface="Arial" panose="020B0604020202020204" pitchFamily="34" charset="0"/>
              <a:buNone/>
              <a:defRPr/>
            </a:pPr>
            <a:r>
              <a:rPr lang="en-US" sz="4400" spc="0" dirty="0">
                <a:latin typeface="FHWA Series F2001" panose="020B0807000000020003" charset="0"/>
                <a:ea typeface="+mn-ea"/>
                <a:cs typeface="+mn-cs"/>
              </a:rPr>
              <a:t>Manual on</a:t>
            </a:r>
            <a:br>
              <a:rPr lang="en-US" sz="4400" spc="0" dirty="0">
                <a:latin typeface="FHWA Series F2001" panose="020B0807000000020003" charset="0"/>
                <a:ea typeface="+mn-ea"/>
                <a:cs typeface="+mn-cs"/>
              </a:rPr>
            </a:br>
            <a:r>
              <a:rPr lang="en-US" sz="4400" spc="0" dirty="0">
                <a:latin typeface="FHWA Series F2001" panose="020B0807000000020003" charset="0"/>
                <a:ea typeface="+mn-ea"/>
                <a:cs typeface="+mn-cs"/>
              </a:rPr>
              <a:t>Uniform Traffic Control Devices</a:t>
            </a:r>
            <a:r>
              <a:rPr lang="en-US" sz="2800" spc="0" dirty="0">
                <a:latin typeface="FHWA Series F2001" panose="020B0807000000020003" charset="0"/>
                <a:ea typeface="+mn-ea"/>
                <a:cs typeface="+mn-cs"/>
              </a:rPr>
              <a:t> for Streets and Highways</a:t>
            </a:r>
          </a:p>
          <a:p>
            <a:pPr algn="r" fontAlgn="auto">
              <a:spcBef>
                <a:spcPct val="20000"/>
              </a:spcBef>
              <a:spcAft>
                <a:spcPts val="1800"/>
              </a:spcAft>
              <a:buClr>
                <a:schemeClr val="accent1"/>
              </a:buClr>
              <a:buSzPct val="85000"/>
              <a:buFont typeface="Arial" panose="020B0604020202020204" pitchFamily="34" charset="0"/>
              <a:buNone/>
              <a:defRPr/>
            </a:pPr>
            <a:r>
              <a:rPr lang="en-US" sz="2800" spc="0" dirty="0">
                <a:latin typeface="FHWA Series F2001" panose="020B0807000000020003" charset="0"/>
                <a:ea typeface="+mn-ea"/>
                <a:cs typeface="+mn-cs"/>
              </a:rPr>
              <a:t> An Overview of Changes in </a:t>
            </a:r>
            <a:r>
              <a:rPr lang="en-US" sz="3200" spc="0" dirty="0">
                <a:latin typeface="FHWA Series F2001" panose="020B0807000000020003" charset="0"/>
                <a:ea typeface="+mn-ea"/>
                <a:cs typeface="+mn-cs"/>
              </a:rPr>
              <a:t>Chapter 2A</a:t>
            </a:r>
            <a:endParaRPr lang="en-US" sz="2800" spc="0" dirty="0">
              <a:latin typeface="FHWA Series F2001" panose="020B0807000000020003" charset="0"/>
              <a:ea typeface="+mn-ea"/>
              <a:cs typeface="+mn-cs"/>
            </a:endParaRPr>
          </a:p>
        </p:txBody>
      </p:sp>
      <p:sp>
        <p:nvSpPr>
          <p:cNvPr id="8" name="TextBox 7">
            <a:extLst>
              <a:ext uri="{FF2B5EF4-FFF2-40B4-BE49-F238E27FC236}">
                <a16:creationId xmlns:a16="http://schemas.microsoft.com/office/drawing/2014/main" id="{F7A5E48E-C09F-34A6-E1A4-4E27AC2F0929}"/>
              </a:ext>
            </a:extLst>
          </p:cNvPr>
          <p:cNvSpPr txBox="1"/>
          <p:nvPr userDrawn="1"/>
        </p:nvSpPr>
        <p:spPr>
          <a:xfrm>
            <a:off x="2628900" y="4981714"/>
            <a:ext cx="6097554" cy="707886"/>
          </a:xfrm>
          <a:prstGeom prst="rect">
            <a:avLst/>
          </a:prstGeom>
          <a:noFill/>
        </p:spPr>
        <p:txBody>
          <a:bodyPr wrap="square">
            <a:spAutoFit/>
          </a:body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As published in the December 2023</a:t>
            </a:r>
            <a:br>
              <a:rPr kumimoji="0" lang="en-US" sz="2000" b="0" i="0" u="none" strike="noStrike" kern="1200" cap="none" spc="0" normalizeH="0" baseline="0" noProof="0" dirty="0">
                <a:ln>
                  <a:noFill/>
                </a:ln>
                <a:solidFill>
                  <a:prstClr val="white"/>
                </a:solidFill>
                <a:effectLst/>
                <a:uLnTx/>
                <a:uFillTx/>
                <a:latin typeface="FHWA Series F2001"/>
                <a:ea typeface="+mn-ea"/>
                <a:cs typeface="+mn-cs"/>
              </a:rPr>
            </a:br>
            <a:r>
              <a:rPr kumimoji="0" lang="en-US" sz="2000" b="0" i="0" u="none" strike="noStrike" kern="1200" cap="none" spc="0" normalizeH="0" baseline="0" noProof="0" dirty="0">
                <a:ln>
                  <a:noFill/>
                </a:ln>
                <a:solidFill>
                  <a:prstClr val="white"/>
                </a:solidFill>
                <a:effectLst/>
                <a:uLnTx/>
                <a:uFillTx/>
                <a:latin typeface="FHWA Series F2001"/>
                <a:ea typeface="+mn-ea"/>
                <a:cs typeface="+mn-cs"/>
              </a:rPr>
              <a:t>Notice of Final Rule</a:t>
            </a:r>
          </a:p>
        </p:txBody>
      </p:sp>
    </p:spTree>
    <p:extLst>
      <p:ext uri="{BB962C8B-B14F-4D97-AF65-F5344CB8AC3E}">
        <p14:creationId xmlns:p14="http://schemas.microsoft.com/office/powerpoint/2010/main" val="4279226085"/>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3840462233"/>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4076997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957016592"/>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2236442630"/>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7/21/2026</a:t>
            </a:fld>
            <a:endParaRPr lang="en-US"/>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609600" y="1752600"/>
            <a:ext cx="10972800" cy="4114800"/>
          </a:xfrm>
        </p:spPr>
        <p:txBody>
          <a:bodyPr/>
          <a:lstStyle>
            <a:lvl1pPr marL="406400" indent="-406400">
              <a:defRPr sz="2800"/>
            </a:lvl1pPr>
            <a:lvl2pPr marL="863600" indent="-406400">
              <a:defRPr sz="2600"/>
            </a:lvl2pPr>
            <a:lvl3pPr marL="1252538" indent="-338138">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9645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246073546"/>
      </p:ext>
    </p:extLst>
  </p:cSld>
  <p:clrMap bg1="dk1" tx1="lt1" bg2="dk2" tx2="lt2" accent1="accent1" accent2="accent2" accent3="accent3" accent4="accent4" accent5="accent5" accent6="accent6" hlink="hlink" folHlink="folHlink"/>
  <p:sldLayoutIdLst>
    <p:sldLayoutId id="2147484388" r:id="rId1"/>
    <p:sldLayoutId id="2147484389" r:id="rId2"/>
    <p:sldLayoutId id="2147484390"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071234560"/>
      </p:ext>
    </p:extLst>
  </p:cSld>
  <p:clrMap bg1="dk1" tx1="lt1" bg2="dk2" tx2="lt2" accent1="accent1" accent2="accent2" accent3="accent3" accent4="accent4" accent5="accent5" accent6="accent6" hlink="hlink" folHlink="folHlink"/>
  <p:sldLayoutIdLst>
    <p:sldLayoutId id="2147484392" r:id="rId1"/>
    <p:sldLayoutId id="2147484393" r:id="rId2"/>
    <p:sldLayoutId id="2147484394"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9.xml"/><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9.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8.xml"/><Relationship Id="rId1" Type="http://schemas.openxmlformats.org/officeDocument/2006/relationships/slideLayout" Target="../slideLayouts/slideLayout9.xml"/><Relationship Id="rId5" Type="http://schemas.openxmlformats.org/officeDocument/2006/relationships/image" Target="../media/image66.png"/><Relationship Id="rId4" Type="http://schemas.openxmlformats.org/officeDocument/2006/relationships/image" Target="../media/image65.pn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73.png"/></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6269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F905A-1E10-C4F8-821E-E97A53948C17}"/>
              </a:ext>
            </a:extLst>
          </p:cNvPr>
          <p:cNvSpPr>
            <a:spLocks noGrp="1"/>
          </p:cNvSpPr>
          <p:nvPr>
            <p:ph type="title"/>
          </p:nvPr>
        </p:nvSpPr>
        <p:spPr/>
        <p:txBody>
          <a:bodyPr/>
          <a:lstStyle/>
          <a:p>
            <a:r>
              <a:rPr lang="en-US" dirty="0"/>
              <a:t>Section 2E.17 Symbols</a:t>
            </a:r>
          </a:p>
        </p:txBody>
      </p:sp>
      <p:sp>
        <p:nvSpPr>
          <p:cNvPr id="4" name="Content Placeholder 3">
            <a:extLst>
              <a:ext uri="{FF2B5EF4-FFF2-40B4-BE49-F238E27FC236}">
                <a16:creationId xmlns:a16="http://schemas.microsoft.com/office/drawing/2014/main" id="{292E4A25-03D8-9DC6-58DC-AC3823DBE4F4}"/>
              </a:ext>
            </a:extLst>
          </p:cNvPr>
          <p:cNvSpPr>
            <a:spLocks noGrp="1"/>
          </p:cNvSpPr>
          <p:nvPr>
            <p:ph idx="1"/>
          </p:nvPr>
        </p:nvSpPr>
        <p:spPr>
          <a:xfrm>
            <a:off x="617621" y="1245704"/>
            <a:ext cx="7469104" cy="4723680"/>
          </a:xfrm>
        </p:spPr>
        <p:txBody>
          <a:bodyPr/>
          <a:lstStyle/>
          <a:p>
            <a:r>
              <a:rPr lang="en-US" dirty="0"/>
              <a:t>Adds Support and Guidance</a:t>
            </a:r>
          </a:p>
          <a:p>
            <a:pPr lvl="1"/>
            <a:r>
              <a:rPr lang="en-US" dirty="0"/>
              <a:t>Symbols not normally displayed on freeway and expressway signs:</a:t>
            </a:r>
          </a:p>
          <a:p>
            <a:pPr lvl="2"/>
            <a:r>
              <a:rPr lang="en-US" dirty="0"/>
              <a:t>Exception: PARK – RIDE Supplemental guide sign</a:t>
            </a:r>
          </a:p>
          <a:p>
            <a:pPr lvl="1"/>
            <a:r>
              <a:rPr lang="en-US" dirty="0"/>
              <a:t>General Information symbol provisions</a:t>
            </a:r>
          </a:p>
          <a:p>
            <a:r>
              <a:rPr lang="en-US" dirty="0"/>
              <a:t>Removes Option regarding educational plaques</a:t>
            </a:r>
          </a:p>
        </p:txBody>
      </p:sp>
      <p:sp>
        <p:nvSpPr>
          <p:cNvPr id="7" name="TextBox 6">
            <a:extLst>
              <a:ext uri="{FF2B5EF4-FFF2-40B4-BE49-F238E27FC236}">
                <a16:creationId xmlns:a16="http://schemas.microsoft.com/office/drawing/2014/main" id="{6F64ACDA-C00F-612E-1C81-E003223A5CAA}"/>
              </a:ext>
            </a:extLst>
          </p:cNvPr>
          <p:cNvSpPr txBox="1"/>
          <p:nvPr/>
        </p:nvSpPr>
        <p:spPr>
          <a:xfrm>
            <a:off x="7978215" y="787952"/>
            <a:ext cx="3861360" cy="523220"/>
          </a:xfrm>
          <a:prstGeom prst="rect">
            <a:avLst/>
          </a:prstGeom>
          <a:noFill/>
        </p:spPr>
        <p:txBody>
          <a:bodyPr wrap="square" rtlCol="0">
            <a:spAutoFit/>
          </a:bodyPr>
          <a:lstStyle/>
          <a:p>
            <a:pPr algn="ctr"/>
            <a:r>
              <a:rPr lang="en-US" sz="1400" b="1" dirty="0"/>
              <a:t>Figure 2E-54. Examples of Supplemental Guide Signs for a Park-and-Ride Facility</a:t>
            </a:r>
          </a:p>
        </p:txBody>
      </p:sp>
      <p:sp>
        <p:nvSpPr>
          <p:cNvPr id="8" name="TextBox 7">
            <a:extLst>
              <a:ext uri="{FF2B5EF4-FFF2-40B4-BE49-F238E27FC236}">
                <a16:creationId xmlns:a16="http://schemas.microsoft.com/office/drawing/2014/main" id="{777CD216-13B6-CAE2-36C8-EEDF7E3769AE}"/>
              </a:ext>
            </a:extLst>
          </p:cNvPr>
          <p:cNvSpPr txBox="1"/>
          <p:nvPr/>
        </p:nvSpPr>
        <p:spPr>
          <a:xfrm>
            <a:off x="8820151" y="1263166"/>
            <a:ext cx="3362325" cy="276999"/>
          </a:xfrm>
          <a:prstGeom prst="rect">
            <a:avLst/>
          </a:prstGeom>
          <a:noFill/>
        </p:spPr>
        <p:txBody>
          <a:bodyPr wrap="square" rtlCol="0">
            <a:spAutoFit/>
          </a:bodyPr>
          <a:lstStyle/>
          <a:p>
            <a:r>
              <a:rPr lang="en-US" sz="1200" dirty="0"/>
              <a:t>A – Route with exit numbering</a:t>
            </a:r>
          </a:p>
        </p:txBody>
      </p:sp>
      <p:pic>
        <p:nvPicPr>
          <p:cNvPr id="5" name="Picture 4" descr="Horizontal rectangular green sign with a white legend. A symbol of a vehicle is shown above the words &quot;PARK-RIDE.&quot; The exit number is on the last line of the sign.">
            <a:extLst>
              <a:ext uri="{FF2B5EF4-FFF2-40B4-BE49-F238E27FC236}">
                <a16:creationId xmlns:a16="http://schemas.microsoft.com/office/drawing/2014/main" id="{C4026DA9-BC55-6BBF-09FF-E9CBA51C9746}"/>
              </a:ext>
              <a:ext uri="{C183D7F6-B498-43B3-948B-1728B52AA6E4}">
                <adec:decorative xmlns:adec="http://schemas.microsoft.com/office/drawing/2017/decorative" val="0"/>
              </a:ext>
            </a:extLst>
          </p:cNvPr>
          <p:cNvPicPr>
            <a:picLocks noChangeAspect="1"/>
          </p:cNvPicPr>
          <p:nvPr/>
        </p:nvPicPr>
        <p:blipFill rotWithShape="1">
          <a:blip r:embed="rId3"/>
          <a:srcRect l="5554" t="14923" r="3202" b="43842"/>
          <a:stretch/>
        </p:blipFill>
        <p:spPr>
          <a:xfrm>
            <a:off x="8370607" y="1537609"/>
            <a:ext cx="3076576" cy="1971676"/>
          </a:xfrm>
          <a:prstGeom prst="rect">
            <a:avLst/>
          </a:prstGeom>
        </p:spPr>
      </p:pic>
      <p:sp>
        <p:nvSpPr>
          <p:cNvPr id="9" name="TextBox 8">
            <a:extLst>
              <a:ext uri="{FF2B5EF4-FFF2-40B4-BE49-F238E27FC236}">
                <a16:creationId xmlns:a16="http://schemas.microsoft.com/office/drawing/2014/main" id="{290ED7ED-26F8-4A7A-A81C-66DD6C7C5604}"/>
              </a:ext>
            </a:extLst>
          </p:cNvPr>
          <p:cNvSpPr txBox="1"/>
          <p:nvPr/>
        </p:nvSpPr>
        <p:spPr>
          <a:xfrm>
            <a:off x="8820151" y="3439440"/>
            <a:ext cx="2454276" cy="276999"/>
          </a:xfrm>
          <a:prstGeom prst="rect">
            <a:avLst/>
          </a:prstGeom>
          <a:noFill/>
        </p:spPr>
        <p:txBody>
          <a:bodyPr wrap="square" rtlCol="0">
            <a:spAutoFit/>
          </a:bodyPr>
          <a:lstStyle/>
          <a:p>
            <a:r>
              <a:rPr lang="en-US" sz="1200" dirty="0"/>
              <a:t>B – Route without exit numbering</a:t>
            </a:r>
          </a:p>
        </p:txBody>
      </p:sp>
      <p:pic>
        <p:nvPicPr>
          <p:cNvPr id="6" name="Picture 5" descr="The same sign as in Example A except that the words &quot;Next Right&quot; are shown on the last line of the sign instead of the exit number.">
            <a:extLst>
              <a:ext uri="{FF2B5EF4-FFF2-40B4-BE49-F238E27FC236}">
                <a16:creationId xmlns:a16="http://schemas.microsoft.com/office/drawing/2014/main" id="{1C5E7A47-241E-66A9-BF64-FF876ECA0A1E}"/>
              </a:ext>
              <a:ext uri="{C183D7F6-B498-43B3-948B-1728B52AA6E4}">
                <adec:decorative xmlns:adec="http://schemas.microsoft.com/office/drawing/2017/decorative" val="0"/>
              </a:ext>
            </a:extLst>
          </p:cNvPr>
          <p:cNvPicPr>
            <a:picLocks noChangeAspect="1"/>
          </p:cNvPicPr>
          <p:nvPr/>
        </p:nvPicPr>
        <p:blipFill rotWithShape="1">
          <a:blip r:embed="rId3"/>
          <a:srcRect l="282" t="59723" b="-959"/>
          <a:stretch/>
        </p:blipFill>
        <p:spPr>
          <a:xfrm>
            <a:off x="8212054" y="3735722"/>
            <a:ext cx="3362325" cy="1971676"/>
          </a:xfrm>
          <a:prstGeom prst="rect">
            <a:avLst/>
          </a:prstGeom>
        </p:spPr>
      </p:pic>
    </p:spTree>
    <p:extLst>
      <p:ext uri="{BB962C8B-B14F-4D97-AF65-F5344CB8AC3E}">
        <p14:creationId xmlns:p14="http://schemas.microsoft.com/office/powerpoint/2010/main" val="50488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7D3DD-5F2F-87A6-3F99-37CEAA29209A}"/>
              </a:ext>
            </a:extLst>
          </p:cNvPr>
          <p:cNvSpPr>
            <a:spLocks noGrp="1"/>
          </p:cNvSpPr>
          <p:nvPr>
            <p:ph type="title"/>
          </p:nvPr>
        </p:nvSpPr>
        <p:spPr/>
        <p:txBody>
          <a:bodyPr/>
          <a:lstStyle/>
          <a:p>
            <a:r>
              <a:rPr lang="en-US"/>
              <a:t>Section 2E.18 Arrows for Interchange Guide Signs</a:t>
            </a:r>
          </a:p>
        </p:txBody>
      </p:sp>
      <p:sp>
        <p:nvSpPr>
          <p:cNvPr id="4" name="Content Placeholder 3">
            <a:extLst>
              <a:ext uri="{FF2B5EF4-FFF2-40B4-BE49-F238E27FC236}">
                <a16:creationId xmlns:a16="http://schemas.microsoft.com/office/drawing/2014/main" id="{5EE2984F-D064-7C5C-1608-0CC0F15DBC39}"/>
              </a:ext>
            </a:extLst>
          </p:cNvPr>
          <p:cNvSpPr>
            <a:spLocks noGrp="1"/>
          </p:cNvSpPr>
          <p:nvPr>
            <p:ph idx="1"/>
          </p:nvPr>
        </p:nvSpPr>
        <p:spPr/>
        <p:txBody>
          <a:bodyPr/>
          <a:lstStyle/>
          <a:p>
            <a:r>
              <a:rPr lang="en-US" dirty="0"/>
              <a:t>Directional arrows on post-mounted Exit Direction signs shall be located at the </a:t>
            </a:r>
            <a:r>
              <a:rPr lang="en-US" b="1" dirty="0"/>
              <a:t>bottom portion </a:t>
            </a:r>
            <a:r>
              <a:rPr lang="en-US" dirty="0"/>
              <a:t>of the sign and centered under the legend</a:t>
            </a:r>
          </a:p>
        </p:txBody>
      </p:sp>
      <p:pic>
        <p:nvPicPr>
          <p:cNvPr id="12" name="Picture 11" descr="Sample Exit sign with the arrow located on the last line as described in the slide text.">
            <a:extLst>
              <a:ext uri="{FF2B5EF4-FFF2-40B4-BE49-F238E27FC236}">
                <a16:creationId xmlns:a16="http://schemas.microsoft.com/office/drawing/2014/main" id="{42A40020-8DA9-DE84-A402-289912AC1C92}"/>
              </a:ext>
            </a:extLst>
          </p:cNvPr>
          <p:cNvPicPr>
            <a:picLocks noChangeAspect="1"/>
          </p:cNvPicPr>
          <p:nvPr/>
        </p:nvPicPr>
        <p:blipFill rotWithShape="1">
          <a:blip r:embed="rId3"/>
          <a:srcRect r="1674" b="29783"/>
          <a:stretch/>
        </p:blipFill>
        <p:spPr>
          <a:xfrm>
            <a:off x="3051175" y="2303166"/>
            <a:ext cx="2797175" cy="2449810"/>
          </a:xfrm>
          <a:prstGeom prst="rect">
            <a:avLst/>
          </a:prstGeom>
        </p:spPr>
      </p:pic>
      <p:sp>
        <p:nvSpPr>
          <p:cNvPr id="5" name="TextBox 4">
            <a:extLst>
              <a:ext uri="{FF2B5EF4-FFF2-40B4-BE49-F238E27FC236}">
                <a16:creationId xmlns:a16="http://schemas.microsoft.com/office/drawing/2014/main" id="{4357B1E5-6B8F-F8CF-B519-F3796C8F4C24}"/>
              </a:ext>
            </a:extLst>
          </p:cNvPr>
          <p:cNvSpPr txBox="1"/>
          <p:nvPr/>
        </p:nvSpPr>
        <p:spPr>
          <a:xfrm>
            <a:off x="2740144" y="4680399"/>
            <a:ext cx="3362325" cy="1200329"/>
          </a:xfrm>
          <a:prstGeom prst="rect">
            <a:avLst/>
          </a:prstGeom>
          <a:noFill/>
        </p:spPr>
        <p:txBody>
          <a:bodyPr wrap="square" rtlCol="0">
            <a:spAutoFit/>
          </a:bodyPr>
          <a:lstStyle/>
          <a:p>
            <a:pPr algn="ctr"/>
            <a:r>
              <a:rPr lang="en-US" sz="2400"/>
              <a:t>Post-mounted Exit Direction sign located at beginning of taper</a:t>
            </a:r>
          </a:p>
        </p:txBody>
      </p:sp>
      <p:pic>
        <p:nvPicPr>
          <p:cNvPr id="10" name="Picture 9" descr="Sample Exit sign with the arrow located on the right side of the sign.">
            <a:extLst>
              <a:ext uri="{FF2B5EF4-FFF2-40B4-BE49-F238E27FC236}">
                <a16:creationId xmlns:a16="http://schemas.microsoft.com/office/drawing/2014/main" id="{05520623-3806-7D04-3EFB-4156C0F9B0F6}"/>
              </a:ext>
            </a:extLst>
          </p:cNvPr>
          <p:cNvPicPr>
            <a:picLocks noChangeAspect="1"/>
          </p:cNvPicPr>
          <p:nvPr/>
        </p:nvPicPr>
        <p:blipFill rotWithShape="1">
          <a:blip r:embed="rId4"/>
          <a:srcRect r="-3153" b="31864"/>
          <a:stretch/>
        </p:blipFill>
        <p:spPr>
          <a:xfrm>
            <a:off x="6629401" y="2687668"/>
            <a:ext cx="3524249" cy="1992732"/>
          </a:xfrm>
          <a:prstGeom prst="rect">
            <a:avLst/>
          </a:prstGeom>
        </p:spPr>
      </p:pic>
      <p:sp>
        <p:nvSpPr>
          <p:cNvPr id="6" name="TextBox 5">
            <a:extLst>
              <a:ext uri="{FF2B5EF4-FFF2-40B4-BE49-F238E27FC236}">
                <a16:creationId xmlns:a16="http://schemas.microsoft.com/office/drawing/2014/main" id="{F524A32C-F890-B029-A2C2-3C5939BEC526}"/>
              </a:ext>
            </a:extLst>
          </p:cNvPr>
          <p:cNvSpPr txBox="1"/>
          <p:nvPr/>
        </p:nvSpPr>
        <p:spPr>
          <a:xfrm>
            <a:off x="6589594" y="4590511"/>
            <a:ext cx="3416523" cy="1200329"/>
          </a:xfrm>
          <a:prstGeom prst="rect">
            <a:avLst/>
          </a:prstGeom>
          <a:noFill/>
        </p:spPr>
        <p:txBody>
          <a:bodyPr wrap="square" rtlCol="0">
            <a:spAutoFit/>
          </a:bodyPr>
          <a:lstStyle/>
          <a:p>
            <a:pPr algn="ctr"/>
            <a:r>
              <a:rPr lang="en-US" sz="2400" dirty="0"/>
              <a:t>Overhead-mounted Exit Direction sign located at theoretical gore</a:t>
            </a:r>
          </a:p>
        </p:txBody>
      </p:sp>
    </p:spTree>
    <p:extLst>
      <p:ext uri="{BB962C8B-B14F-4D97-AF65-F5344CB8AC3E}">
        <p14:creationId xmlns:p14="http://schemas.microsoft.com/office/powerpoint/2010/main" val="58528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5C093-D886-14E3-FBC1-D6769285AD94}"/>
              </a:ext>
            </a:extLst>
          </p:cNvPr>
          <p:cNvSpPr>
            <a:spLocks noGrp="1"/>
          </p:cNvSpPr>
          <p:nvPr>
            <p:ph type="title"/>
          </p:nvPr>
        </p:nvSpPr>
        <p:spPr/>
        <p:txBody>
          <a:bodyPr/>
          <a:lstStyle/>
          <a:p>
            <a:r>
              <a:rPr lang="en-US" dirty="0"/>
              <a:t>Section 2E.20 Lateral Offset</a:t>
            </a:r>
          </a:p>
        </p:txBody>
      </p:sp>
      <p:sp>
        <p:nvSpPr>
          <p:cNvPr id="4" name="Content Placeholder 3">
            <a:extLst>
              <a:ext uri="{FF2B5EF4-FFF2-40B4-BE49-F238E27FC236}">
                <a16:creationId xmlns:a16="http://schemas.microsoft.com/office/drawing/2014/main" id="{9FF139F9-2FF2-46FC-770F-942ACA1CB9A9}"/>
              </a:ext>
            </a:extLst>
          </p:cNvPr>
          <p:cNvSpPr>
            <a:spLocks noGrp="1"/>
          </p:cNvSpPr>
          <p:nvPr>
            <p:ph idx="1"/>
          </p:nvPr>
        </p:nvSpPr>
        <p:spPr/>
        <p:txBody>
          <a:bodyPr/>
          <a:lstStyle/>
          <a:p>
            <a:r>
              <a:rPr lang="en-US" dirty="0"/>
              <a:t>Adds exception to allow a lateral offset narrower than 6 feet for sign supports when shielded by a rigid traffic barrier</a:t>
            </a:r>
          </a:p>
        </p:txBody>
      </p:sp>
    </p:spTree>
    <p:extLst>
      <p:ext uri="{BB962C8B-B14F-4D97-AF65-F5344CB8AC3E}">
        <p14:creationId xmlns:p14="http://schemas.microsoft.com/office/powerpoint/2010/main" val="1008815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C2E7C-8C19-592E-BFD6-88B50F93745E}"/>
              </a:ext>
            </a:extLst>
          </p:cNvPr>
          <p:cNvSpPr>
            <a:spLocks noGrp="1"/>
          </p:cNvSpPr>
          <p:nvPr>
            <p:ph type="title"/>
          </p:nvPr>
        </p:nvSpPr>
        <p:spPr>
          <a:xfrm>
            <a:off x="617620" y="365125"/>
            <a:ext cx="10969699" cy="880579"/>
          </a:xfrm>
        </p:spPr>
        <p:txBody>
          <a:bodyPr/>
          <a:lstStyle/>
          <a:p>
            <a:r>
              <a:rPr lang="en-US"/>
              <a:t>Section 2E.21 Interchange Guide Signs</a:t>
            </a:r>
          </a:p>
        </p:txBody>
      </p:sp>
      <p:sp>
        <p:nvSpPr>
          <p:cNvPr id="4" name="Content Placeholder 3">
            <a:extLst>
              <a:ext uri="{FF2B5EF4-FFF2-40B4-BE49-F238E27FC236}">
                <a16:creationId xmlns:a16="http://schemas.microsoft.com/office/drawing/2014/main" id="{26FB14A6-BA81-35A9-C62B-5C932D88AD0B}"/>
              </a:ext>
            </a:extLst>
          </p:cNvPr>
          <p:cNvSpPr>
            <a:spLocks noGrp="1"/>
          </p:cNvSpPr>
          <p:nvPr>
            <p:ph idx="1"/>
          </p:nvPr>
        </p:nvSpPr>
        <p:spPr>
          <a:xfrm>
            <a:off x="617539" y="1246188"/>
            <a:ext cx="7491412" cy="4722812"/>
          </a:xfrm>
        </p:spPr>
        <p:txBody>
          <a:bodyPr/>
          <a:lstStyle/>
          <a:p>
            <a:r>
              <a:rPr lang="en-US" dirty="0"/>
              <a:t>Interchange that provides the most direct or preferred access might differ in opposing direction of travel</a:t>
            </a:r>
          </a:p>
          <a:p>
            <a:r>
              <a:rPr lang="en-US" dirty="0"/>
              <a:t>For each direction of travel, guide signing to a destination should be via the exit with the most direct or preferred access</a:t>
            </a:r>
          </a:p>
        </p:txBody>
      </p:sp>
      <p:sp>
        <p:nvSpPr>
          <p:cNvPr id="9" name="TextBox 8">
            <a:extLst>
              <a:ext uri="{FF2B5EF4-FFF2-40B4-BE49-F238E27FC236}">
                <a16:creationId xmlns:a16="http://schemas.microsoft.com/office/drawing/2014/main" id="{9F96C779-3381-553B-D6B7-9EF449E0BE05}"/>
              </a:ext>
            </a:extLst>
          </p:cNvPr>
          <p:cNvSpPr txBox="1"/>
          <p:nvPr/>
        </p:nvSpPr>
        <p:spPr>
          <a:xfrm>
            <a:off x="8201025" y="1045649"/>
            <a:ext cx="3744794" cy="400110"/>
          </a:xfrm>
          <a:prstGeom prst="rect">
            <a:avLst/>
          </a:prstGeom>
          <a:noFill/>
        </p:spPr>
        <p:txBody>
          <a:bodyPr wrap="square" rtlCol="0">
            <a:spAutoFit/>
          </a:bodyPr>
          <a:lstStyle/>
          <a:p>
            <a:pPr algn="ctr"/>
            <a:r>
              <a:rPr lang="en-US" sz="1000" b="1"/>
              <a:t>Figure 2E-1.  Designation of Destination for Interchanges in Opposing Directions of Travel</a:t>
            </a:r>
          </a:p>
        </p:txBody>
      </p:sp>
      <p:pic>
        <p:nvPicPr>
          <p:cNvPr id="6" name="Picture 5" descr="Sample guide signs are shown located as described in relation to exits in opposing directions of travel.">
            <a:extLst>
              <a:ext uri="{FF2B5EF4-FFF2-40B4-BE49-F238E27FC236}">
                <a16:creationId xmlns:a16="http://schemas.microsoft.com/office/drawing/2014/main" id="{B5B204F4-817E-346B-BCB2-817B00751074}"/>
              </a:ext>
            </a:extLst>
          </p:cNvPr>
          <p:cNvPicPr>
            <a:picLocks noChangeAspect="1"/>
          </p:cNvPicPr>
          <p:nvPr/>
        </p:nvPicPr>
        <p:blipFill rotWithShape="1">
          <a:blip r:embed="rId3"/>
          <a:srcRect t="4648"/>
          <a:stretch/>
        </p:blipFill>
        <p:spPr>
          <a:xfrm>
            <a:off x="8225572" y="1445759"/>
            <a:ext cx="3670300" cy="4723681"/>
          </a:xfrm>
          <a:prstGeom prst="rect">
            <a:avLst/>
          </a:prstGeom>
        </p:spPr>
      </p:pic>
      <p:sp>
        <p:nvSpPr>
          <p:cNvPr id="11" name="Rectangle: Rounded Corners 10">
            <a:extLst>
              <a:ext uri="{FF2B5EF4-FFF2-40B4-BE49-F238E27FC236}">
                <a16:creationId xmlns:a16="http://schemas.microsoft.com/office/drawing/2014/main" id="{1FE0D7BA-2501-3D05-4546-168EB95BECB8}"/>
              </a:ext>
              <a:ext uri="{C183D7F6-B498-43B3-948B-1728B52AA6E4}">
                <adec:decorative xmlns:adec="http://schemas.microsoft.com/office/drawing/2017/decorative" val="1"/>
              </a:ext>
            </a:extLst>
          </p:cNvPr>
          <p:cNvSpPr/>
          <p:nvPr/>
        </p:nvSpPr>
        <p:spPr>
          <a:xfrm>
            <a:off x="9981347" y="5829684"/>
            <a:ext cx="1822450" cy="2984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601B6E6-FB10-BAA4-E9F8-8710A589136A}"/>
              </a:ext>
            </a:extLst>
          </p:cNvPr>
          <p:cNvSpPr txBox="1"/>
          <p:nvPr/>
        </p:nvSpPr>
        <p:spPr>
          <a:xfrm>
            <a:off x="9709150" y="5871788"/>
            <a:ext cx="2236669" cy="184666"/>
          </a:xfrm>
          <a:prstGeom prst="rect">
            <a:avLst/>
          </a:prstGeom>
          <a:noFill/>
        </p:spPr>
        <p:txBody>
          <a:bodyPr wrap="square" rtlCol="0">
            <a:spAutoFit/>
          </a:bodyPr>
          <a:lstStyle/>
          <a:p>
            <a:r>
              <a:rPr lang="en-US" sz="600" dirty="0"/>
              <a:t>Note: Interchange Advance guide signs are not shown.</a:t>
            </a:r>
          </a:p>
        </p:txBody>
      </p:sp>
    </p:spTree>
    <p:extLst>
      <p:ext uri="{BB962C8B-B14F-4D97-AF65-F5344CB8AC3E}">
        <p14:creationId xmlns:p14="http://schemas.microsoft.com/office/powerpoint/2010/main" val="3200927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4C7C-17DD-BEEE-0FA4-1D7783909D9D}"/>
              </a:ext>
            </a:extLst>
          </p:cNvPr>
          <p:cNvSpPr>
            <a:spLocks noGrp="1"/>
          </p:cNvSpPr>
          <p:nvPr>
            <p:ph type="title"/>
          </p:nvPr>
        </p:nvSpPr>
        <p:spPr/>
        <p:txBody>
          <a:bodyPr/>
          <a:lstStyle/>
          <a:p>
            <a:r>
              <a:rPr lang="en-US" dirty="0"/>
              <a:t>Section 2E.22 Interchange Exit Numbering </a:t>
            </a:r>
            <a:r>
              <a:rPr lang="en-US" sz="2400" dirty="0"/>
              <a:t>(1 of 3)</a:t>
            </a:r>
            <a:endParaRPr lang="en-US" dirty="0"/>
          </a:p>
        </p:txBody>
      </p:sp>
      <p:sp>
        <p:nvSpPr>
          <p:cNvPr id="4" name="Content Placeholder 3">
            <a:extLst>
              <a:ext uri="{FF2B5EF4-FFF2-40B4-BE49-F238E27FC236}">
                <a16:creationId xmlns:a16="http://schemas.microsoft.com/office/drawing/2014/main" id="{9E124A6F-58D5-3375-5700-35E7A96BB4D5}"/>
              </a:ext>
            </a:extLst>
          </p:cNvPr>
          <p:cNvSpPr>
            <a:spLocks noGrp="1"/>
          </p:cNvSpPr>
          <p:nvPr>
            <p:ph idx="1"/>
          </p:nvPr>
        </p:nvSpPr>
        <p:spPr/>
        <p:txBody>
          <a:bodyPr/>
          <a:lstStyle/>
          <a:p>
            <a:r>
              <a:rPr lang="en-US" dirty="0"/>
              <a:t>Revises Standard regarding suffix letters:</a:t>
            </a:r>
          </a:p>
          <a:p>
            <a:pPr lvl="1"/>
            <a:r>
              <a:rPr lang="en-US" dirty="0"/>
              <a:t>Shall only be used where there is more than one exit associated with the reference mile point of the freeway</a:t>
            </a:r>
          </a:p>
          <a:p>
            <a:pPr lvl="1"/>
            <a:r>
              <a:rPr lang="en-US" dirty="0"/>
              <a:t>Shall not be used to identify a downstream ramp split</a:t>
            </a:r>
          </a:p>
          <a:p>
            <a:pPr lvl="1"/>
            <a:r>
              <a:rPr lang="en-US" dirty="0"/>
              <a:t>Shall be assigned in ascending alphabetical order starting with the letter A in the direction of travel with increasing exit numbers, and in descending alphabetical order ending in the letter A in the opposite direction of travel</a:t>
            </a:r>
          </a:p>
        </p:txBody>
      </p:sp>
    </p:spTree>
    <p:extLst>
      <p:ext uri="{BB962C8B-B14F-4D97-AF65-F5344CB8AC3E}">
        <p14:creationId xmlns:p14="http://schemas.microsoft.com/office/powerpoint/2010/main" val="3908868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4C7C-17DD-BEEE-0FA4-1D7783909D9D}"/>
              </a:ext>
            </a:extLst>
          </p:cNvPr>
          <p:cNvSpPr>
            <a:spLocks noGrp="1"/>
          </p:cNvSpPr>
          <p:nvPr>
            <p:ph type="title"/>
          </p:nvPr>
        </p:nvSpPr>
        <p:spPr/>
        <p:txBody>
          <a:bodyPr/>
          <a:lstStyle/>
          <a:p>
            <a:r>
              <a:rPr lang="en-US" dirty="0"/>
              <a:t>Section 2E.22 Interchange Exit Numbering </a:t>
            </a:r>
            <a:r>
              <a:rPr lang="en-US" sz="2400" dirty="0"/>
              <a:t>(2 of 3)</a:t>
            </a:r>
          </a:p>
        </p:txBody>
      </p:sp>
      <p:sp>
        <p:nvSpPr>
          <p:cNvPr id="4" name="Content Placeholder 3">
            <a:extLst>
              <a:ext uri="{FF2B5EF4-FFF2-40B4-BE49-F238E27FC236}">
                <a16:creationId xmlns:a16="http://schemas.microsoft.com/office/drawing/2014/main" id="{9E124A6F-58D5-3375-5700-35E7A96BB4D5}"/>
              </a:ext>
            </a:extLst>
          </p:cNvPr>
          <p:cNvSpPr>
            <a:spLocks noGrp="1"/>
          </p:cNvSpPr>
          <p:nvPr>
            <p:ph idx="1"/>
          </p:nvPr>
        </p:nvSpPr>
        <p:spPr>
          <a:xfrm>
            <a:off x="617621" y="1245704"/>
            <a:ext cx="6004560" cy="4723680"/>
          </a:xfrm>
        </p:spPr>
        <p:txBody>
          <a:bodyPr/>
          <a:lstStyle/>
          <a:p>
            <a:r>
              <a:rPr lang="en-US" dirty="0"/>
              <a:t>Provides example of unequal number of exits in both directions of travel:</a:t>
            </a:r>
          </a:p>
          <a:p>
            <a:pPr lvl="1"/>
            <a:r>
              <a:rPr lang="en-US" dirty="0"/>
              <a:t>Three exits eastbound, two exits westbound:</a:t>
            </a:r>
          </a:p>
          <a:p>
            <a:pPr lvl="2"/>
            <a:r>
              <a:rPr lang="en-US" dirty="0"/>
              <a:t>Eastbound: Exit 25 A, Exit 25 B, Exit 25 C</a:t>
            </a:r>
          </a:p>
          <a:p>
            <a:pPr lvl="2"/>
            <a:r>
              <a:rPr lang="en-US" dirty="0"/>
              <a:t>Westbound: Exit 25 B, Exit 25 A</a:t>
            </a:r>
          </a:p>
          <a:p>
            <a:r>
              <a:rPr lang="en-US" dirty="0"/>
              <a:t>Adds Guidance on exit numbering</a:t>
            </a:r>
          </a:p>
        </p:txBody>
      </p:sp>
      <p:sp>
        <p:nvSpPr>
          <p:cNvPr id="5" name="TextBox 4">
            <a:extLst>
              <a:ext uri="{FF2B5EF4-FFF2-40B4-BE49-F238E27FC236}">
                <a16:creationId xmlns:a16="http://schemas.microsoft.com/office/drawing/2014/main" id="{2B393163-C6BB-9FDD-C799-B60863ECFB34}"/>
              </a:ext>
            </a:extLst>
          </p:cNvPr>
          <p:cNvSpPr txBox="1"/>
          <p:nvPr/>
        </p:nvSpPr>
        <p:spPr>
          <a:xfrm>
            <a:off x="6962775" y="1165045"/>
            <a:ext cx="6334125" cy="276999"/>
          </a:xfrm>
          <a:prstGeom prst="rect">
            <a:avLst/>
          </a:prstGeom>
          <a:noFill/>
        </p:spPr>
        <p:txBody>
          <a:bodyPr wrap="square" rtlCol="0">
            <a:spAutoFit/>
          </a:bodyPr>
          <a:lstStyle/>
          <a:p>
            <a:r>
              <a:rPr lang="en-US" sz="1200" b="1" dirty="0"/>
              <a:t>Figure 2E-3. Examples of Interchange Exit Numbering</a:t>
            </a:r>
          </a:p>
        </p:txBody>
      </p:sp>
      <p:sp>
        <p:nvSpPr>
          <p:cNvPr id="8" name="TextBox 7">
            <a:extLst>
              <a:ext uri="{FF2B5EF4-FFF2-40B4-BE49-F238E27FC236}">
                <a16:creationId xmlns:a16="http://schemas.microsoft.com/office/drawing/2014/main" id="{7830EEC1-CB38-7BFA-1413-B09C2E0EAD3E}"/>
              </a:ext>
            </a:extLst>
          </p:cNvPr>
          <p:cNvSpPr txBox="1"/>
          <p:nvPr/>
        </p:nvSpPr>
        <p:spPr>
          <a:xfrm>
            <a:off x="7639665" y="1385552"/>
            <a:ext cx="3067664" cy="261610"/>
          </a:xfrm>
          <a:prstGeom prst="rect">
            <a:avLst/>
          </a:prstGeom>
          <a:noFill/>
        </p:spPr>
        <p:txBody>
          <a:bodyPr wrap="square" rtlCol="0">
            <a:spAutoFit/>
          </a:bodyPr>
          <a:lstStyle/>
          <a:p>
            <a:r>
              <a:rPr lang="en-US" sz="1100" b="1" dirty="0"/>
              <a:t>Example of exit numbering without suffixes</a:t>
            </a:r>
          </a:p>
        </p:txBody>
      </p:sp>
      <p:grpSp>
        <p:nvGrpSpPr>
          <p:cNvPr id="13" name="Group 12" descr="A schematic drawing shows a series of exits (e.g., Exit 10, Exit 12, Exit 15) in succession and their relative locations.">
            <a:extLst>
              <a:ext uri="{FF2B5EF4-FFF2-40B4-BE49-F238E27FC236}">
                <a16:creationId xmlns:a16="http://schemas.microsoft.com/office/drawing/2014/main" id="{936B66F1-C2C1-CC9C-682D-6777C88EF654}"/>
              </a:ext>
            </a:extLst>
          </p:cNvPr>
          <p:cNvGrpSpPr/>
          <p:nvPr/>
        </p:nvGrpSpPr>
        <p:grpSpPr>
          <a:xfrm>
            <a:off x="6962775" y="1647162"/>
            <a:ext cx="4587536" cy="1075800"/>
            <a:chOff x="6882581" y="1414611"/>
            <a:chExt cx="4753658" cy="1171005"/>
          </a:xfrm>
        </p:grpSpPr>
        <p:pic>
          <p:nvPicPr>
            <p:cNvPr id="10" name="Picture 9">
              <a:extLst>
                <a:ext uri="{FF2B5EF4-FFF2-40B4-BE49-F238E27FC236}">
                  <a16:creationId xmlns:a16="http://schemas.microsoft.com/office/drawing/2014/main" id="{0DA53358-E23D-9BB3-245D-BEBCCFC603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2581" y="1670121"/>
              <a:ext cx="4237703" cy="915495"/>
            </a:xfrm>
            <a:prstGeom prst="rect">
              <a:avLst/>
            </a:prstGeom>
          </p:spPr>
        </p:pic>
        <p:pic>
          <p:nvPicPr>
            <p:cNvPr id="12" name="Picture 11">
              <a:extLst>
                <a:ext uri="{FF2B5EF4-FFF2-40B4-BE49-F238E27FC236}">
                  <a16:creationId xmlns:a16="http://schemas.microsoft.com/office/drawing/2014/main" id="{4CD4BBDF-F7AF-56C0-4C4B-DA2EC1F7BB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1236" y="1414611"/>
              <a:ext cx="495003" cy="1132504"/>
            </a:xfrm>
            <a:prstGeom prst="rect">
              <a:avLst/>
            </a:prstGeom>
          </p:spPr>
        </p:pic>
      </p:grpSp>
      <p:sp>
        <p:nvSpPr>
          <p:cNvPr id="16" name="TextBox 15">
            <a:extLst>
              <a:ext uri="{FF2B5EF4-FFF2-40B4-BE49-F238E27FC236}">
                <a16:creationId xmlns:a16="http://schemas.microsoft.com/office/drawing/2014/main" id="{F4913C34-B1A6-8D30-57C6-E906B150B40B}"/>
              </a:ext>
            </a:extLst>
          </p:cNvPr>
          <p:cNvSpPr txBox="1"/>
          <p:nvPr/>
        </p:nvSpPr>
        <p:spPr>
          <a:xfrm>
            <a:off x="7622452" y="2776129"/>
            <a:ext cx="3067664" cy="261610"/>
          </a:xfrm>
          <a:prstGeom prst="rect">
            <a:avLst/>
          </a:prstGeom>
          <a:noFill/>
        </p:spPr>
        <p:txBody>
          <a:bodyPr wrap="square" rtlCol="0">
            <a:spAutoFit/>
          </a:bodyPr>
          <a:lstStyle/>
          <a:p>
            <a:r>
              <a:rPr lang="en-US" sz="1100" b="1" dirty="0"/>
              <a:t>Example of exit numbering with suffixes</a:t>
            </a:r>
          </a:p>
        </p:txBody>
      </p:sp>
      <p:pic>
        <p:nvPicPr>
          <p:cNvPr id="18" name="Picture 17" descr="A schematic drawing shows a series of exits (e.g., Exit 10A, Exit 10B, Exit 11A) in succession and their relative locations.">
            <a:extLst>
              <a:ext uri="{FF2B5EF4-FFF2-40B4-BE49-F238E27FC236}">
                <a16:creationId xmlns:a16="http://schemas.microsoft.com/office/drawing/2014/main" id="{055DEF7D-D54C-BE0A-B552-1A97ADCB65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8632" y="3010033"/>
            <a:ext cx="5146387" cy="3168039"/>
          </a:xfrm>
          <a:prstGeom prst="rect">
            <a:avLst/>
          </a:prstGeom>
        </p:spPr>
      </p:pic>
    </p:spTree>
    <p:extLst>
      <p:ext uri="{BB962C8B-B14F-4D97-AF65-F5344CB8AC3E}">
        <p14:creationId xmlns:p14="http://schemas.microsoft.com/office/powerpoint/2010/main" val="240025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4C7C-17DD-BEEE-0FA4-1D7783909D9D}"/>
              </a:ext>
            </a:extLst>
          </p:cNvPr>
          <p:cNvSpPr>
            <a:spLocks noGrp="1"/>
          </p:cNvSpPr>
          <p:nvPr>
            <p:ph type="title"/>
          </p:nvPr>
        </p:nvSpPr>
        <p:spPr/>
        <p:txBody>
          <a:bodyPr/>
          <a:lstStyle/>
          <a:p>
            <a:r>
              <a:rPr lang="en-US"/>
              <a:t>Section 2E.22 Interchange Exit Numbering </a:t>
            </a:r>
            <a:r>
              <a:rPr lang="en-US" sz="2400"/>
              <a:t>(3 of 3)</a:t>
            </a:r>
          </a:p>
        </p:txBody>
      </p:sp>
      <p:sp>
        <p:nvSpPr>
          <p:cNvPr id="4" name="Content Placeholder 3">
            <a:extLst>
              <a:ext uri="{FF2B5EF4-FFF2-40B4-BE49-F238E27FC236}">
                <a16:creationId xmlns:a16="http://schemas.microsoft.com/office/drawing/2014/main" id="{9E124A6F-58D5-3375-5700-35E7A96BB4D5}"/>
              </a:ext>
            </a:extLst>
          </p:cNvPr>
          <p:cNvSpPr>
            <a:spLocks noGrp="1"/>
          </p:cNvSpPr>
          <p:nvPr>
            <p:ph idx="1"/>
          </p:nvPr>
        </p:nvSpPr>
        <p:spPr/>
        <p:txBody>
          <a:bodyPr>
            <a:normAutofit/>
          </a:bodyPr>
          <a:lstStyle/>
          <a:p>
            <a:r>
              <a:rPr lang="en-US" dirty="0"/>
              <a:t>Changes Guidance to Standard: Exit Number plaque shall be positioned above the top right-hand edge of the sign for an exit to the right</a:t>
            </a:r>
          </a:p>
        </p:txBody>
      </p:sp>
      <p:grpSp>
        <p:nvGrpSpPr>
          <p:cNvPr id="3" name="Group 2" descr="Sample sign assembly with an exit plaque (E1-5P) positioned as above the top right-hand edge of an Advanced Guide Sign.">
            <a:extLst>
              <a:ext uri="{FF2B5EF4-FFF2-40B4-BE49-F238E27FC236}">
                <a16:creationId xmlns:a16="http://schemas.microsoft.com/office/drawing/2014/main" id="{591F80DB-9C6B-1143-B908-BB8BEBB991AA}"/>
              </a:ext>
            </a:extLst>
          </p:cNvPr>
          <p:cNvGrpSpPr/>
          <p:nvPr/>
        </p:nvGrpSpPr>
        <p:grpSpPr>
          <a:xfrm>
            <a:off x="4092133" y="2555397"/>
            <a:ext cx="4020671" cy="2592834"/>
            <a:chOff x="5715000" y="2318729"/>
            <a:chExt cx="4020671" cy="2592834"/>
          </a:xfrm>
        </p:grpSpPr>
        <p:sp>
          <p:nvSpPr>
            <p:cNvPr id="5" name="TextBox 4">
              <a:extLst>
                <a:ext uri="{FF2B5EF4-FFF2-40B4-BE49-F238E27FC236}">
                  <a16:creationId xmlns:a16="http://schemas.microsoft.com/office/drawing/2014/main" id="{9F9B56CF-6B1F-420C-9B3F-428C83918A54}"/>
                </a:ext>
              </a:extLst>
            </p:cNvPr>
            <p:cNvSpPr txBox="1"/>
            <p:nvPr/>
          </p:nvSpPr>
          <p:spPr>
            <a:xfrm>
              <a:off x="8816564" y="2710505"/>
              <a:ext cx="919107" cy="369332"/>
            </a:xfrm>
            <a:prstGeom prst="rect">
              <a:avLst/>
            </a:prstGeom>
            <a:noFill/>
          </p:spPr>
          <p:txBody>
            <a:bodyPr wrap="square" rtlCol="0">
              <a:spAutoFit/>
            </a:bodyPr>
            <a:lstStyle/>
            <a:p>
              <a:r>
                <a:rPr lang="en-US" dirty="0"/>
                <a:t>E1-5P</a:t>
              </a:r>
            </a:p>
          </p:txBody>
        </p:sp>
        <p:grpSp>
          <p:nvGrpSpPr>
            <p:cNvPr id="10" name="Group 9" descr="Sample sign with exit plaque positioned as described.">
              <a:extLst>
                <a:ext uri="{FF2B5EF4-FFF2-40B4-BE49-F238E27FC236}">
                  <a16:creationId xmlns:a16="http://schemas.microsoft.com/office/drawing/2014/main" id="{59972E3A-2CEB-99CB-186F-2D58E0FD9295}"/>
                </a:ext>
              </a:extLst>
            </p:cNvPr>
            <p:cNvGrpSpPr/>
            <p:nvPr/>
          </p:nvGrpSpPr>
          <p:grpSpPr>
            <a:xfrm>
              <a:off x="5715000" y="2318729"/>
              <a:ext cx="3190875" cy="2262796"/>
              <a:chOff x="2362199" y="3403528"/>
              <a:chExt cx="3993343" cy="2831862"/>
            </a:xfrm>
          </p:grpSpPr>
          <p:pic>
            <p:nvPicPr>
              <p:cNvPr id="8" name="Picture 7">
                <a:extLst>
                  <a:ext uri="{FF2B5EF4-FFF2-40B4-BE49-F238E27FC236}">
                    <a16:creationId xmlns:a16="http://schemas.microsoft.com/office/drawing/2014/main" id="{A56A7536-CE11-F840-B0BB-EF23D4D2AA07}"/>
                  </a:ext>
                </a:extLst>
              </p:cNvPr>
              <p:cNvPicPr>
                <a:picLocks noChangeAspect="1"/>
              </p:cNvPicPr>
              <p:nvPr/>
            </p:nvPicPr>
            <p:blipFill rotWithShape="1">
              <a:blip r:embed="rId3"/>
              <a:srcRect l="1739" t="11663" r="332" b="12214"/>
              <a:stretch/>
            </p:blipFill>
            <p:spPr>
              <a:xfrm>
                <a:off x="2839016" y="3779782"/>
                <a:ext cx="3516526" cy="2455608"/>
              </a:xfrm>
              <a:prstGeom prst="rect">
                <a:avLst/>
              </a:prstGeom>
            </p:spPr>
          </p:pic>
          <p:sp>
            <p:nvSpPr>
              <p:cNvPr id="9" name="Rectangle 8">
                <a:extLst>
                  <a:ext uri="{FF2B5EF4-FFF2-40B4-BE49-F238E27FC236}">
                    <a16:creationId xmlns:a16="http://schemas.microsoft.com/office/drawing/2014/main" id="{9EF3DFCD-C11F-8A85-298D-5FC627140EEA}"/>
                  </a:ext>
                </a:extLst>
              </p:cNvPr>
              <p:cNvSpPr/>
              <p:nvPr/>
            </p:nvSpPr>
            <p:spPr bwMode="auto">
              <a:xfrm>
                <a:off x="2362199" y="3403528"/>
                <a:ext cx="1447801" cy="93987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grpSp>
        <p:sp>
          <p:nvSpPr>
            <p:cNvPr id="6" name="TextBox 5">
              <a:extLst>
                <a:ext uri="{FF2B5EF4-FFF2-40B4-BE49-F238E27FC236}">
                  <a16:creationId xmlns:a16="http://schemas.microsoft.com/office/drawing/2014/main" id="{E707E334-82C4-893B-AB93-0A80863B70C2}"/>
                </a:ext>
              </a:extLst>
            </p:cNvPr>
            <p:cNvSpPr txBox="1"/>
            <p:nvPr/>
          </p:nvSpPr>
          <p:spPr>
            <a:xfrm>
              <a:off x="6293431" y="4511453"/>
              <a:ext cx="2612444" cy="400110"/>
            </a:xfrm>
            <a:prstGeom prst="rect">
              <a:avLst/>
            </a:prstGeom>
            <a:noFill/>
          </p:spPr>
          <p:txBody>
            <a:bodyPr wrap="square" rtlCol="0">
              <a:spAutoFit/>
            </a:bodyPr>
            <a:lstStyle/>
            <a:p>
              <a:r>
                <a:rPr lang="en-US" sz="2000"/>
                <a:t>Advance Guide Sign</a:t>
              </a:r>
            </a:p>
          </p:txBody>
        </p:sp>
      </p:grpSp>
    </p:spTree>
    <p:extLst>
      <p:ext uri="{BB962C8B-B14F-4D97-AF65-F5344CB8AC3E}">
        <p14:creationId xmlns:p14="http://schemas.microsoft.com/office/powerpoint/2010/main" val="1093230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ECE51-8D1B-2800-64E9-41B3F0BA2A7C}"/>
              </a:ext>
            </a:extLst>
          </p:cNvPr>
          <p:cNvSpPr>
            <a:spLocks noGrp="1"/>
          </p:cNvSpPr>
          <p:nvPr>
            <p:ph type="title"/>
          </p:nvPr>
        </p:nvSpPr>
        <p:spPr/>
        <p:txBody>
          <a:bodyPr/>
          <a:lstStyle/>
          <a:p>
            <a:r>
              <a:rPr lang="en-US" dirty="0"/>
              <a:t>Section 2E.23 Interchange Advance Guide Signs (E1-1 through E1-3) </a:t>
            </a:r>
            <a:r>
              <a:rPr lang="en-US" sz="2400" dirty="0"/>
              <a:t>(1 of 2)</a:t>
            </a:r>
            <a:endParaRPr lang="en-US" dirty="0"/>
          </a:p>
        </p:txBody>
      </p:sp>
      <p:sp>
        <p:nvSpPr>
          <p:cNvPr id="4" name="Content Placeholder 3">
            <a:extLst>
              <a:ext uri="{FF2B5EF4-FFF2-40B4-BE49-F238E27FC236}">
                <a16:creationId xmlns:a16="http://schemas.microsoft.com/office/drawing/2014/main" id="{2871A182-01DB-DB79-02FC-1D8A4B4C2EB1}"/>
              </a:ext>
            </a:extLst>
          </p:cNvPr>
          <p:cNvSpPr>
            <a:spLocks noGrp="1"/>
          </p:cNvSpPr>
          <p:nvPr>
            <p:ph idx="1"/>
          </p:nvPr>
        </p:nvSpPr>
        <p:spPr/>
        <p:txBody>
          <a:bodyPr/>
          <a:lstStyle/>
          <a:p>
            <a:r>
              <a:rPr lang="en-US" dirty="0"/>
              <a:t>Adds Standard: at least one Interchange Advance guide sign for all interchange classifications</a:t>
            </a:r>
          </a:p>
          <a:p>
            <a:r>
              <a:rPr lang="en-US" dirty="0"/>
              <a:t>Adds Guidance on distance displays:</a:t>
            </a:r>
          </a:p>
          <a:p>
            <a:pPr lvl="1"/>
            <a:r>
              <a:rPr lang="en-US" dirty="0"/>
              <a:t>1,000 feet to 1 mile from exit, display distance to nearest ¼ mile</a:t>
            </a:r>
          </a:p>
          <a:p>
            <a:pPr lvl="1"/>
            <a:r>
              <a:rPr lang="en-US" dirty="0"/>
              <a:t>Less than 1,000 feet from exit, display distance to nearest 100 feet</a:t>
            </a:r>
          </a:p>
        </p:txBody>
      </p:sp>
    </p:spTree>
    <p:extLst>
      <p:ext uri="{BB962C8B-B14F-4D97-AF65-F5344CB8AC3E}">
        <p14:creationId xmlns:p14="http://schemas.microsoft.com/office/powerpoint/2010/main" val="292467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ECE51-8D1B-2800-64E9-41B3F0BA2A7C}"/>
              </a:ext>
            </a:extLst>
          </p:cNvPr>
          <p:cNvSpPr>
            <a:spLocks noGrp="1"/>
          </p:cNvSpPr>
          <p:nvPr>
            <p:ph type="title"/>
          </p:nvPr>
        </p:nvSpPr>
        <p:spPr/>
        <p:txBody>
          <a:bodyPr/>
          <a:lstStyle/>
          <a:p>
            <a:r>
              <a:rPr lang="en-US" dirty="0"/>
              <a:t>Section 2E.23 Interchange Advance Guide Signs (E1-1 through E1-3) </a:t>
            </a:r>
            <a:r>
              <a:rPr lang="en-US" sz="2400" dirty="0"/>
              <a:t>(2 of 2)</a:t>
            </a:r>
          </a:p>
        </p:txBody>
      </p:sp>
      <p:sp>
        <p:nvSpPr>
          <p:cNvPr id="4" name="Content Placeholder 3">
            <a:extLst>
              <a:ext uri="{FF2B5EF4-FFF2-40B4-BE49-F238E27FC236}">
                <a16:creationId xmlns:a16="http://schemas.microsoft.com/office/drawing/2014/main" id="{2871A182-01DB-DB79-02FC-1D8A4B4C2EB1}"/>
              </a:ext>
            </a:extLst>
          </p:cNvPr>
          <p:cNvSpPr>
            <a:spLocks noGrp="1"/>
          </p:cNvSpPr>
          <p:nvPr>
            <p:ph idx="1"/>
          </p:nvPr>
        </p:nvSpPr>
        <p:spPr>
          <a:xfrm>
            <a:off x="617621" y="1751744"/>
            <a:ext cx="5363444" cy="4217639"/>
          </a:xfrm>
        </p:spPr>
        <p:txBody>
          <a:bodyPr/>
          <a:lstStyle/>
          <a:p>
            <a:r>
              <a:rPr lang="en-US" dirty="0"/>
              <a:t>Distances as fractions, not decimals</a:t>
            </a:r>
          </a:p>
          <a:p>
            <a:r>
              <a:rPr lang="en-US" dirty="0"/>
              <a:t>Position exit Number plaque above and abutting the Interchange Advance guide sign:</a:t>
            </a:r>
          </a:p>
          <a:p>
            <a:pPr lvl="1"/>
            <a:r>
              <a:rPr lang="en-US" dirty="0"/>
              <a:t>On the top right-hand edge for exits to the right</a:t>
            </a:r>
          </a:p>
          <a:p>
            <a:pPr marL="0" indent="0">
              <a:buNone/>
            </a:pPr>
            <a:endParaRPr lang="en-US" dirty="0"/>
          </a:p>
        </p:txBody>
      </p:sp>
      <p:sp>
        <p:nvSpPr>
          <p:cNvPr id="6" name="TextBox 5">
            <a:extLst>
              <a:ext uri="{FF2B5EF4-FFF2-40B4-BE49-F238E27FC236}">
                <a16:creationId xmlns:a16="http://schemas.microsoft.com/office/drawing/2014/main" id="{7C7C4FC0-7241-605E-4702-71DA6121628C}"/>
              </a:ext>
            </a:extLst>
          </p:cNvPr>
          <p:cNvSpPr txBox="1"/>
          <p:nvPr/>
        </p:nvSpPr>
        <p:spPr>
          <a:xfrm>
            <a:off x="6530916" y="1769206"/>
            <a:ext cx="5391272" cy="523220"/>
          </a:xfrm>
          <a:prstGeom prst="rect">
            <a:avLst/>
          </a:prstGeom>
          <a:noFill/>
        </p:spPr>
        <p:txBody>
          <a:bodyPr wrap="square" rtlCol="0">
            <a:spAutoFit/>
          </a:bodyPr>
          <a:lstStyle/>
          <a:p>
            <a:pPr algn="ctr"/>
            <a:r>
              <a:rPr lang="en-US" sz="1400" b="1"/>
              <a:t>Figure 2E-9. Examples of Interchange Advance Guide Signs, Exit Number Plaques, and LEFT Plaque</a:t>
            </a:r>
          </a:p>
        </p:txBody>
      </p:sp>
      <p:pic>
        <p:nvPicPr>
          <p:cNvPr id="10" name="Picture 9" descr="Advance Guide sign with Exit number plaque positioned on the top right-hand edge of the sign.">
            <a:extLst>
              <a:ext uri="{FF2B5EF4-FFF2-40B4-BE49-F238E27FC236}">
                <a16:creationId xmlns:a16="http://schemas.microsoft.com/office/drawing/2014/main" id="{4C6C44E8-A1CE-6655-D9A1-12CEE042EE69}"/>
              </a:ext>
            </a:extLst>
          </p:cNvPr>
          <p:cNvPicPr>
            <a:picLocks noChangeAspect="1"/>
          </p:cNvPicPr>
          <p:nvPr/>
        </p:nvPicPr>
        <p:blipFill rotWithShape="1">
          <a:blip r:embed="rId3"/>
          <a:srcRect t="16553" r="52614" b="5433"/>
          <a:stretch/>
        </p:blipFill>
        <p:spPr>
          <a:xfrm>
            <a:off x="6210937" y="2343150"/>
            <a:ext cx="2704463" cy="2705101"/>
          </a:xfrm>
          <a:prstGeom prst="rect">
            <a:avLst/>
          </a:prstGeom>
        </p:spPr>
      </p:pic>
      <p:pic>
        <p:nvPicPr>
          <p:cNvPr id="5" name="Picture 4" descr="Advance Guide sign shown without Exit Number plaque at the top. Underneath the destination, the last line of the sign reads &quot;Exits 2 Miles.&quot;">
            <a:extLst>
              <a:ext uri="{FF2B5EF4-FFF2-40B4-BE49-F238E27FC236}">
                <a16:creationId xmlns:a16="http://schemas.microsoft.com/office/drawing/2014/main" id="{40567CAE-21B7-D70D-01F8-F6ECBFF2ED1A}"/>
              </a:ext>
            </a:extLst>
          </p:cNvPr>
          <p:cNvPicPr>
            <a:picLocks noChangeAspect="1"/>
          </p:cNvPicPr>
          <p:nvPr/>
        </p:nvPicPr>
        <p:blipFill rotWithShape="1">
          <a:blip r:embed="rId3"/>
          <a:srcRect l="51224" t="28183" r="4050" b="5936"/>
          <a:stretch/>
        </p:blipFill>
        <p:spPr>
          <a:xfrm>
            <a:off x="9134475" y="2763879"/>
            <a:ext cx="2552700" cy="2284372"/>
          </a:xfrm>
          <a:prstGeom prst="rect">
            <a:avLst/>
          </a:prstGeom>
        </p:spPr>
      </p:pic>
      <p:sp>
        <p:nvSpPr>
          <p:cNvPr id="7" name="TextBox 6">
            <a:extLst>
              <a:ext uri="{FF2B5EF4-FFF2-40B4-BE49-F238E27FC236}">
                <a16:creationId xmlns:a16="http://schemas.microsoft.com/office/drawing/2014/main" id="{90857020-1D49-6A51-1DBF-C9C4E8961FC8}"/>
              </a:ext>
            </a:extLst>
          </p:cNvPr>
          <p:cNvSpPr txBox="1"/>
          <p:nvPr/>
        </p:nvSpPr>
        <p:spPr>
          <a:xfrm>
            <a:off x="7233524" y="5098975"/>
            <a:ext cx="3643156" cy="276999"/>
          </a:xfrm>
          <a:prstGeom prst="rect">
            <a:avLst/>
          </a:prstGeom>
          <a:noFill/>
        </p:spPr>
        <p:txBody>
          <a:bodyPr wrap="square" rtlCol="0">
            <a:spAutoFit/>
          </a:bodyPr>
          <a:lstStyle/>
          <a:p>
            <a:r>
              <a:rPr lang="en-US" sz="1200" dirty="0"/>
              <a:t>Note: Delete word EXIT(S) if exit number is used.</a:t>
            </a:r>
          </a:p>
        </p:txBody>
      </p:sp>
    </p:spTree>
    <p:extLst>
      <p:ext uri="{BB962C8B-B14F-4D97-AF65-F5344CB8AC3E}">
        <p14:creationId xmlns:p14="http://schemas.microsoft.com/office/powerpoint/2010/main" val="975282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0763-437F-431F-1D04-A45DD30AFE9C}"/>
              </a:ext>
            </a:extLst>
          </p:cNvPr>
          <p:cNvSpPr>
            <a:spLocks noGrp="1"/>
          </p:cNvSpPr>
          <p:nvPr>
            <p:ph type="title"/>
          </p:nvPr>
        </p:nvSpPr>
        <p:spPr/>
        <p:txBody>
          <a:bodyPr>
            <a:normAutofit/>
          </a:bodyPr>
          <a:lstStyle/>
          <a:p>
            <a:r>
              <a:rPr lang="en-US" dirty="0"/>
              <a:t>Section 2E.24 Interchange Sequence Signs </a:t>
            </a:r>
            <a:br>
              <a:rPr lang="en-US" dirty="0"/>
            </a:br>
            <a:r>
              <a:rPr lang="en-US" dirty="0"/>
              <a:t>(E9-1 and E9-2)</a:t>
            </a:r>
          </a:p>
        </p:txBody>
      </p:sp>
      <p:sp>
        <p:nvSpPr>
          <p:cNvPr id="4" name="Content Placeholder 3">
            <a:extLst>
              <a:ext uri="{FF2B5EF4-FFF2-40B4-BE49-F238E27FC236}">
                <a16:creationId xmlns:a16="http://schemas.microsoft.com/office/drawing/2014/main" id="{73DC546A-563C-2AA0-59C7-DD0F1CAC3419}"/>
              </a:ext>
            </a:extLst>
          </p:cNvPr>
          <p:cNvSpPr>
            <a:spLocks noGrp="1"/>
          </p:cNvSpPr>
          <p:nvPr>
            <p:ph idx="1"/>
          </p:nvPr>
        </p:nvSpPr>
        <p:spPr>
          <a:xfrm>
            <a:off x="617621" y="1751744"/>
            <a:ext cx="5827141" cy="4217639"/>
          </a:xfrm>
        </p:spPr>
        <p:txBody>
          <a:bodyPr/>
          <a:lstStyle/>
          <a:p>
            <a:r>
              <a:rPr lang="en-US" dirty="0"/>
              <a:t>Install in a series</a:t>
            </a:r>
          </a:p>
          <a:p>
            <a:r>
              <a:rPr lang="en-US" dirty="0"/>
              <a:t>Display the next two or three interchanges by name or route number with distances to the nearest ¼ mile</a:t>
            </a:r>
          </a:p>
        </p:txBody>
      </p:sp>
      <p:sp>
        <p:nvSpPr>
          <p:cNvPr id="5" name="TextBox 4">
            <a:extLst>
              <a:ext uri="{FF2B5EF4-FFF2-40B4-BE49-F238E27FC236}">
                <a16:creationId xmlns:a16="http://schemas.microsoft.com/office/drawing/2014/main" id="{E93218B6-BB9C-A80F-E64A-4A84815EEBFF}"/>
              </a:ext>
            </a:extLst>
          </p:cNvPr>
          <p:cNvSpPr txBox="1"/>
          <p:nvPr/>
        </p:nvSpPr>
        <p:spPr>
          <a:xfrm>
            <a:off x="7561384" y="1172430"/>
            <a:ext cx="3692770" cy="338554"/>
          </a:xfrm>
          <a:prstGeom prst="rect">
            <a:avLst/>
          </a:prstGeom>
          <a:noFill/>
        </p:spPr>
        <p:txBody>
          <a:bodyPr wrap="square" rtlCol="0">
            <a:spAutoFit/>
          </a:bodyPr>
          <a:lstStyle/>
          <a:p>
            <a:pPr algn="ctr"/>
            <a:r>
              <a:rPr lang="en-US" sz="800" b="1"/>
              <a:t>Figure 2E-11. Example of Using a Series of Interchange Sequence Signs for Closely-Spaced Interchanges</a:t>
            </a:r>
          </a:p>
        </p:txBody>
      </p:sp>
      <p:pic>
        <p:nvPicPr>
          <p:cNvPr id="10" name="Picture 9">
            <a:extLst>
              <a:ext uri="{FF2B5EF4-FFF2-40B4-BE49-F238E27FC236}">
                <a16:creationId xmlns:a16="http://schemas.microsoft.com/office/drawing/2014/main" id="{50C852CE-8497-7326-6FAD-EC7A108DB0C7}"/>
              </a:ext>
              <a:ext uri="{C183D7F6-B498-43B3-948B-1728B52AA6E4}">
                <adec:decorative xmlns:adec="http://schemas.microsoft.com/office/drawing/2017/decorative" val="1"/>
              </a:ext>
            </a:extLst>
          </p:cNvPr>
          <p:cNvPicPr>
            <a:picLocks noChangeAspect="1"/>
          </p:cNvPicPr>
          <p:nvPr/>
        </p:nvPicPr>
        <p:blipFill rotWithShape="1">
          <a:blip r:embed="rId3"/>
          <a:srcRect t="5094"/>
          <a:stretch/>
        </p:blipFill>
        <p:spPr>
          <a:xfrm>
            <a:off x="7631745" y="1544808"/>
            <a:ext cx="3722826" cy="4696182"/>
          </a:xfrm>
          <a:prstGeom prst="rect">
            <a:avLst/>
          </a:prstGeom>
        </p:spPr>
      </p:pic>
    </p:spTree>
    <p:extLst>
      <p:ext uri="{BB962C8B-B14F-4D97-AF65-F5344CB8AC3E}">
        <p14:creationId xmlns:p14="http://schemas.microsoft.com/office/powerpoint/2010/main" val="248965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062A-FD5F-9021-8C2E-E8B328049569}"/>
              </a:ext>
            </a:extLst>
          </p:cNvPr>
          <p:cNvSpPr>
            <a:spLocks noGrp="1"/>
          </p:cNvSpPr>
          <p:nvPr>
            <p:ph type="title" idx="4294967295"/>
          </p:nvPr>
        </p:nvSpPr>
        <p:spPr>
          <a:xfrm>
            <a:off x="0" y="-1325563"/>
            <a:ext cx="11353800" cy="1325563"/>
          </a:xfrm>
        </p:spPr>
        <p:txBody>
          <a:bodyPr vert="horz" lIns="91440" tIns="45720" rIns="91440" bIns="45720" rtlCol="0" anchor="b">
            <a:normAutofit/>
          </a:bodyPr>
          <a:lstStyle/>
          <a:p>
            <a:r>
              <a:rPr lang="en-US" dirty="0">
                <a:latin typeface="Century Gothic" panose="020B0502020202020204" pitchFamily="34" charset="0"/>
              </a:rPr>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None/>
              <a:tabLst/>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None/>
              <a:tabLst/>
              <a:defRPr/>
            </a:pP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Federal Highway Administration (</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222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E1A3B-5146-FB84-E21F-B16DFAEA3EFC}"/>
              </a:ext>
            </a:extLst>
          </p:cNvPr>
          <p:cNvSpPr>
            <a:spLocks noGrp="1"/>
          </p:cNvSpPr>
          <p:nvPr>
            <p:ph type="title"/>
          </p:nvPr>
        </p:nvSpPr>
        <p:spPr/>
        <p:txBody>
          <a:bodyPr/>
          <a:lstStyle/>
          <a:p>
            <a:r>
              <a:rPr lang="en-US"/>
              <a:t>Section 2E.25 Exit Direction Signs (E4 Series) </a:t>
            </a:r>
            <a:r>
              <a:rPr kumimoji="0" lang="en-US" sz="2400" b="0" i="0" u="none" strike="noStrike" kern="1200" cap="none" spc="0" normalizeH="0" baseline="0" noProof="0">
                <a:ln>
                  <a:noFill/>
                </a:ln>
                <a:solidFill>
                  <a:srgbClr val="1F497D"/>
                </a:solidFill>
                <a:effectLst/>
                <a:uLnTx/>
                <a:uFillTx/>
                <a:latin typeface="Arial"/>
                <a:ea typeface="+mj-ea"/>
                <a:cs typeface="+mj-cs"/>
              </a:rPr>
              <a:t>(1 of 2)</a:t>
            </a:r>
            <a:endParaRPr lang="en-US" dirty="0"/>
          </a:p>
        </p:txBody>
      </p:sp>
      <p:sp>
        <p:nvSpPr>
          <p:cNvPr id="4" name="Content Placeholder 3">
            <a:extLst>
              <a:ext uri="{FF2B5EF4-FFF2-40B4-BE49-F238E27FC236}">
                <a16:creationId xmlns:a16="http://schemas.microsoft.com/office/drawing/2014/main" id="{905A8843-E30B-7FE5-4FE3-353BE96E2ECC}"/>
              </a:ext>
            </a:extLst>
          </p:cNvPr>
          <p:cNvSpPr>
            <a:spLocks noGrp="1"/>
          </p:cNvSpPr>
          <p:nvPr>
            <p:ph idx="1"/>
          </p:nvPr>
        </p:nvSpPr>
        <p:spPr>
          <a:xfrm>
            <a:off x="617621" y="1245704"/>
            <a:ext cx="7091279" cy="4723680"/>
          </a:xfrm>
        </p:spPr>
        <p:txBody>
          <a:bodyPr>
            <a:normAutofit/>
          </a:bodyPr>
          <a:lstStyle/>
          <a:p>
            <a:r>
              <a:rPr lang="en-US" dirty="0"/>
              <a:t>Standard: Exit Number plaque shall be above the top right-hand edge of the sign for numbered exits to the right</a:t>
            </a:r>
          </a:p>
          <a:p>
            <a:r>
              <a:rPr lang="en-US" dirty="0"/>
              <a:t>Guidance: overpass Exit Direction signing</a:t>
            </a:r>
          </a:p>
        </p:txBody>
      </p:sp>
      <p:sp>
        <p:nvSpPr>
          <p:cNvPr id="5" name="TextBox 4">
            <a:extLst>
              <a:ext uri="{FF2B5EF4-FFF2-40B4-BE49-F238E27FC236}">
                <a16:creationId xmlns:a16="http://schemas.microsoft.com/office/drawing/2014/main" id="{E2DF3B06-16A8-6EAC-6AE9-9AE60E062B9F}"/>
              </a:ext>
            </a:extLst>
          </p:cNvPr>
          <p:cNvSpPr txBox="1"/>
          <p:nvPr/>
        </p:nvSpPr>
        <p:spPr>
          <a:xfrm>
            <a:off x="8401051" y="1245704"/>
            <a:ext cx="3790949" cy="215444"/>
          </a:xfrm>
          <a:prstGeom prst="rect">
            <a:avLst/>
          </a:prstGeom>
          <a:noFill/>
        </p:spPr>
        <p:txBody>
          <a:bodyPr wrap="square" rtlCol="0">
            <a:spAutoFit/>
          </a:bodyPr>
          <a:lstStyle/>
          <a:p>
            <a:r>
              <a:rPr lang="en-US" sz="800" b="1"/>
              <a:t>Figure 2E-29. Example of Guide Signs for a Full Cloverleaf Interchange</a:t>
            </a:r>
          </a:p>
        </p:txBody>
      </p:sp>
      <p:pic>
        <p:nvPicPr>
          <p:cNvPr id="6" name="Picture 5">
            <a:extLst>
              <a:ext uri="{FF2B5EF4-FFF2-40B4-BE49-F238E27FC236}">
                <a16:creationId xmlns:a16="http://schemas.microsoft.com/office/drawing/2014/main" id="{963A8A55-3B96-A005-A698-9E319305B679}"/>
              </a:ext>
              <a:ext uri="{C183D7F6-B498-43B3-948B-1728B52AA6E4}">
                <adec:decorative xmlns:adec="http://schemas.microsoft.com/office/drawing/2017/decorative" val="1"/>
              </a:ext>
            </a:extLst>
          </p:cNvPr>
          <p:cNvPicPr>
            <a:picLocks noChangeAspect="1"/>
          </p:cNvPicPr>
          <p:nvPr/>
        </p:nvPicPr>
        <p:blipFill rotWithShape="1">
          <a:blip r:embed="rId3"/>
          <a:srcRect t="3974"/>
          <a:stretch/>
        </p:blipFill>
        <p:spPr>
          <a:xfrm>
            <a:off x="8344603" y="1461148"/>
            <a:ext cx="3571171" cy="4784378"/>
          </a:xfrm>
          <a:prstGeom prst="rect">
            <a:avLst/>
          </a:prstGeom>
        </p:spPr>
      </p:pic>
      <p:sp>
        <p:nvSpPr>
          <p:cNvPr id="7" name="TextBox 6">
            <a:extLst>
              <a:ext uri="{FF2B5EF4-FFF2-40B4-BE49-F238E27FC236}">
                <a16:creationId xmlns:a16="http://schemas.microsoft.com/office/drawing/2014/main" id="{F8D231A0-B18C-632C-C35C-93CBCCE2C34E}"/>
              </a:ext>
            </a:extLst>
          </p:cNvPr>
          <p:cNvSpPr txBox="1"/>
          <p:nvPr/>
        </p:nvSpPr>
        <p:spPr>
          <a:xfrm>
            <a:off x="7708900" y="3727670"/>
            <a:ext cx="1879600" cy="461665"/>
          </a:xfrm>
          <a:prstGeom prst="rect">
            <a:avLst/>
          </a:prstGeom>
          <a:noFill/>
        </p:spPr>
        <p:txBody>
          <a:bodyPr wrap="square" rtlCol="0">
            <a:spAutoFit/>
          </a:bodyPr>
          <a:lstStyle/>
          <a:p>
            <a:r>
              <a:rPr lang="en-US" sz="800" dirty="0"/>
              <a:t>Note: See Figure 2D-19 for examples of multi-lane crossroad signing for a cloverleaf interchange.</a:t>
            </a:r>
          </a:p>
        </p:txBody>
      </p:sp>
      <p:sp>
        <p:nvSpPr>
          <p:cNvPr id="9" name="Rectangle 8">
            <a:extLst>
              <a:ext uri="{FF2B5EF4-FFF2-40B4-BE49-F238E27FC236}">
                <a16:creationId xmlns:a16="http://schemas.microsoft.com/office/drawing/2014/main" id="{4E473FC3-1FED-85C8-C18A-4966B06593E2}"/>
              </a:ext>
              <a:ext uri="{C183D7F6-B498-43B3-948B-1728B52AA6E4}">
                <adec:decorative xmlns:adec="http://schemas.microsoft.com/office/drawing/2017/decorative" val="1"/>
              </a:ext>
            </a:extLst>
          </p:cNvPr>
          <p:cNvSpPr/>
          <p:nvPr/>
        </p:nvSpPr>
        <p:spPr>
          <a:xfrm>
            <a:off x="8275625" y="5695950"/>
            <a:ext cx="1312875"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58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E1A3B-5146-FB84-E21F-B16DFAEA3EFC}"/>
              </a:ext>
            </a:extLst>
          </p:cNvPr>
          <p:cNvSpPr>
            <a:spLocks noGrp="1"/>
          </p:cNvSpPr>
          <p:nvPr>
            <p:ph type="title"/>
          </p:nvPr>
        </p:nvSpPr>
        <p:spPr/>
        <p:txBody>
          <a:bodyPr/>
          <a:lstStyle/>
          <a:p>
            <a:r>
              <a:rPr lang="en-US" dirty="0"/>
              <a:t>Section 2E.25 Exit Direction Signs (E4 Series)</a:t>
            </a:r>
            <a:r>
              <a:rPr kumimoji="0" lang="en-US" sz="2400" b="0" i="0" u="none" strike="noStrike" kern="1200" cap="none" spc="0" normalizeH="0" baseline="0" noProof="0" dirty="0">
                <a:ln>
                  <a:noFill/>
                </a:ln>
                <a:solidFill>
                  <a:srgbClr val="1F497D"/>
                </a:solidFill>
                <a:effectLst/>
                <a:uLnTx/>
                <a:uFillTx/>
                <a:latin typeface="Arial"/>
                <a:ea typeface="+mj-ea"/>
                <a:cs typeface="+mj-cs"/>
              </a:rPr>
              <a:t> (2 of 2)</a:t>
            </a:r>
            <a:endParaRPr lang="en-US" dirty="0"/>
          </a:p>
        </p:txBody>
      </p:sp>
      <p:sp>
        <p:nvSpPr>
          <p:cNvPr id="4" name="Content Placeholder 3">
            <a:extLst>
              <a:ext uri="{FF2B5EF4-FFF2-40B4-BE49-F238E27FC236}">
                <a16:creationId xmlns:a16="http://schemas.microsoft.com/office/drawing/2014/main" id="{905A8843-E30B-7FE5-4FE3-353BE96E2ECC}"/>
              </a:ext>
            </a:extLst>
          </p:cNvPr>
          <p:cNvSpPr>
            <a:spLocks noGrp="1"/>
          </p:cNvSpPr>
          <p:nvPr>
            <p:ph idx="1"/>
          </p:nvPr>
        </p:nvSpPr>
        <p:spPr/>
        <p:txBody>
          <a:bodyPr>
            <a:normAutofit/>
          </a:bodyPr>
          <a:lstStyle/>
          <a:p>
            <a:r>
              <a:rPr lang="en-US"/>
              <a:t>Option: warning beacons with EXIT XX MPH sign panel</a:t>
            </a:r>
            <a:endParaRPr lang="en-US" dirty="0"/>
          </a:p>
        </p:txBody>
      </p:sp>
      <p:sp>
        <p:nvSpPr>
          <p:cNvPr id="10" name="TextBox 9">
            <a:extLst>
              <a:ext uri="{FF2B5EF4-FFF2-40B4-BE49-F238E27FC236}">
                <a16:creationId xmlns:a16="http://schemas.microsoft.com/office/drawing/2014/main" id="{007F1F31-44B7-50EB-AA69-00540B07CDFB}"/>
              </a:ext>
            </a:extLst>
          </p:cNvPr>
          <p:cNvSpPr txBox="1"/>
          <p:nvPr/>
        </p:nvSpPr>
        <p:spPr>
          <a:xfrm>
            <a:off x="3569646" y="2804721"/>
            <a:ext cx="4705979" cy="400110"/>
          </a:xfrm>
          <a:prstGeom prst="rect">
            <a:avLst/>
          </a:prstGeom>
          <a:noFill/>
        </p:spPr>
        <p:txBody>
          <a:bodyPr wrap="square" rtlCol="0">
            <a:spAutoFit/>
          </a:bodyPr>
          <a:lstStyle/>
          <a:p>
            <a:pPr algn="ctr"/>
            <a:r>
              <a:rPr lang="en-US" sz="1000" b="1" dirty="0"/>
              <a:t>Figure 2E-14. Example of Exit Direction Signs with Advisory Speed Panels and Flashing Yellow Beacons</a:t>
            </a:r>
          </a:p>
        </p:txBody>
      </p:sp>
      <p:pic>
        <p:nvPicPr>
          <p:cNvPr id="8" name="Picture 7" descr="Two horizontal rectangular green signs with a white border and legend. The only difference in the two signs is that the second sign has yellow beacons as described in the surrounding text.">
            <a:extLst>
              <a:ext uri="{FF2B5EF4-FFF2-40B4-BE49-F238E27FC236}">
                <a16:creationId xmlns:a16="http://schemas.microsoft.com/office/drawing/2014/main" id="{F59AB4A4-4B51-EFF1-A056-F7B070214E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9243" y="3128195"/>
            <a:ext cx="3746784" cy="1243545"/>
          </a:xfrm>
          <a:prstGeom prst="rect">
            <a:avLst/>
          </a:prstGeom>
        </p:spPr>
      </p:pic>
      <p:sp>
        <p:nvSpPr>
          <p:cNvPr id="11" name="TextBox 10">
            <a:extLst>
              <a:ext uri="{FF2B5EF4-FFF2-40B4-BE49-F238E27FC236}">
                <a16:creationId xmlns:a16="http://schemas.microsoft.com/office/drawing/2014/main" id="{89149625-DDFE-AE94-FD02-A5146F563ECD}"/>
              </a:ext>
            </a:extLst>
          </p:cNvPr>
          <p:cNvSpPr txBox="1"/>
          <p:nvPr/>
        </p:nvSpPr>
        <p:spPr>
          <a:xfrm>
            <a:off x="3775481" y="4404009"/>
            <a:ext cx="2062716" cy="215444"/>
          </a:xfrm>
          <a:prstGeom prst="rect">
            <a:avLst/>
          </a:prstGeom>
          <a:noFill/>
        </p:spPr>
        <p:txBody>
          <a:bodyPr wrap="square" rtlCol="0">
            <a:spAutoFit/>
          </a:bodyPr>
          <a:lstStyle/>
          <a:p>
            <a:r>
              <a:rPr lang="en-US" sz="800" dirty="0"/>
              <a:t>Exit Direction sign with E13-2 sign panel</a:t>
            </a:r>
          </a:p>
        </p:txBody>
      </p:sp>
      <p:sp>
        <p:nvSpPr>
          <p:cNvPr id="12" name="TextBox 11">
            <a:extLst>
              <a:ext uri="{FF2B5EF4-FFF2-40B4-BE49-F238E27FC236}">
                <a16:creationId xmlns:a16="http://schemas.microsoft.com/office/drawing/2014/main" id="{52D54EC8-07A0-095B-F87D-E64AD591F9D2}"/>
              </a:ext>
            </a:extLst>
          </p:cNvPr>
          <p:cNvSpPr txBox="1"/>
          <p:nvPr/>
        </p:nvSpPr>
        <p:spPr>
          <a:xfrm>
            <a:off x="5862910" y="4390109"/>
            <a:ext cx="2057536" cy="338554"/>
          </a:xfrm>
          <a:prstGeom prst="rect">
            <a:avLst/>
          </a:prstGeom>
          <a:noFill/>
        </p:spPr>
        <p:txBody>
          <a:bodyPr wrap="square" rtlCol="0">
            <a:spAutoFit/>
          </a:bodyPr>
          <a:lstStyle/>
          <a:p>
            <a:pPr algn="ctr"/>
            <a:r>
              <a:rPr lang="en-US" sz="800" dirty="0"/>
              <a:t>Exit Direction sign with E13-2 sign panel and flashing yellow beacons</a:t>
            </a:r>
          </a:p>
        </p:txBody>
      </p:sp>
      <p:sp>
        <p:nvSpPr>
          <p:cNvPr id="9" name="Rectangle 8">
            <a:extLst>
              <a:ext uri="{FF2B5EF4-FFF2-40B4-BE49-F238E27FC236}">
                <a16:creationId xmlns:a16="http://schemas.microsoft.com/office/drawing/2014/main" id="{4E473FC3-1FED-85C8-C18A-4966B06593E2}"/>
              </a:ext>
              <a:ext uri="{C183D7F6-B498-43B3-948B-1728B52AA6E4}">
                <adec:decorative xmlns:adec="http://schemas.microsoft.com/office/drawing/2017/decorative" val="1"/>
              </a:ext>
            </a:extLst>
          </p:cNvPr>
          <p:cNvSpPr/>
          <p:nvPr/>
        </p:nvSpPr>
        <p:spPr>
          <a:xfrm>
            <a:off x="8275625" y="5695950"/>
            <a:ext cx="1312875"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623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EDDF6-9338-D94F-1C61-83DB0FB6D244}"/>
              </a:ext>
            </a:extLst>
          </p:cNvPr>
          <p:cNvSpPr>
            <a:spLocks noGrp="1"/>
          </p:cNvSpPr>
          <p:nvPr>
            <p:ph type="title"/>
          </p:nvPr>
        </p:nvSpPr>
        <p:spPr/>
        <p:txBody>
          <a:bodyPr/>
          <a:lstStyle/>
          <a:p>
            <a:r>
              <a:rPr lang="en-US" dirty="0"/>
              <a:t>Section 2E.26 Exit Gore Signs and Plaque</a:t>
            </a:r>
            <a:br>
              <a:rPr lang="en-US" dirty="0"/>
            </a:br>
            <a:r>
              <a:rPr lang="en-US" dirty="0"/>
              <a:t>(E5-1 Series)</a:t>
            </a:r>
          </a:p>
        </p:txBody>
      </p:sp>
      <p:sp>
        <p:nvSpPr>
          <p:cNvPr id="4" name="Content Placeholder 3">
            <a:extLst>
              <a:ext uri="{FF2B5EF4-FFF2-40B4-BE49-F238E27FC236}">
                <a16:creationId xmlns:a16="http://schemas.microsoft.com/office/drawing/2014/main" id="{B869754F-2A0D-6125-83DA-E47329CEB558}"/>
              </a:ext>
            </a:extLst>
          </p:cNvPr>
          <p:cNvSpPr>
            <a:spLocks noGrp="1"/>
          </p:cNvSpPr>
          <p:nvPr>
            <p:ph idx="1"/>
          </p:nvPr>
        </p:nvSpPr>
        <p:spPr>
          <a:xfrm>
            <a:off x="617621" y="1751744"/>
            <a:ext cx="6778457" cy="4217639"/>
          </a:xfrm>
        </p:spPr>
        <p:txBody>
          <a:bodyPr>
            <a:normAutofit/>
          </a:bodyPr>
          <a:lstStyle/>
          <a:p>
            <a:r>
              <a:rPr lang="en-US" dirty="0"/>
              <a:t>Revises Standard: Exit Gore </a:t>
            </a:r>
            <a:br>
              <a:rPr lang="en-US" dirty="0"/>
            </a:br>
            <a:r>
              <a:rPr lang="en-US" dirty="0"/>
              <a:t>sign required for each ramp </a:t>
            </a:r>
            <a:br>
              <a:rPr lang="en-US" dirty="0"/>
            </a:br>
            <a:r>
              <a:rPr lang="en-US" dirty="0"/>
              <a:t>that departs from main roadway</a:t>
            </a:r>
          </a:p>
          <a:p>
            <a:endParaRPr lang="en-US" sz="2400" dirty="0"/>
          </a:p>
          <a:p>
            <a:endParaRPr lang="en-US" sz="2400" dirty="0"/>
          </a:p>
          <a:p>
            <a:endParaRPr lang="en-US" sz="2400" dirty="0"/>
          </a:p>
          <a:p>
            <a:r>
              <a:rPr lang="en-US" dirty="0"/>
              <a:t>Revises Option: Type 1 object marker may be installed 4 feet above ground</a:t>
            </a:r>
          </a:p>
        </p:txBody>
      </p:sp>
      <p:sp>
        <p:nvSpPr>
          <p:cNvPr id="5" name="TextBox 4">
            <a:extLst>
              <a:ext uri="{FF2B5EF4-FFF2-40B4-BE49-F238E27FC236}">
                <a16:creationId xmlns:a16="http://schemas.microsoft.com/office/drawing/2014/main" id="{B37AEDD2-E8CC-CD98-EB42-E60C96A2773E}"/>
              </a:ext>
            </a:extLst>
          </p:cNvPr>
          <p:cNvSpPr txBox="1"/>
          <p:nvPr/>
        </p:nvSpPr>
        <p:spPr>
          <a:xfrm>
            <a:off x="7476575" y="1197711"/>
            <a:ext cx="3502657" cy="276999"/>
          </a:xfrm>
          <a:prstGeom prst="rect">
            <a:avLst/>
          </a:prstGeom>
          <a:noFill/>
        </p:spPr>
        <p:txBody>
          <a:bodyPr wrap="square" rtlCol="0">
            <a:spAutoFit/>
          </a:bodyPr>
          <a:lstStyle/>
          <a:p>
            <a:r>
              <a:rPr lang="en-US" sz="1200" b="1" dirty="0"/>
              <a:t>Figure 2E-15.  Exit Gore Signs and Plaques</a:t>
            </a:r>
          </a:p>
        </p:txBody>
      </p:sp>
      <p:pic>
        <p:nvPicPr>
          <p:cNvPr id="9" name="Picture 8" descr="Square green sign with white letters and border. The word &quot;EXIT&quot; is on the top line and a diagonal white arrow pointing up and to the right is on the bottom line.">
            <a:extLst>
              <a:ext uri="{FF2B5EF4-FFF2-40B4-BE49-F238E27FC236}">
                <a16:creationId xmlns:a16="http://schemas.microsoft.com/office/drawing/2014/main" id="{50253AD6-7CCC-EC6B-451F-2B991760A042}"/>
              </a:ext>
            </a:extLst>
          </p:cNvPr>
          <p:cNvPicPr>
            <a:picLocks noChangeAspect="1"/>
          </p:cNvPicPr>
          <p:nvPr/>
        </p:nvPicPr>
        <p:blipFill>
          <a:blip r:embed="rId3"/>
          <a:stretch>
            <a:fillRect/>
          </a:stretch>
        </p:blipFill>
        <p:spPr>
          <a:xfrm>
            <a:off x="6560961" y="1477923"/>
            <a:ext cx="923680" cy="783119"/>
          </a:xfrm>
          <a:prstGeom prst="rect">
            <a:avLst/>
          </a:prstGeom>
        </p:spPr>
      </p:pic>
      <p:sp>
        <p:nvSpPr>
          <p:cNvPr id="26" name="TextBox 25">
            <a:extLst>
              <a:ext uri="{FF2B5EF4-FFF2-40B4-BE49-F238E27FC236}">
                <a16:creationId xmlns:a16="http://schemas.microsoft.com/office/drawing/2014/main" id="{5833A7CD-0E2D-1512-F544-1A58846D332A}"/>
              </a:ext>
            </a:extLst>
          </p:cNvPr>
          <p:cNvSpPr txBox="1"/>
          <p:nvPr/>
        </p:nvSpPr>
        <p:spPr>
          <a:xfrm>
            <a:off x="6676282" y="2194929"/>
            <a:ext cx="784392" cy="369332"/>
          </a:xfrm>
          <a:prstGeom prst="rect">
            <a:avLst/>
          </a:prstGeom>
          <a:noFill/>
        </p:spPr>
        <p:txBody>
          <a:bodyPr wrap="square" rtlCol="0">
            <a:spAutoFit/>
          </a:bodyPr>
          <a:lstStyle/>
          <a:p>
            <a:r>
              <a:rPr lang="en-US"/>
              <a:t>E5-1</a:t>
            </a:r>
          </a:p>
        </p:txBody>
      </p:sp>
      <p:pic>
        <p:nvPicPr>
          <p:cNvPr id="11" name="Picture 10" descr="Horizontal rectangular green sign with white letters, numbers, and border. The word &quot;EXIT&quot; is on the top line and the numerals &quot;44&quot; to the left of a diagonal white arrow pointing up and to the right is on the bottom line.">
            <a:extLst>
              <a:ext uri="{FF2B5EF4-FFF2-40B4-BE49-F238E27FC236}">
                <a16:creationId xmlns:a16="http://schemas.microsoft.com/office/drawing/2014/main" id="{5BD7CCC7-5A24-7ADD-970A-87C829648C92}"/>
              </a:ext>
            </a:extLst>
          </p:cNvPr>
          <p:cNvPicPr>
            <a:picLocks noChangeAspect="1"/>
          </p:cNvPicPr>
          <p:nvPr/>
        </p:nvPicPr>
        <p:blipFill>
          <a:blip r:embed="rId4"/>
          <a:stretch>
            <a:fillRect/>
          </a:stretch>
        </p:blipFill>
        <p:spPr>
          <a:xfrm>
            <a:off x="7803578" y="1477922"/>
            <a:ext cx="1010477" cy="783120"/>
          </a:xfrm>
          <a:prstGeom prst="rect">
            <a:avLst/>
          </a:prstGeom>
        </p:spPr>
      </p:pic>
      <p:sp>
        <p:nvSpPr>
          <p:cNvPr id="27" name="TextBox 26">
            <a:extLst>
              <a:ext uri="{FF2B5EF4-FFF2-40B4-BE49-F238E27FC236}">
                <a16:creationId xmlns:a16="http://schemas.microsoft.com/office/drawing/2014/main" id="{289AC5C9-48A1-1AEA-AEBC-42F5B0D42C53}"/>
              </a:ext>
            </a:extLst>
          </p:cNvPr>
          <p:cNvSpPr txBox="1"/>
          <p:nvPr/>
        </p:nvSpPr>
        <p:spPr>
          <a:xfrm>
            <a:off x="7891948" y="2210321"/>
            <a:ext cx="1010477" cy="369332"/>
          </a:xfrm>
          <a:prstGeom prst="rect">
            <a:avLst/>
          </a:prstGeom>
          <a:noFill/>
        </p:spPr>
        <p:txBody>
          <a:bodyPr wrap="square" rtlCol="0">
            <a:spAutoFit/>
          </a:bodyPr>
          <a:lstStyle/>
          <a:p>
            <a:r>
              <a:rPr lang="en-US"/>
              <a:t>E5-1a</a:t>
            </a:r>
          </a:p>
        </p:txBody>
      </p:sp>
      <p:pic>
        <p:nvPicPr>
          <p:cNvPr id="13" name="Picture 12" descr="Vertical rectangular green sign with white letters, numbers, and border. The word “EXIT” is on the top line, the numerals “44” are on the middle line, and a diagonal white arrow pointing up and to the right is on the bottom line.">
            <a:extLst>
              <a:ext uri="{FF2B5EF4-FFF2-40B4-BE49-F238E27FC236}">
                <a16:creationId xmlns:a16="http://schemas.microsoft.com/office/drawing/2014/main" id="{BAEBF010-7FDC-4E79-8FC6-1BDAF196EE0A}"/>
              </a:ext>
            </a:extLst>
          </p:cNvPr>
          <p:cNvPicPr>
            <a:picLocks noChangeAspect="1"/>
          </p:cNvPicPr>
          <p:nvPr/>
        </p:nvPicPr>
        <p:blipFill>
          <a:blip r:embed="rId5"/>
          <a:stretch>
            <a:fillRect/>
          </a:stretch>
        </p:blipFill>
        <p:spPr>
          <a:xfrm>
            <a:off x="9163278" y="1477922"/>
            <a:ext cx="738188" cy="1085850"/>
          </a:xfrm>
          <a:prstGeom prst="rect">
            <a:avLst/>
          </a:prstGeom>
        </p:spPr>
      </p:pic>
      <p:sp>
        <p:nvSpPr>
          <p:cNvPr id="28" name="TextBox 27">
            <a:extLst>
              <a:ext uri="{FF2B5EF4-FFF2-40B4-BE49-F238E27FC236}">
                <a16:creationId xmlns:a16="http://schemas.microsoft.com/office/drawing/2014/main" id="{D4D9E509-4022-6F25-6285-0EBD0ED38BA3}"/>
              </a:ext>
            </a:extLst>
          </p:cNvPr>
          <p:cNvSpPr txBox="1"/>
          <p:nvPr/>
        </p:nvSpPr>
        <p:spPr>
          <a:xfrm>
            <a:off x="9145300" y="2500707"/>
            <a:ext cx="796230" cy="377452"/>
          </a:xfrm>
          <a:prstGeom prst="rect">
            <a:avLst/>
          </a:prstGeom>
          <a:noFill/>
        </p:spPr>
        <p:txBody>
          <a:bodyPr wrap="square" rtlCol="0">
            <a:spAutoFit/>
          </a:bodyPr>
          <a:lstStyle/>
          <a:p>
            <a:r>
              <a:rPr lang="en-US" dirty="0"/>
              <a:t>E5-1c</a:t>
            </a:r>
          </a:p>
        </p:txBody>
      </p:sp>
      <p:pic>
        <p:nvPicPr>
          <p:cNvPr id="15" name="Picture 14" descr="Horizontal rectangular green plaque with white letters and border and the numerals &quot;44.&quot;">
            <a:extLst>
              <a:ext uri="{FF2B5EF4-FFF2-40B4-BE49-F238E27FC236}">
                <a16:creationId xmlns:a16="http://schemas.microsoft.com/office/drawing/2014/main" id="{16207832-9854-3E4B-56E5-411E25B717F3}"/>
              </a:ext>
            </a:extLst>
          </p:cNvPr>
          <p:cNvPicPr>
            <a:picLocks noChangeAspect="1"/>
          </p:cNvPicPr>
          <p:nvPr/>
        </p:nvPicPr>
        <p:blipFill>
          <a:blip r:embed="rId6"/>
          <a:stretch>
            <a:fillRect/>
          </a:stretch>
        </p:blipFill>
        <p:spPr>
          <a:xfrm>
            <a:off x="10527177" y="1467249"/>
            <a:ext cx="610838" cy="408908"/>
          </a:xfrm>
          <a:prstGeom prst="rect">
            <a:avLst/>
          </a:prstGeom>
        </p:spPr>
      </p:pic>
      <p:sp>
        <p:nvSpPr>
          <p:cNvPr id="29" name="TextBox 28">
            <a:extLst>
              <a:ext uri="{FF2B5EF4-FFF2-40B4-BE49-F238E27FC236}">
                <a16:creationId xmlns:a16="http://schemas.microsoft.com/office/drawing/2014/main" id="{3C0A3D75-6F88-D7B4-5CB3-8C4B0819A6F4}"/>
              </a:ext>
            </a:extLst>
          </p:cNvPr>
          <p:cNvSpPr txBox="1"/>
          <p:nvPr/>
        </p:nvSpPr>
        <p:spPr>
          <a:xfrm>
            <a:off x="10393641" y="1796362"/>
            <a:ext cx="1000125" cy="369332"/>
          </a:xfrm>
          <a:prstGeom prst="rect">
            <a:avLst/>
          </a:prstGeom>
          <a:noFill/>
        </p:spPr>
        <p:txBody>
          <a:bodyPr wrap="square" rtlCol="0">
            <a:spAutoFit/>
          </a:bodyPr>
          <a:lstStyle/>
          <a:p>
            <a:r>
              <a:rPr lang="en-US" dirty="0"/>
              <a:t>E5-1bP</a:t>
            </a:r>
          </a:p>
        </p:txBody>
      </p:sp>
      <p:pic>
        <p:nvPicPr>
          <p:cNvPr id="17" name="Picture 16" descr="Horizontal rectangular yellow plaque with a black border and the words &quot;20 MPH&quot; in black.">
            <a:extLst>
              <a:ext uri="{FF2B5EF4-FFF2-40B4-BE49-F238E27FC236}">
                <a16:creationId xmlns:a16="http://schemas.microsoft.com/office/drawing/2014/main" id="{2F92EEB0-95F0-BF2E-71E5-FC927E329B18}"/>
              </a:ext>
            </a:extLst>
          </p:cNvPr>
          <p:cNvPicPr>
            <a:picLocks noChangeAspect="1"/>
          </p:cNvPicPr>
          <p:nvPr/>
        </p:nvPicPr>
        <p:blipFill>
          <a:blip r:embed="rId7"/>
          <a:stretch>
            <a:fillRect/>
          </a:stretch>
        </p:blipFill>
        <p:spPr>
          <a:xfrm>
            <a:off x="10198638" y="2184052"/>
            <a:ext cx="1294464" cy="447302"/>
          </a:xfrm>
          <a:prstGeom prst="rect">
            <a:avLst/>
          </a:prstGeom>
        </p:spPr>
      </p:pic>
      <p:sp>
        <p:nvSpPr>
          <p:cNvPr id="30" name="TextBox 29">
            <a:extLst>
              <a:ext uri="{FF2B5EF4-FFF2-40B4-BE49-F238E27FC236}">
                <a16:creationId xmlns:a16="http://schemas.microsoft.com/office/drawing/2014/main" id="{C0CC9DC0-3FD5-31B1-EE03-D8B3D8CED6AC}"/>
              </a:ext>
            </a:extLst>
          </p:cNvPr>
          <p:cNvSpPr txBox="1"/>
          <p:nvPr/>
        </p:nvSpPr>
        <p:spPr>
          <a:xfrm>
            <a:off x="10285275" y="2571999"/>
            <a:ext cx="1245927" cy="369332"/>
          </a:xfrm>
          <a:prstGeom prst="rect">
            <a:avLst/>
          </a:prstGeom>
          <a:noFill/>
        </p:spPr>
        <p:txBody>
          <a:bodyPr wrap="square" rtlCol="0">
            <a:spAutoFit/>
          </a:bodyPr>
          <a:lstStyle/>
          <a:p>
            <a:r>
              <a:rPr lang="en-US" dirty="0"/>
              <a:t>W13-1aP</a:t>
            </a:r>
          </a:p>
        </p:txBody>
      </p:sp>
      <p:grpSp>
        <p:nvGrpSpPr>
          <p:cNvPr id="3" name="Group 2" descr="Exit Gore sign assembly is shown as a an E5-1bP plaque mounted above an E5-1 sign.">
            <a:extLst>
              <a:ext uri="{FF2B5EF4-FFF2-40B4-BE49-F238E27FC236}">
                <a16:creationId xmlns:a16="http://schemas.microsoft.com/office/drawing/2014/main" id="{ABA6273C-D94C-CB51-C035-74ED669580A0}"/>
              </a:ext>
            </a:extLst>
          </p:cNvPr>
          <p:cNvGrpSpPr/>
          <p:nvPr/>
        </p:nvGrpSpPr>
        <p:grpSpPr>
          <a:xfrm>
            <a:off x="7024670" y="2991971"/>
            <a:ext cx="865852" cy="1054988"/>
            <a:chOff x="2231785" y="5085362"/>
            <a:chExt cx="865852" cy="1054988"/>
          </a:xfrm>
        </p:grpSpPr>
        <p:pic>
          <p:nvPicPr>
            <p:cNvPr id="19" name="Picture 18">
              <a:extLst>
                <a:ext uri="{FF2B5EF4-FFF2-40B4-BE49-F238E27FC236}">
                  <a16:creationId xmlns:a16="http://schemas.microsoft.com/office/drawing/2014/main" id="{D52B75F9-B175-A564-42AD-E10AED986725}"/>
                </a:ext>
              </a:extLst>
            </p:cNvPr>
            <p:cNvPicPr>
              <a:picLocks noChangeAspect="1"/>
            </p:cNvPicPr>
            <p:nvPr/>
          </p:nvPicPr>
          <p:blipFill>
            <a:blip r:embed="rId8"/>
            <a:stretch>
              <a:fillRect/>
            </a:stretch>
          </p:blipFill>
          <p:spPr>
            <a:xfrm>
              <a:off x="2402443" y="5085362"/>
              <a:ext cx="533876" cy="352901"/>
            </a:xfrm>
            <a:prstGeom prst="rect">
              <a:avLst/>
            </a:prstGeom>
          </p:spPr>
        </p:pic>
        <p:pic>
          <p:nvPicPr>
            <p:cNvPr id="21" name="Picture 20">
              <a:extLst>
                <a:ext uri="{FF2B5EF4-FFF2-40B4-BE49-F238E27FC236}">
                  <a16:creationId xmlns:a16="http://schemas.microsoft.com/office/drawing/2014/main" id="{9CD12361-A28E-7852-3AF1-FE05364EFDE4}"/>
                </a:ext>
              </a:extLst>
            </p:cNvPr>
            <p:cNvPicPr>
              <a:picLocks noChangeAspect="1"/>
            </p:cNvPicPr>
            <p:nvPr/>
          </p:nvPicPr>
          <p:blipFill>
            <a:blip r:embed="rId9"/>
            <a:srcRect t="3265" r="3346" b="1"/>
            <a:stretch>
              <a:fillRect/>
            </a:stretch>
          </p:blipFill>
          <p:spPr>
            <a:xfrm>
              <a:off x="2231785" y="5431339"/>
              <a:ext cx="865852" cy="709011"/>
            </a:xfrm>
            <a:prstGeom prst="rect">
              <a:avLst/>
            </a:prstGeom>
          </p:spPr>
        </p:pic>
      </p:grpSp>
      <p:sp>
        <p:nvSpPr>
          <p:cNvPr id="31" name="TextBox 30">
            <a:extLst>
              <a:ext uri="{FF2B5EF4-FFF2-40B4-BE49-F238E27FC236}">
                <a16:creationId xmlns:a16="http://schemas.microsoft.com/office/drawing/2014/main" id="{7282C5D7-FA3D-6E1D-6C4B-ABF1860A3A70}"/>
              </a:ext>
            </a:extLst>
          </p:cNvPr>
          <p:cNvSpPr txBox="1"/>
          <p:nvPr/>
        </p:nvSpPr>
        <p:spPr>
          <a:xfrm>
            <a:off x="7863405" y="2984625"/>
            <a:ext cx="1066504" cy="369332"/>
          </a:xfrm>
          <a:prstGeom prst="rect">
            <a:avLst/>
          </a:prstGeom>
          <a:noFill/>
        </p:spPr>
        <p:txBody>
          <a:bodyPr wrap="square" rtlCol="0">
            <a:spAutoFit/>
          </a:bodyPr>
          <a:lstStyle/>
          <a:p>
            <a:r>
              <a:rPr lang="en-US" dirty="0"/>
              <a:t>E5-1bP</a:t>
            </a:r>
          </a:p>
        </p:txBody>
      </p:sp>
      <p:sp>
        <p:nvSpPr>
          <p:cNvPr id="34" name="TextBox 33">
            <a:extLst>
              <a:ext uri="{FF2B5EF4-FFF2-40B4-BE49-F238E27FC236}">
                <a16:creationId xmlns:a16="http://schemas.microsoft.com/office/drawing/2014/main" id="{D1409807-60C7-D8F7-46B4-4D534CF0CF6D}"/>
              </a:ext>
            </a:extLst>
          </p:cNvPr>
          <p:cNvSpPr txBox="1"/>
          <p:nvPr/>
        </p:nvSpPr>
        <p:spPr>
          <a:xfrm>
            <a:off x="7854470" y="3466880"/>
            <a:ext cx="980188" cy="369332"/>
          </a:xfrm>
          <a:prstGeom prst="rect">
            <a:avLst/>
          </a:prstGeom>
          <a:noFill/>
        </p:spPr>
        <p:txBody>
          <a:bodyPr wrap="square" rtlCol="0">
            <a:spAutoFit/>
          </a:bodyPr>
          <a:lstStyle/>
          <a:p>
            <a:r>
              <a:rPr lang="en-US" dirty="0"/>
              <a:t>E5-1</a:t>
            </a:r>
          </a:p>
        </p:txBody>
      </p:sp>
      <p:grpSp>
        <p:nvGrpSpPr>
          <p:cNvPr id="6" name="Group 5" descr="An E5-1a sign is mounted above a W13-1aP plaque.">
            <a:extLst>
              <a:ext uri="{FF2B5EF4-FFF2-40B4-BE49-F238E27FC236}">
                <a16:creationId xmlns:a16="http://schemas.microsoft.com/office/drawing/2014/main" id="{1DCB1BCD-D11E-911C-365F-F3A387726589}"/>
              </a:ext>
            </a:extLst>
          </p:cNvPr>
          <p:cNvGrpSpPr/>
          <p:nvPr/>
        </p:nvGrpSpPr>
        <p:grpSpPr>
          <a:xfrm>
            <a:off x="9065336" y="3015407"/>
            <a:ext cx="1020217" cy="1064440"/>
            <a:chOff x="4272451" y="5108798"/>
            <a:chExt cx="1020217" cy="1064440"/>
          </a:xfrm>
        </p:grpSpPr>
        <p:pic>
          <p:nvPicPr>
            <p:cNvPr id="23" name="Picture 22">
              <a:extLst>
                <a:ext uri="{FF2B5EF4-FFF2-40B4-BE49-F238E27FC236}">
                  <a16:creationId xmlns:a16="http://schemas.microsoft.com/office/drawing/2014/main" id="{111DB1C2-9D87-4ACB-4BFE-D5CA9FEAD8C8}"/>
                </a:ext>
              </a:extLst>
            </p:cNvPr>
            <p:cNvPicPr>
              <a:picLocks noChangeAspect="1"/>
            </p:cNvPicPr>
            <p:nvPr/>
          </p:nvPicPr>
          <p:blipFill>
            <a:blip r:embed="rId10"/>
            <a:stretch>
              <a:fillRect/>
            </a:stretch>
          </p:blipFill>
          <p:spPr>
            <a:xfrm>
              <a:off x="4292543" y="5108798"/>
              <a:ext cx="1000125" cy="752475"/>
            </a:xfrm>
            <a:prstGeom prst="rect">
              <a:avLst/>
            </a:prstGeom>
          </p:spPr>
        </p:pic>
        <p:pic>
          <p:nvPicPr>
            <p:cNvPr id="25" name="Picture 24">
              <a:extLst>
                <a:ext uri="{FF2B5EF4-FFF2-40B4-BE49-F238E27FC236}">
                  <a16:creationId xmlns:a16="http://schemas.microsoft.com/office/drawing/2014/main" id="{7877C1DB-D432-2521-C22C-CC5EC7C9038B}"/>
                </a:ext>
              </a:extLst>
            </p:cNvPr>
            <p:cNvPicPr>
              <a:picLocks noChangeAspect="1"/>
            </p:cNvPicPr>
            <p:nvPr/>
          </p:nvPicPr>
          <p:blipFill>
            <a:blip r:embed="rId11"/>
            <a:srcRect t="3670"/>
            <a:stretch>
              <a:fillRect/>
            </a:stretch>
          </p:blipFill>
          <p:spPr>
            <a:xfrm>
              <a:off x="4272451" y="5861273"/>
              <a:ext cx="971550" cy="311965"/>
            </a:xfrm>
            <a:prstGeom prst="rect">
              <a:avLst/>
            </a:prstGeom>
          </p:spPr>
        </p:pic>
      </p:grpSp>
      <p:sp>
        <p:nvSpPr>
          <p:cNvPr id="35" name="TextBox 34">
            <a:extLst>
              <a:ext uri="{FF2B5EF4-FFF2-40B4-BE49-F238E27FC236}">
                <a16:creationId xmlns:a16="http://schemas.microsoft.com/office/drawing/2014/main" id="{4B3E2330-FC2A-3CAE-AB74-C6D4E4C4A64A}"/>
              </a:ext>
            </a:extLst>
          </p:cNvPr>
          <p:cNvSpPr txBox="1"/>
          <p:nvPr/>
        </p:nvSpPr>
        <p:spPr>
          <a:xfrm>
            <a:off x="10048546" y="3079107"/>
            <a:ext cx="1314424" cy="646331"/>
          </a:xfrm>
          <a:prstGeom prst="rect">
            <a:avLst/>
          </a:prstGeom>
          <a:noFill/>
        </p:spPr>
        <p:txBody>
          <a:bodyPr wrap="square" rtlCol="0">
            <a:spAutoFit/>
          </a:bodyPr>
          <a:lstStyle/>
          <a:p>
            <a:r>
              <a:rPr lang="en-US" dirty="0"/>
              <a:t>E5-1 or E5-1a</a:t>
            </a:r>
          </a:p>
        </p:txBody>
      </p:sp>
      <p:sp>
        <p:nvSpPr>
          <p:cNvPr id="36" name="TextBox 35">
            <a:extLst>
              <a:ext uri="{FF2B5EF4-FFF2-40B4-BE49-F238E27FC236}">
                <a16:creationId xmlns:a16="http://schemas.microsoft.com/office/drawing/2014/main" id="{B6C5E202-E380-4F79-5EC3-806D71F39BDD}"/>
              </a:ext>
            </a:extLst>
          </p:cNvPr>
          <p:cNvSpPr txBox="1"/>
          <p:nvPr/>
        </p:nvSpPr>
        <p:spPr>
          <a:xfrm>
            <a:off x="10055750" y="3695783"/>
            <a:ext cx="1314425" cy="369332"/>
          </a:xfrm>
          <a:prstGeom prst="rect">
            <a:avLst/>
          </a:prstGeom>
          <a:noFill/>
        </p:spPr>
        <p:txBody>
          <a:bodyPr wrap="square" rtlCol="0">
            <a:spAutoFit/>
          </a:bodyPr>
          <a:lstStyle/>
          <a:p>
            <a:r>
              <a:rPr lang="en-US" dirty="0"/>
              <a:t>W13-1aP</a:t>
            </a:r>
          </a:p>
        </p:txBody>
      </p:sp>
      <p:sp>
        <p:nvSpPr>
          <p:cNvPr id="7" name="TextBox 6">
            <a:extLst>
              <a:ext uri="{FF2B5EF4-FFF2-40B4-BE49-F238E27FC236}">
                <a16:creationId xmlns:a16="http://schemas.microsoft.com/office/drawing/2014/main" id="{E61B9817-5579-1266-7136-65A14179309E}"/>
              </a:ext>
            </a:extLst>
          </p:cNvPr>
          <p:cNvSpPr txBox="1"/>
          <p:nvPr/>
        </p:nvSpPr>
        <p:spPr>
          <a:xfrm>
            <a:off x="7976246" y="4468560"/>
            <a:ext cx="2503119" cy="276999"/>
          </a:xfrm>
          <a:prstGeom prst="rect">
            <a:avLst/>
          </a:prstGeom>
          <a:noFill/>
        </p:spPr>
        <p:txBody>
          <a:bodyPr wrap="square" rtlCol="0">
            <a:spAutoFit/>
          </a:bodyPr>
          <a:lstStyle/>
          <a:p>
            <a:pPr algn="ctr"/>
            <a:r>
              <a:rPr lang="en-US" sz="1200" b="1" dirty="0"/>
              <a:t>Figure 2C-17.  Object Markers</a:t>
            </a:r>
          </a:p>
        </p:txBody>
      </p:sp>
      <p:sp>
        <p:nvSpPr>
          <p:cNvPr id="37" name="TextBox 36">
            <a:extLst>
              <a:ext uri="{FF2B5EF4-FFF2-40B4-BE49-F238E27FC236}">
                <a16:creationId xmlns:a16="http://schemas.microsoft.com/office/drawing/2014/main" id="{D28C80AD-C0DF-F899-51A6-60FD332DEDB7}"/>
              </a:ext>
            </a:extLst>
          </p:cNvPr>
          <p:cNvSpPr txBox="1"/>
          <p:nvPr/>
        </p:nvSpPr>
        <p:spPr>
          <a:xfrm>
            <a:off x="7576874" y="4647487"/>
            <a:ext cx="3299624" cy="230832"/>
          </a:xfrm>
          <a:prstGeom prst="rect">
            <a:avLst/>
          </a:prstGeom>
          <a:noFill/>
        </p:spPr>
        <p:txBody>
          <a:bodyPr wrap="square" rtlCol="0">
            <a:spAutoFit/>
          </a:bodyPr>
          <a:lstStyle/>
          <a:p>
            <a:pPr algn="ctr"/>
            <a:r>
              <a:rPr lang="en-US" sz="900" b="1" dirty="0"/>
              <a:t>Type 1 Object Markers (obstructions within the roadway)</a:t>
            </a:r>
          </a:p>
        </p:txBody>
      </p:sp>
      <p:pic>
        <p:nvPicPr>
          <p:cNvPr id="39" name="Picture 38" descr="Yellow diamond shape with nine yellow circles denoting yellow retroreflectors mounted symmetrically in three diagonal rows on the marker.">
            <a:extLst>
              <a:ext uri="{FF2B5EF4-FFF2-40B4-BE49-F238E27FC236}">
                <a16:creationId xmlns:a16="http://schemas.microsoft.com/office/drawing/2014/main" id="{6D74574C-59CD-940D-BDCD-CD3615F16975}"/>
              </a:ext>
            </a:extLst>
          </p:cNvPr>
          <p:cNvPicPr>
            <a:picLocks noChangeAspect="1"/>
          </p:cNvPicPr>
          <p:nvPr/>
        </p:nvPicPr>
        <p:blipFill>
          <a:blip r:embed="rId12"/>
          <a:stretch>
            <a:fillRect/>
          </a:stretch>
        </p:blipFill>
        <p:spPr>
          <a:xfrm>
            <a:off x="7749621" y="4947697"/>
            <a:ext cx="877089" cy="856206"/>
          </a:xfrm>
          <a:prstGeom prst="rect">
            <a:avLst/>
          </a:prstGeom>
        </p:spPr>
      </p:pic>
      <p:sp>
        <p:nvSpPr>
          <p:cNvPr id="44" name="TextBox 43">
            <a:extLst>
              <a:ext uri="{FF2B5EF4-FFF2-40B4-BE49-F238E27FC236}">
                <a16:creationId xmlns:a16="http://schemas.microsoft.com/office/drawing/2014/main" id="{F6D9E36F-2870-3159-DEEE-0B09D4806CC5}"/>
              </a:ext>
            </a:extLst>
          </p:cNvPr>
          <p:cNvSpPr txBox="1"/>
          <p:nvPr/>
        </p:nvSpPr>
        <p:spPr>
          <a:xfrm>
            <a:off x="7760254" y="5766343"/>
            <a:ext cx="1035769" cy="369332"/>
          </a:xfrm>
          <a:prstGeom prst="rect">
            <a:avLst/>
          </a:prstGeom>
          <a:noFill/>
        </p:spPr>
        <p:txBody>
          <a:bodyPr wrap="square" rtlCol="0">
            <a:spAutoFit/>
          </a:bodyPr>
          <a:lstStyle/>
          <a:p>
            <a:r>
              <a:rPr lang="en-US" dirty="0"/>
              <a:t>OM1-1</a:t>
            </a:r>
          </a:p>
        </p:txBody>
      </p:sp>
      <p:pic>
        <p:nvPicPr>
          <p:cNvPr id="41" name="Picture 40" descr="Black diamond shape with nine yellow circles denoting yellow retroreflectors mounted symmetrically in three diagonal rows on the marker.">
            <a:extLst>
              <a:ext uri="{FF2B5EF4-FFF2-40B4-BE49-F238E27FC236}">
                <a16:creationId xmlns:a16="http://schemas.microsoft.com/office/drawing/2014/main" id="{E1573560-4AB5-7CD1-E82B-EBF8F52ACC3F}"/>
              </a:ext>
            </a:extLst>
          </p:cNvPr>
          <p:cNvPicPr>
            <a:picLocks noChangeAspect="1"/>
          </p:cNvPicPr>
          <p:nvPr/>
        </p:nvPicPr>
        <p:blipFill>
          <a:blip r:embed="rId13"/>
          <a:stretch>
            <a:fillRect/>
          </a:stretch>
        </p:blipFill>
        <p:spPr>
          <a:xfrm>
            <a:off x="8785393" y="4900440"/>
            <a:ext cx="910397" cy="917860"/>
          </a:xfrm>
          <a:prstGeom prst="rect">
            <a:avLst/>
          </a:prstGeom>
        </p:spPr>
      </p:pic>
      <p:sp>
        <p:nvSpPr>
          <p:cNvPr id="45" name="TextBox 44">
            <a:extLst>
              <a:ext uri="{FF2B5EF4-FFF2-40B4-BE49-F238E27FC236}">
                <a16:creationId xmlns:a16="http://schemas.microsoft.com/office/drawing/2014/main" id="{78D82E96-D2A1-F303-DF0C-4715C9AED8C4}"/>
              </a:ext>
            </a:extLst>
          </p:cNvPr>
          <p:cNvSpPr txBox="1"/>
          <p:nvPr/>
        </p:nvSpPr>
        <p:spPr>
          <a:xfrm>
            <a:off x="8753491" y="5761481"/>
            <a:ext cx="1035769" cy="369332"/>
          </a:xfrm>
          <a:prstGeom prst="rect">
            <a:avLst/>
          </a:prstGeom>
          <a:noFill/>
        </p:spPr>
        <p:txBody>
          <a:bodyPr wrap="square" rtlCol="0">
            <a:spAutoFit/>
          </a:bodyPr>
          <a:lstStyle/>
          <a:p>
            <a:r>
              <a:rPr lang="en-US" dirty="0"/>
              <a:t>OM1-2</a:t>
            </a:r>
          </a:p>
        </p:txBody>
      </p:sp>
      <p:pic>
        <p:nvPicPr>
          <p:cNvPr id="43" name="Picture 42" descr=" All-yellow diamond shape.">
            <a:extLst>
              <a:ext uri="{FF2B5EF4-FFF2-40B4-BE49-F238E27FC236}">
                <a16:creationId xmlns:a16="http://schemas.microsoft.com/office/drawing/2014/main" id="{A58C1583-D73D-6ABC-5880-7122D4862A8E}"/>
              </a:ext>
            </a:extLst>
          </p:cNvPr>
          <p:cNvPicPr>
            <a:picLocks noChangeAspect="1"/>
          </p:cNvPicPr>
          <p:nvPr/>
        </p:nvPicPr>
        <p:blipFill>
          <a:blip r:embed="rId14"/>
          <a:stretch>
            <a:fillRect/>
          </a:stretch>
        </p:blipFill>
        <p:spPr>
          <a:xfrm>
            <a:off x="9807526" y="4921569"/>
            <a:ext cx="947710" cy="917861"/>
          </a:xfrm>
          <a:prstGeom prst="rect">
            <a:avLst/>
          </a:prstGeom>
        </p:spPr>
      </p:pic>
      <p:sp>
        <p:nvSpPr>
          <p:cNvPr id="46" name="TextBox 45">
            <a:extLst>
              <a:ext uri="{FF2B5EF4-FFF2-40B4-BE49-F238E27FC236}">
                <a16:creationId xmlns:a16="http://schemas.microsoft.com/office/drawing/2014/main" id="{B750E98C-706B-48A7-7947-E1CF605175E9}"/>
              </a:ext>
            </a:extLst>
          </p:cNvPr>
          <p:cNvSpPr txBox="1"/>
          <p:nvPr/>
        </p:nvSpPr>
        <p:spPr>
          <a:xfrm>
            <a:off x="9858473" y="5754390"/>
            <a:ext cx="1008499" cy="369332"/>
          </a:xfrm>
          <a:prstGeom prst="rect">
            <a:avLst/>
          </a:prstGeom>
          <a:noFill/>
        </p:spPr>
        <p:txBody>
          <a:bodyPr wrap="square" rtlCol="0">
            <a:spAutoFit/>
          </a:bodyPr>
          <a:lstStyle/>
          <a:p>
            <a:r>
              <a:rPr lang="en-US" dirty="0"/>
              <a:t>OM1-3</a:t>
            </a:r>
          </a:p>
        </p:txBody>
      </p:sp>
    </p:spTree>
    <p:extLst>
      <p:ext uri="{BB962C8B-B14F-4D97-AF65-F5344CB8AC3E}">
        <p14:creationId xmlns:p14="http://schemas.microsoft.com/office/powerpoint/2010/main" val="334491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50074-7C52-C423-6D63-8B06D79624AF}"/>
              </a:ext>
            </a:extLst>
          </p:cNvPr>
          <p:cNvSpPr>
            <a:spLocks noGrp="1"/>
          </p:cNvSpPr>
          <p:nvPr>
            <p:ph type="title"/>
          </p:nvPr>
        </p:nvSpPr>
        <p:spPr/>
        <p:txBody>
          <a:bodyPr/>
          <a:lstStyle/>
          <a:p>
            <a:r>
              <a:rPr lang="en-US" dirty="0"/>
              <a:t>Section 2E.27 Pull-Through Signs (E6-1 Series and E6-2 Series)</a:t>
            </a:r>
          </a:p>
        </p:txBody>
      </p:sp>
      <p:sp>
        <p:nvSpPr>
          <p:cNvPr id="4" name="Content Placeholder 3">
            <a:extLst>
              <a:ext uri="{FF2B5EF4-FFF2-40B4-BE49-F238E27FC236}">
                <a16:creationId xmlns:a16="http://schemas.microsoft.com/office/drawing/2014/main" id="{3BA4EC4D-C3E8-45E7-8C92-57C62AD0D5DE}"/>
              </a:ext>
            </a:extLst>
          </p:cNvPr>
          <p:cNvSpPr>
            <a:spLocks noGrp="1"/>
          </p:cNvSpPr>
          <p:nvPr>
            <p:ph idx="1"/>
          </p:nvPr>
        </p:nvSpPr>
        <p:spPr/>
        <p:txBody>
          <a:bodyPr/>
          <a:lstStyle/>
          <a:p>
            <a:r>
              <a:rPr lang="en-US" dirty="0"/>
              <a:t>Should not be used at exits with option lanes where full-width Overhead Arrow-per-Lane (OAPL) signs are used</a:t>
            </a:r>
          </a:p>
          <a:p>
            <a:r>
              <a:rPr lang="en-US" dirty="0"/>
              <a:t>Shall display route shield and cardinal direction of through route</a:t>
            </a:r>
          </a:p>
          <a:p>
            <a:r>
              <a:rPr lang="en-US" dirty="0"/>
              <a:t>May display the control city and down arrows</a:t>
            </a:r>
          </a:p>
        </p:txBody>
      </p:sp>
      <p:sp>
        <p:nvSpPr>
          <p:cNvPr id="5" name="TextBox 4">
            <a:extLst>
              <a:ext uri="{FF2B5EF4-FFF2-40B4-BE49-F238E27FC236}">
                <a16:creationId xmlns:a16="http://schemas.microsoft.com/office/drawing/2014/main" id="{C5667A97-DC2A-1F49-EC58-35802781025A}"/>
              </a:ext>
            </a:extLst>
          </p:cNvPr>
          <p:cNvSpPr txBox="1"/>
          <p:nvPr/>
        </p:nvSpPr>
        <p:spPr>
          <a:xfrm>
            <a:off x="4608605" y="3914353"/>
            <a:ext cx="3664023" cy="276999"/>
          </a:xfrm>
          <a:prstGeom prst="rect">
            <a:avLst/>
          </a:prstGeom>
          <a:noFill/>
        </p:spPr>
        <p:txBody>
          <a:bodyPr wrap="square" rtlCol="0">
            <a:spAutoFit/>
          </a:bodyPr>
          <a:lstStyle/>
          <a:p>
            <a:r>
              <a:rPr lang="en-US" sz="1200" b="1" dirty="0"/>
              <a:t>Figure 2E-16. Examples of Pull-Through Signs</a:t>
            </a:r>
          </a:p>
        </p:txBody>
      </p:sp>
      <p:pic>
        <p:nvPicPr>
          <p:cNvPr id="8" name="Picture 7" descr="Vertical rectangular green sign with white letters and border. It shows the word &quot;WEST&quot; on the top line, and black numerals &quot;56&quot; on a white U.S. route shield on the bottom line.">
            <a:extLst>
              <a:ext uri="{FF2B5EF4-FFF2-40B4-BE49-F238E27FC236}">
                <a16:creationId xmlns:a16="http://schemas.microsoft.com/office/drawing/2014/main" id="{97914607-1643-4C97-FCA6-6957E446CE61}"/>
              </a:ext>
            </a:extLst>
          </p:cNvPr>
          <p:cNvPicPr>
            <a:picLocks noChangeAspect="1"/>
          </p:cNvPicPr>
          <p:nvPr/>
        </p:nvPicPr>
        <p:blipFill>
          <a:blip r:embed="rId3"/>
          <a:stretch>
            <a:fillRect/>
          </a:stretch>
        </p:blipFill>
        <p:spPr>
          <a:xfrm>
            <a:off x="4664969" y="4258892"/>
            <a:ext cx="1140143" cy="1303020"/>
          </a:xfrm>
          <a:prstGeom prst="rect">
            <a:avLst/>
          </a:prstGeom>
        </p:spPr>
      </p:pic>
      <p:sp>
        <p:nvSpPr>
          <p:cNvPr id="11" name="TextBox 10">
            <a:extLst>
              <a:ext uri="{FF2B5EF4-FFF2-40B4-BE49-F238E27FC236}">
                <a16:creationId xmlns:a16="http://schemas.microsoft.com/office/drawing/2014/main" id="{DDF54E7A-5CD9-CC98-5C21-131BC9881755}"/>
              </a:ext>
            </a:extLst>
          </p:cNvPr>
          <p:cNvSpPr txBox="1"/>
          <p:nvPr/>
        </p:nvSpPr>
        <p:spPr>
          <a:xfrm>
            <a:off x="4895834" y="5484020"/>
            <a:ext cx="932179" cy="369332"/>
          </a:xfrm>
          <a:prstGeom prst="rect">
            <a:avLst/>
          </a:prstGeom>
          <a:noFill/>
        </p:spPr>
        <p:txBody>
          <a:bodyPr wrap="square" rtlCol="0">
            <a:spAutoFit/>
          </a:bodyPr>
          <a:lstStyle/>
          <a:p>
            <a:r>
              <a:rPr lang="en-US" dirty="0"/>
              <a:t>E6-1</a:t>
            </a:r>
          </a:p>
        </p:txBody>
      </p:sp>
      <p:pic>
        <p:nvPicPr>
          <p:cNvPr id="10" name="Picture 9" descr="Horizontal rectangular green sign with white letters and border. It shows an interstate shield followed by the word &quot;EAST&quot; on the top line, and the word &quot;Boston&quot; on the second line.">
            <a:extLst>
              <a:ext uri="{FF2B5EF4-FFF2-40B4-BE49-F238E27FC236}">
                <a16:creationId xmlns:a16="http://schemas.microsoft.com/office/drawing/2014/main" id="{313739EE-FA75-DB21-022B-ABA824D7E15B}"/>
              </a:ext>
            </a:extLst>
          </p:cNvPr>
          <p:cNvPicPr>
            <a:picLocks noChangeAspect="1"/>
          </p:cNvPicPr>
          <p:nvPr/>
        </p:nvPicPr>
        <p:blipFill>
          <a:blip r:embed="rId4"/>
          <a:stretch>
            <a:fillRect/>
          </a:stretch>
        </p:blipFill>
        <p:spPr>
          <a:xfrm>
            <a:off x="6188259" y="4147770"/>
            <a:ext cx="1937385" cy="1418749"/>
          </a:xfrm>
          <a:prstGeom prst="rect">
            <a:avLst/>
          </a:prstGeom>
        </p:spPr>
      </p:pic>
      <p:sp>
        <p:nvSpPr>
          <p:cNvPr id="12" name="TextBox 11">
            <a:extLst>
              <a:ext uri="{FF2B5EF4-FFF2-40B4-BE49-F238E27FC236}">
                <a16:creationId xmlns:a16="http://schemas.microsoft.com/office/drawing/2014/main" id="{6C4E4F48-B189-EEB8-6CC9-B27F50165BFB}"/>
              </a:ext>
            </a:extLst>
          </p:cNvPr>
          <p:cNvSpPr txBox="1"/>
          <p:nvPr/>
        </p:nvSpPr>
        <p:spPr>
          <a:xfrm>
            <a:off x="6803491" y="5471756"/>
            <a:ext cx="1456422" cy="369332"/>
          </a:xfrm>
          <a:prstGeom prst="rect">
            <a:avLst/>
          </a:prstGeom>
          <a:noFill/>
        </p:spPr>
        <p:txBody>
          <a:bodyPr wrap="square" rtlCol="0">
            <a:spAutoFit/>
          </a:bodyPr>
          <a:lstStyle/>
          <a:p>
            <a:r>
              <a:rPr lang="en-US" dirty="0"/>
              <a:t>E6-1a</a:t>
            </a:r>
          </a:p>
        </p:txBody>
      </p:sp>
      <p:sp>
        <p:nvSpPr>
          <p:cNvPr id="7" name="TextBox 6">
            <a:extLst>
              <a:ext uri="{FF2B5EF4-FFF2-40B4-BE49-F238E27FC236}">
                <a16:creationId xmlns:a16="http://schemas.microsoft.com/office/drawing/2014/main" id="{CB2EBECA-8448-C000-EC26-4E97BA164E8E}"/>
              </a:ext>
            </a:extLst>
          </p:cNvPr>
          <p:cNvSpPr txBox="1"/>
          <p:nvPr/>
        </p:nvSpPr>
        <p:spPr>
          <a:xfrm>
            <a:off x="4181864" y="5791050"/>
            <a:ext cx="4305922" cy="338554"/>
          </a:xfrm>
          <a:prstGeom prst="rect">
            <a:avLst/>
          </a:prstGeom>
          <a:noFill/>
        </p:spPr>
        <p:txBody>
          <a:bodyPr wrap="square" rtlCol="0">
            <a:spAutoFit/>
          </a:bodyPr>
          <a:lstStyle/>
          <a:p>
            <a:r>
              <a:rPr lang="en-US" sz="800" dirty="0"/>
              <a:t>Note: The E6-2 and E6-2a sign designs correspond to the E6-1 and E6-1a sign designs, respectively, but with the addition of a down arrow on each. </a:t>
            </a:r>
          </a:p>
        </p:txBody>
      </p:sp>
    </p:spTree>
    <p:extLst>
      <p:ext uri="{BB962C8B-B14F-4D97-AF65-F5344CB8AC3E}">
        <p14:creationId xmlns:p14="http://schemas.microsoft.com/office/powerpoint/2010/main" val="4244694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466A9-8BA3-608D-F3CD-CAC691250C3B}"/>
              </a:ext>
            </a:extLst>
          </p:cNvPr>
          <p:cNvSpPr>
            <a:spLocks noGrp="1"/>
          </p:cNvSpPr>
          <p:nvPr>
            <p:ph type="title"/>
          </p:nvPr>
        </p:nvSpPr>
        <p:spPr/>
        <p:txBody>
          <a:bodyPr/>
          <a:lstStyle/>
          <a:p>
            <a:r>
              <a:rPr lang="en-US" dirty="0"/>
              <a:t>Section 2E.28 Signing for Interchange Lane Drops without an Optional Exit Lane </a:t>
            </a:r>
            <a:r>
              <a:rPr lang="en-US" sz="2400" dirty="0"/>
              <a:t>(1 of 3)</a:t>
            </a:r>
            <a:endParaRPr lang="en-US" dirty="0"/>
          </a:p>
        </p:txBody>
      </p:sp>
      <p:sp>
        <p:nvSpPr>
          <p:cNvPr id="4" name="Content Placeholder 3">
            <a:extLst>
              <a:ext uri="{FF2B5EF4-FFF2-40B4-BE49-F238E27FC236}">
                <a16:creationId xmlns:a16="http://schemas.microsoft.com/office/drawing/2014/main" id="{3F7DAC3F-047A-1582-212C-4436B9D2E750}"/>
              </a:ext>
            </a:extLst>
          </p:cNvPr>
          <p:cNvSpPr>
            <a:spLocks noGrp="1"/>
          </p:cNvSpPr>
          <p:nvPr>
            <p:ph idx="1"/>
          </p:nvPr>
        </p:nvSpPr>
        <p:spPr>
          <a:xfrm>
            <a:off x="617621" y="1751744"/>
            <a:ext cx="5317874" cy="4217639"/>
          </a:xfrm>
        </p:spPr>
        <p:txBody>
          <a:bodyPr>
            <a:normAutofit/>
          </a:bodyPr>
          <a:lstStyle/>
          <a:p>
            <a:r>
              <a:rPr lang="en-US" dirty="0"/>
              <a:t>Adds Option regarding arrow placement</a:t>
            </a:r>
          </a:p>
          <a:p>
            <a:endParaRPr lang="en-US" sz="2600" dirty="0"/>
          </a:p>
          <a:p>
            <a:endParaRPr lang="en-US" sz="2600" dirty="0"/>
          </a:p>
          <a:p>
            <a:endParaRPr lang="en-US" sz="2600" dirty="0"/>
          </a:p>
          <a:p>
            <a:r>
              <a:rPr lang="en-US" dirty="0"/>
              <a:t>Revises Standard for E11-1a and E11-1b placement</a:t>
            </a:r>
          </a:p>
          <a:p>
            <a:endParaRPr lang="en-US" sz="2400" dirty="0"/>
          </a:p>
        </p:txBody>
      </p:sp>
      <p:pic>
        <p:nvPicPr>
          <p:cNvPr id="12" name="Picture 11" descr="An Interchange Advance guide sign is shown with a yellow panel on the bottom with the words EXIT ONLY. A short diagonal black arrow is centered between the words EXIT and ONLY. ">
            <a:extLst>
              <a:ext uri="{FF2B5EF4-FFF2-40B4-BE49-F238E27FC236}">
                <a16:creationId xmlns:a16="http://schemas.microsoft.com/office/drawing/2014/main" id="{74B9B539-FE1E-B560-FD7B-197208885AF5}"/>
              </a:ext>
            </a:extLst>
          </p:cNvPr>
          <p:cNvPicPr>
            <a:picLocks noChangeAspect="1"/>
          </p:cNvPicPr>
          <p:nvPr/>
        </p:nvPicPr>
        <p:blipFill>
          <a:blip r:embed="rId3"/>
          <a:stretch>
            <a:fillRect/>
          </a:stretch>
        </p:blipFill>
        <p:spPr>
          <a:xfrm>
            <a:off x="6210092" y="1776913"/>
            <a:ext cx="2315528" cy="2169795"/>
          </a:xfrm>
          <a:prstGeom prst="rect">
            <a:avLst/>
          </a:prstGeom>
        </p:spPr>
      </p:pic>
      <p:pic>
        <p:nvPicPr>
          <p:cNvPr id="16" name="Picture 15" descr="An Interchange Advance guide sign is shown with a yellow panel on the bottom with the words EXIT ONLY. A short horizontal downward-pointing black arrow is centered between the words EXIT and ONLY. ">
            <a:extLst>
              <a:ext uri="{FF2B5EF4-FFF2-40B4-BE49-F238E27FC236}">
                <a16:creationId xmlns:a16="http://schemas.microsoft.com/office/drawing/2014/main" id="{560F38C7-F2C1-1EA8-8BDC-B1F92C72B4A2}"/>
              </a:ext>
            </a:extLst>
          </p:cNvPr>
          <p:cNvPicPr>
            <a:picLocks noChangeAspect="1"/>
          </p:cNvPicPr>
          <p:nvPr/>
        </p:nvPicPr>
        <p:blipFill>
          <a:blip r:embed="rId4"/>
          <a:stretch>
            <a:fillRect/>
          </a:stretch>
        </p:blipFill>
        <p:spPr>
          <a:xfrm>
            <a:off x="8813955" y="1580486"/>
            <a:ext cx="2331720" cy="2477453"/>
          </a:xfrm>
          <a:prstGeom prst="rect">
            <a:avLst/>
          </a:prstGeom>
        </p:spPr>
      </p:pic>
      <p:pic>
        <p:nvPicPr>
          <p:cNvPr id="6" name="Picture 5" descr="Yellow rectangular panel with the word &quot;EXIT&quot; in black.">
            <a:extLst>
              <a:ext uri="{FF2B5EF4-FFF2-40B4-BE49-F238E27FC236}">
                <a16:creationId xmlns:a16="http://schemas.microsoft.com/office/drawing/2014/main" id="{4E8C82E3-2ED0-FB90-D971-AC47AA88666B}"/>
              </a:ext>
            </a:extLst>
          </p:cNvPr>
          <p:cNvPicPr>
            <a:picLocks noChangeAspect="1"/>
          </p:cNvPicPr>
          <p:nvPr/>
        </p:nvPicPr>
        <p:blipFill rotWithShape="1">
          <a:blip r:embed="rId5"/>
          <a:srcRect t="-11405" r="55351" b="28128"/>
          <a:stretch/>
        </p:blipFill>
        <p:spPr>
          <a:xfrm>
            <a:off x="6253123" y="4612209"/>
            <a:ext cx="1253263" cy="529391"/>
          </a:xfrm>
          <a:prstGeom prst="rect">
            <a:avLst/>
          </a:prstGeom>
        </p:spPr>
      </p:pic>
      <p:sp>
        <p:nvSpPr>
          <p:cNvPr id="5" name="TextBox 4">
            <a:extLst>
              <a:ext uri="{FF2B5EF4-FFF2-40B4-BE49-F238E27FC236}">
                <a16:creationId xmlns:a16="http://schemas.microsoft.com/office/drawing/2014/main" id="{905741B3-FA0D-2CDB-FE48-07F741E06EDC}"/>
              </a:ext>
            </a:extLst>
          </p:cNvPr>
          <p:cNvSpPr txBox="1"/>
          <p:nvPr/>
        </p:nvSpPr>
        <p:spPr>
          <a:xfrm>
            <a:off x="6486362" y="5092316"/>
            <a:ext cx="1020020" cy="369332"/>
          </a:xfrm>
          <a:prstGeom prst="rect">
            <a:avLst/>
          </a:prstGeom>
          <a:noFill/>
        </p:spPr>
        <p:txBody>
          <a:bodyPr wrap="square" rtlCol="0">
            <a:spAutoFit/>
          </a:bodyPr>
          <a:lstStyle/>
          <a:p>
            <a:r>
              <a:rPr lang="en-US" dirty="0"/>
              <a:t>E11-1a</a:t>
            </a:r>
          </a:p>
        </p:txBody>
      </p:sp>
      <p:pic>
        <p:nvPicPr>
          <p:cNvPr id="7" name="Picture 6" descr="Yellow rectangular panel with the word &quot;ONLY&quot; in black.">
            <a:extLst>
              <a:ext uri="{FF2B5EF4-FFF2-40B4-BE49-F238E27FC236}">
                <a16:creationId xmlns:a16="http://schemas.microsoft.com/office/drawing/2014/main" id="{5E6340AF-C2B0-8FA7-5BB8-502A6BB64E96}"/>
              </a:ext>
            </a:extLst>
          </p:cNvPr>
          <p:cNvPicPr>
            <a:picLocks noChangeAspect="1"/>
          </p:cNvPicPr>
          <p:nvPr/>
        </p:nvPicPr>
        <p:blipFill rotWithShape="1">
          <a:blip r:embed="rId5"/>
          <a:srcRect l="52901" t="-6839" b="28129"/>
          <a:stretch/>
        </p:blipFill>
        <p:spPr>
          <a:xfrm>
            <a:off x="7713530" y="4637713"/>
            <a:ext cx="1322032" cy="500358"/>
          </a:xfrm>
          <a:prstGeom prst="rect">
            <a:avLst/>
          </a:prstGeom>
        </p:spPr>
      </p:pic>
      <p:sp>
        <p:nvSpPr>
          <p:cNvPr id="8" name="TextBox 7">
            <a:extLst>
              <a:ext uri="{FF2B5EF4-FFF2-40B4-BE49-F238E27FC236}">
                <a16:creationId xmlns:a16="http://schemas.microsoft.com/office/drawing/2014/main" id="{7239C534-C1C3-46E7-3BDB-7DD0F74C2302}"/>
              </a:ext>
            </a:extLst>
          </p:cNvPr>
          <p:cNvSpPr txBox="1"/>
          <p:nvPr/>
        </p:nvSpPr>
        <p:spPr>
          <a:xfrm>
            <a:off x="7947608" y="5100286"/>
            <a:ext cx="1020020" cy="369332"/>
          </a:xfrm>
          <a:prstGeom prst="rect">
            <a:avLst/>
          </a:prstGeom>
          <a:noFill/>
        </p:spPr>
        <p:txBody>
          <a:bodyPr wrap="square" rtlCol="0">
            <a:spAutoFit/>
          </a:bodyPr>
          <a:lstStyle/>
          <a:p>
            <a:r>
              <a:rPr lang="en-US" dirty="0"/>
              <a:t>E11-1b</a:t>
            </a:r>
          </a:p>
        </p:txBody>
      </p:sp>
      <p:pic>
        <p:nvPicPr>
          <p:cNvPr id="9" name="Picture 8" descr="Yellow rectangular panel with the words &quot;EXIT ONLY&quot; in black.">
            <a:extLst>
              <a:ext uri="{FF2B5EF4-FFF2-40B4-BE49-F238E27FC236}">
                <a16:creationId xmlns:a16="http://schemas.microsoft.com/office/drawing/2014/main" id="{4ABE87FA-10D4-55E8-0EDF-0010D10F37F2}"/>
              </a:ext>
            </a:extLst>
          </p:cNvPr>
          <p:cNvPicPr>
            <a:picLocks noChangeAspect="1"/>
          </p:cNvPicPr>
          <p:nvPr/>
        </p:nvPicPr>
        <p:blipFill rotWithShape="1">
          <a:blip r:embed="rId6"/>
          <a:srcRect b="33328"/>
          <a:stretch/>
        </p:blipFill>
        <p:spPr>
          <a:xfrm>
            <a:off x="9175243" y="4729098"/>
            <a:ext cx="2173224" cy="408973"/>
          </a:xfrm>
          <a:prstGeom prst="rect">
            <a:avLst/>
          </a:prstGeom>
        </p:spPr>
      </p:pic>
      <p:sp>
        <p:nvSpPr>
          <p:cNvPr id="10" name="TextBox 9">
            <a:extLst>
              <a:ext uri="{FF2B5EF4-FFF2-40B4-BE49-F238E27FC236}">
                <a16:creationId xmlns:a16="http://schemas.microsoft.com/office/drawing/2014/main" id="{D6D6929A-FB22-7EAD-0464-DAD5163345B9}"/>
              </a:ext>
            </a:extLst>
          </p:cNvPr>
          <p:cNvSpPr txBox="1"/>
          <p:nvPr/>
        </p:nvSpPr>
        <p:spPr>
          <a:xfrm>
            <a:off x="9774599" y="5121664"/>
            <a:ext cx="1020020" cy="369332"/>
          </a:xfrm>
          <a:prstGeom prst="rect">
            <a:avLst/>
          </a:prstGeom>
          <a:noFill/>
        </p:spPr>
        <p:txBody>
          <a:bodyPr wrap="square" rtlCol="0">
            <a:spAutoFit/>
          </a:bodyPr>
          <a:lstStyle/>
          <a:p>
            <a:r>
              <a:rPr lang="en-US" dirty="0"/>
              <a:t>E11-1c</a:t>
            </a:r>
          </a:p>
        </p:txBody>
      </p:sp>
    </p:spTree>
    <p:extLst>
      <p:ext uri="{BB962C8B-B14F-4D97-AF65-F5344CB8AC3E}">
        <p14:creationId xmlns:p14="http://schemas.microsoft.com/office/powerpoint/2010/main" val="258072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466A9-8BA3-608D-F3CD-CAC691250C3B}"/>
              </a:ext>
            </a:extLst>
          </p:cNvPr>
          <p:cNvSpPr>
            <a:spLocks noGrp="1"/>
          </p:cNvSpPr>
          <p:nvPr>
            <p:ph type="title"/>
          </p:nvPr>
        </p:nvSpPr>
        <p:spPr>
          <a:xfrm>
            <a:off x="617620" y="365125"/>
            <a:ext cx="10969699" cy="1386619"/>
          </a:xfrm>
        </p:spPr>
        <p:txBody>
          <a:bodyPr/>
          <a:lstStyle/>
          <a:p>
            <a:r>
              <a:rPr lang="en-US" dirty="0"/>
              <a:t>Section 2E.28 Signing for Interchange Lane Drops without an Optional Exit Lane </a:t>
            </a:r>
            <a:r>
              <a:rPr lang="en-US" sz="2400" dirty="0"/>
              <a:t>(2 of 3)</a:t>
            </a:r>
          </a:p>
        </p:txBody>
      </p:sp>
      <p:sp>
        <p:nvSpPr>
          <p:cNvPr id="4" name="Content Placeholder 3">
            <a:extLst>
              <a:ext uri="{FF2B5EF4-FFF2-40B4-BE49-F238E27FC236}">
                <a16:creationId xmlns:a16="http://schemas.microsoft.com/office/drawing/2014/main" id="{3F7DAC3F-047A-1582-212C-4436B9D2E750}"/>
              </a:ext>
            </a:extLst>
          </p:cNvPr>
          <p:cNvSpPr>
            <a:spLocks noGrp="1"/>
          </p:cNvSpPr>
          <p:nvPr>
            <p:ph idx="1"/>
          </p:nvPr>
        </p:nvSpPr>
        <p:spPr>
          <a:xfrm>
            <a:off x="617539" y="1772529"/>
            <a:ext cx="5051742" cy="4217987"/>
          </a:xfrm>
        </p:spPr>
        <p:txBody>
          <a:bodyPr>
            <a:noAutofit/>
          </a:bodyPr>
          <a:lstStyle/>
          <a:p>
            <a:pPr>
              <a:lnSpc>
                <a:spcPct val="95000"/>
              </a:lnSpc>
              <a:spcAft>
                <a:spcPts val="0"/>
              </a:spcAft>
            </a:pPr>
            <a:r>
              <a:rPr lang="en-US" dirty="0"/>
              <a:t>Adds Figures 2E-20 and </a:t>
            </a:r>
            <a:br>
              <a:rPr lang="en-US" dirty="0"/>
            </a:br>
            <a:r>
              <a:rPr lang="en-US" dirty="0"/>
              <a:t>2E-21 for a dropped auxiliary lane between separate interchange ramps</a:t>
            </a:r>
          </a:p>
          <a:p>
            <a:pPr>
              <a:lnSpc>
                <a:spcPct val="95000"/>
              </a:lnSpc>
            </a:pPr>
            <a:r>
              <a:rPr lang="en-US" dirty="0"/>
              <a:t>Adds Guidance for RIGHT LANE ONLY post-mounted in limited cases where overhead Advance guide signs cannot be located</a:t>
            </a:r>
          </a:p>
        </p:txBody>
      </p:sp>
      <p:sp>
        <p:nvSpPr>
          <p:cNvPr id="5" name="TextBox 4">
            <a:extLst>
              <a:ext uri="{FF2B5EF4-FFF2-40B4-BE49-F238E27FC236}">
                <a16:creationId xmlns:a16="http://schemas.microsoft.com/office/drawing/2014/main" id="{30E6929F-50B4-1109-C349-C7DA93DED535}"/>
              </a:ext>
            </a:extLst>
          </p:cNvPr>
          <p:cNvSpPr txBox="1"/>
          <p:nvPr/>
        </p:nvSpPr>
        <p:spPr>
          <a:xfrm>
            <a:off x="5433643" y="1588691"/>
            <a:ext cx="2990131" cy="307777"/>
          </a:xfrm>
          <a:prstGeom prst="rect">
            <a:avLst/>
          </a:prstGeom>
          <a:noFill/>
        </p:spPr>
        <p:txBody>
          <a:bodyPr wrap="square" rtlCol="0">
            <a:spAutoFit/>
          </a:bodyPr>
          <a:lstStyle/>
          <a:p>
            <a:pPr algn="ctr"/>
            <a:r>
              <a:rPr lang="en-US" sz="700" b="1" dirty="0"/>
              <a:t>Figure 2E-20.  Example of Overhead Guide Signs for a Dropped Auxiliary Lane between Separate Interchange Ramps</a:t>
            </a:r>
          </a:p>
        </p:txBody>
      </p:sp>
      <p:pic>
        <p:nvPicPr>
          <p:cNvPr id="8" name="Picture 7">
            <a:extLst>
              <a:ext uri="{FF2B5EF4-FFF2-40B4-BE49-F238E27FC236}">
                <a16:creationId xmlns:a16="http://schemas.microsoft.com/office/drawing/2014/main" id="{790A0E0A-AB1A-475D-CDEA-D7799928C8A6}"/>
              </a:ext>
              <a:ext uri="{C183D7F6-B498-43B3-948B-1728B52AA6E4}">
                <adec:decorative xmlns:adec="http://schemas.microsoft.com/office/drawing/2017/decorative" val="1"/>
              </a:ext>
            </a:extLst>
          </p:cNvPr>
          <p:cNvPicPr>
            <a:picLocks noChangeAspect="1"/>
          </p:cNvPicPr>
          <p:nvPr/>
        </p:nvPicPr>
        <p:blipFill rotWithShape="1">
          <a:blip r:embed="rId3"/>
          <a:srcRect t="6422"/>
          <a:stretch/>
        </p:blipFill>
        <p:spPr>
          <a:xfrm>
            <a:off x="5416362" y="1896468"/>
            <a:ext cx="3045717" cy="4217640"/>
          </a:xfrm>
          <a:prstGeom prst="rect">
            <a:avLst/>
          </a:prstGeom>
        </p:spPr>
      </p:pic>
      <p:sp>
        <p:nvSpPr>
          <p:cNvPr id="6" name="TextBox 5">
            <a:extLst>
              <a:ext uri="{FF2B5EF4-FFF2-40B4-BE49-F238E27FC236}">
                <a16:creationId xmlns:a16="http://schemas.microsoft.com/office/drawing/2014/main" id="{D926B4C2-ECCD-85EF-863F-A1027B3120FE}"/>
              </a:ext>
            </a:extLst>
          </p:cNvPr>
          <p:cNvSpPr txBox="1"/>
          <p:nvPr/>
        </p:nvSpPr>
        <p:spPr>
          <a:xfrm>
            <a:off x="8311976" y="1597855"/>
            <a:ext cx="3860630" cy="307777"/>
          </a:xfrm>
          <a:prstGeom prst="rect">
            <a:avLst/>
          </a:prstGeom>
          <a:noFill/>
        </p:spPr>
        <p:txBody>
          <a:bodyPr wrap="square" rtlCol="0">
            <a:spAutoFit/>
          </a:bodyPr>
          <a:lstStyle/>
          <a:p>
            <a:pPr algn="ctr"/>
            <a:r>
              <a:rPr lang="en-US" sz="700" b="1" dirty="0"/>
              <a:t>Figure 2E-21.  Example of Post-Mounted Advance Guide and Supplemental Warning Signs for a Dropped Auxiliary Lane between Separate Interchange Ramps</a:t>
            </a:r>
          </a:p>
        </p:txBody>
      </p:sp>
      <p:sp>
        <p:nvSpPr>
          <p:cNvPr id="9" name="Rectangle 8">
            <a:extLst>
              <a:ext uri="{FF2B5EF4-FFF2-40B4-BE49-F238E27FC236}">
                <a16:creationId xmlns:a16="http://schemas.microsoft.com/office/drawing/2014/main" id="{8570BD9B-DBC5-E400-5BBB-B698ADA0BF52}"/>
              </a:ext>
              <a:ext uri="{C183D7F6-B498-43B3-948B-1728B52AA6E4}">
                <adec:decorative xmlns:adec="http://schemas.microsoft.com/office/drawing/2017/decorative" val="1"/>
              </a:ext>
            </a:extLst>
          </p:cNvPr>
          <p:cNvSpPr/>
          <p:nvPr/>
        </p:nvSpPr>
        <p:spPr>
          <a:xfrm>
            <a:off x="5124450" y="5241392"/>
            <a:ext cx="768350"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41D3337-979C-F044-C5E6-AAB3D7DC1F9F}"/>
              </a:ext>
              <a:ext uri="{C183D7F6-B498-43B3-948B-1728B52AA6E4}">
                <adec:decorative xmlns:adec="http://schemas.microsoft.com/office/drawing/2017/decorative" val="1"/>
              </a:ext>
            </a:extLst>
          </p:cNvPr>
          <p:cNvPicPr>
            <a:picLocks noChangeAspect="1"/>
          </p:cNvPicPr>
          <p:nvPr/>
        </p:nvPicPr>
        <p:blipFill rotWithShape="1">
          <a:blip r:embed="rId4"/>
          <a:srcRect t="6422"/>
          <a:stretch/>
        </p:blipFill>
        <p:spPr>
          <a:xfrm>
            <a:off x="8552360" y="1896468"/>
            <a:ext cx="3519205" cy="4217640"/>
          </a:xfrm>
          <a:prstGeom prst="rect">
            <a:avLst/>
          </a:prstGeom>
        </p:spPr>
      </p:pic>
      <p:sp>
        <p:nvSpPr>
          <p:cNvPr id="7" name="TextBox 6">
            <a:extLst>
              <a:ext uri="{FF2B5EF4-FFF2-40B4-BE49-F238E27FC236}">
                <a16:creationId xmlns:a16="http://schemas.microsoft.com/office/drawing/2014/main" id="{AF73E78A-AB6A-1983-F9A7-39DFF38A6919}"/>
              </a:ext>
              <a:ext uri="{C183D7F6-B498-43B3-948B-1728B52AA6E4}">
                <adec:decorative xmlns:adec="http://schemas.microsoft.com/office/drawing/2017/decorative" val="0"/>
              </a:ext>
            </a:extLst>
          </p:cNvPr>
          <p:cNvSpPr txBox="1"/>
          <p:nvPr/>
        </p:nvSpPr>
        <p:spPr>
          <a:xfrm>
            <a:off x="5359051" y="5087504"/>
            <a:ext cx="936619" cy="461665"/>
          </a:xfrm>
          <a:prstGeom prst="rect">
            <a:avLst/>
          </a:prstGeom>
          <a:solidFill>
            <a:schemeClr val="bg1"/>
          </a:solidFill>
        </p:spPr>
        <p:txBody>
          <a:bodyPr wrap="square" rtlCol="0">
            <a:spAutoFit/>
          </a:bodyPr>
          <a:lstStyle/>
          <a:p>
            <a:r>
              <a:rPr lang="en-US" sz="600" dirty="0"/>
              <a:t>*  See Section 2C.12</a:t>
            </a:r>
          </a:p>
          <a:p>
            <a:r>
              <a:rPr lang="en-US" sz="600" dirty="0"/>
              <a:t>   for information</a:t>
            </a:r>
          </a:p>
          <a:p>
            <a:r>
              <a:rPr lang="en-US" sz="600" dirty="0"/>
              <a:t>   regarding Advisory</a:t>
            </a:r>
          </a:p>
          <a:p>
            <a:r>
              <a:rPr lang="en-US" sz="600" dirty="0"/>
              <a:t>   Exit Speed signs</a:t>
            </a:r>
          </a:p>
        </p:txBody>
      </p:sp>
      <p:sp>
        <p:nvSpPr>
          <p:cNvPr id="12" name="Rectangle 11">
            <a:extLst>
              <a:ext uri="{FF2B5EF4-FFF2-40B4-BE49-F238E27FC236}">
                <a16:creationId xmlns:a16="http://schemas.microsoft.com/office/drawing/2014/main" id="{B50E2D7C-E635-7206-2D96-F8BF0AC15AAC}"/>
              </a:ext>
              <a:ext uri="{C183D7F6-B498-43B3-948B-1728B52AA6E4}">
                <adec:decorative xmlns:adec="http://schemas.microsoft.com/office/drawing/2017/decorative" val="1"/>
              </a:ext>
            </a:extLst>
          </p:cNvPr>
          <p:cNvSpPr/>
          <p:nvPr/>
        </p:nvSpPr>
        <p:spPr>
          <a:xfrm>
            <a:off x="8442986" y="4010743"/>
            <a:ext cx="768350"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4134AF-E0E6-9159-2688-443C373538CA}"/>
              </a:ext>
              <a:ext uri="{C183D7F6-B498-43B3-948B-1728B52AA6E4}">
                <adec:decorative xmlns:adec="http://schemas.microsoft.com/office/drawing/2017/decorative" val="1"/>
              </a:ext>
            </a:extLst>
          </p:cNvPr>
          <p:cNvSpPr/>
          <p:nvPr/>
        </p:nvSpPr>
        <p:spPr>
          <a:xfrm>
            <a:off x="8453329" y="5710791"/>
            <a:ext cx="1214752"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C44DC0C-6E4B-0D6C-66AD-F8AA78689597}"/>
              </a:ext>
              <a:ext uri="{C183D7F6-B498-43B3-948B-1728B52AA6E4}">
                <adec:decorative xmlns:adec="http://schemas.microsoft.com/office/drawing/2017/decorative" val="1"/>
              </a:ext>
            </a:extLst>
          </p:cNvPr>
          <p:cNvSpPr txBox="1"/>
          <p:nvPr/>
        </p:nvSpPr>
        <p:spPr>
          <a:xfrm>
            <a:off x="8627241" y="5666123"/>
            <a:ext cx="1498526" cy="246221"/>
          </a:xfrm>
          <a:prstGeom prst="rect">
            <a:avLst/>
          </a:prstGeom>
          <a:noFill/>
        </p:spPr>
        <p:txBody>
          <a:bodyPr wrap="square" rtlCol="0">
            <a:spAutoFit/>
          </a:bodyPr>
          <a:lstStyle/>
          <a:p>
            <a:r>
              <a:rPr lang="en-US" sz="500" dirty="0"/>
              <a:t>Note: Additional Advance guide signs</a:t>
            </a:r>
          </a:p>
          <a:p>
            <a:r>
              <a:rPr lang="en-US" sz="500" dirty="0"/>
              <a:t>          are not shown</a:t>
            </a:r>
          </a:p>
        </p:txBody>
      </p:sp>
      <p:sp>
        <p:nvSpPr>
          <p:cNvPr id="11" name="TextBox 10">
            <a:extLst>
              <a:ext uri="{FF2B5EF4-FFF2-40B4-BE49-F238E27FC236}">
                <a16:creationId xmlns:a16="http://schemas.microsoft.com/office/drawing/2014/main" id="{B91CCF06-4D2E-D071-92E0-5909AB269973}"/>
              </a:ext>
              <a:ext uri="{C183D7F6-B498-43B3-948B-1728B52AA6E4}">
                <adec:decorative xmlns:adec="http://schemas.microsoft.com/office/drawing/2017/decorative" val="1"/>
              </a:ext>
            </a:extLst>
          </p:cNvPr>
          <p:cNvSpPr txBox="1"/>
          <p:nvPr/>
        </p:nvSpPr>
        <p:spPr>
          <a:xfrm>
            <a:off x="8627241" y="3692671"/>
            <a:ext cx="1040840" cy="461665"/>
          </a:xfrm>
          <a:prstGeom prst="rect">
            <a:avLst/>
          </a:prstGeom>
          <a:noFill/>
        </p:spPr>
        <p:txBody>
          <a:bodyPr wrap="square" rtlCol="0">
            <a:spAutoFit/>
          </a:bodyPr>
          <a:lstStyle/>
          <a:p>
            <a:r>
              <a:rPr lang="en-US" sz="600"/>
              <a:t>*  See Section 2C.12</a:t>
            </a:r>
          </a:p>
          <a:p>
            <a:r>
              <a:rPr lang="en-US" sz="600"/>
              <a:t>   for information</a:t>
            </a:r>
          </a:p>
          <a:p>
            <a:r>
              <a:rPr lang="en-US" sz="600"/>
              <a:t>   regarding Advisory</a:t>
            </a:r>
          </a:p>
          <a:p>
            <a:r>
              <a:rPr lang="en-US" sz="600"/>
              <a:t>   Exit Speed signs</a:t>
            </a:r>
          </a:p>
        </p:txBody>
      </p:sp>
    </p:spTree>
    <p:extLst>
      <p:ext uri="{BB962C8B-B14F-4D97-AF65-F5344CB8AC3E}">
        <p14:creationId xmlns:p14="http://schemas.microsoft.com/office/powerpoint/2010/main" val="85393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DCC41-37D9-6973-8314-871D86D64E95}"/>
              </a:ext>
            </a:extLst>
          </p:cNvPr>
          <p:cNvSpPr>
            <a:spLocks noGrp="1"/>
          </p:cNvSpPr>
          <p:nvPr>
            <p:ph type="title"/>
          </p:nvPr>
        </p:nvSpPr>
        <p:spPr/>
        <p:txBody>
          <a:bodyPr/>
          <a:lstStyle/>
          <a:p>
            <a:r>
              <a:rPr lang="en-US" dirty="0"/>
              <a:t>Section 2E.28 Signing for Interchange Lane Drops without an Optional Exit Lane </a:t>
            </a:r>
            <a:r>
              <a:rPr lang="en-US" sz="2400" dirty="0"/>
              <a:t>(3 of 3)</a:t>
            </a:r>
          </a:p>
        </p:txBody>
      </p:sp>
      <p:sp>
        <p:nvSpPr>
          <p:cNvPr id="4" name="Content Placeholder 3">
            <a:extLst>
              <a:ext uri="{FF2B5EF4-FFF2-40B4-BE49-F238E27FC236}">
                <a16:creationId xmlns:a16="http://schemas.microsoft.com/office/drawing/2014/main" id="{D77A22B2-4457-A6B3-9D67-B892418177CD}"/>
              </a:ext>
            </a:extLst>
          </p:cNvPr>
          <p:cNvSpPr>
            <a:spLocks noGrp="1"/>
          </p:cNvSpPr>
          <p:nvPr>
            <p:ph idx="1"/>
          </p:nvPr>
        </p:nvSpPr>
        <p:spPr>
          <a:xfrm>
            <a:off x="617621" y="1751744"/>
            <a:ext cx="10842196" cy="4217639"/>
          </a:xfrm>
        </p:spPr>
        <p:txBody>
          <a:bodyPr/>
          <a:lstStyle/>
          <a:p>
            <a:r>
              <a:rPr lang="en-US" dirty="0"/>
              <a:t>Adds Guidance: Warning of lane termination immediately after an exit ramp</a:t>
            </a:r>
          </a:p>
        </p:txBody>
      </p:sp>
    </p:spTree>
    <p:extLst>
      <p:ext uri="{BB962C8B-B14F-4D97-AF65-F5344CB8AC3E}">
        <p14:creationId xmlns:p14="http://schemas.microsoft.com/office/powerpoint/2010/main" val="102436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44308-FA76-129D-A116-7058DD1515FE}"/>
              </a:ext>
            </a:extLst>
          </p:cNvPr>
          <p:cNvSpPr>
            <a:spLocks noGrp="1"/>
          </p:cNvSpPr>
          <p:nvPr>
            <p:ph type="title"/>
          </p:nvPr>
        </p:nvSpPr>
        <p:spPr/>
        <p:txBody>
          <a:bodyPr/>
          <a:lstStyle/>
          <a:p>
            <a:r>
              <a:rPr lang="en-US"/>
              <a:t>Section 2E.29 Signing by Type of Interchange</a:t>
            </a:r>
            <a:r>
              <a:rPr kumimoji="0" lang="en-US" sz="2400" b="0" i="0" u="none" strike="noStrike" kern="1200" cap="none" spc="0" normalizeH="0" baseline="0" noProof="0">
                <a:ln>
                  <a:noFill/>
                </a:ln>
                <a:solidFill>
                  <a:srgbClr val="1F497D"/>
                </a:solidFill>
                <a:effectLst/>
                <a:uLnTx/>
                <a:uFillTx/>
                <a:latin typeface="Arial"/>
                <a:ea typeface="+mj-ea"/>
                <a:cs typeface="+mj-cs"/>
              </a:rPr>
              <a:t> (1 of 2)</a:t>
            </a:r>
            <a:endParaRPr lang="en-US" dirty="0"/>
          </a:p>
        </p:txBody>
      </p:sp>
      <p:sp>
        <p:nvSpPr>
          <p:cNvPr id="4" name="Content Placeholder 3">
            <a:extLst>
              <a:ext uri="{FF2B5EF4-FFF2-40B4-BE49-F238E27FC236}">
                <a16:creationId xmlns:a16="http://schemas.microsoft.com/office/drawing/2014/main" id="{28290F6C-1CAA-A2A5-763E-B43373A546C2}"/>
              </a:ext>
            </a:extLst>
          </p:cNvPr>
          <p:cNvSpPr>
            <a:spLocks noGrp="1"/>
          </p:cNvSpPr>
          <p:nvPr>
            <p:ph idx="1"/>
          </p:nvPr>
        </p:nvSpPr>
        <p:spPr>
          <a:xfrm>
            <a:off x="617621" y="1245704"/>
            <a:ext cx="10969698" cy="4723680"/>
          </a:xfrm>
        </p:spPr>
        <p:txBody>
          <a:bodyPr/>
          <a:lstStyle/>
          <a:p>
            <a:r>
              <a:rPr lang="en-US"/>
              <a:t>Removes Standard requiring consistent interchange guide signing by type along a route:</a:t>
            </a:r>
          </a:p>
          <a:p>
            <a:pPr lvl="1"/>
            <a:r>
              <a:rPr lang="en-US"/>
              <a:t>Revises Guidance to recommend signing layout for</a:t>
            </a:r>
            <a:r>
              <a:rPr lang="en-US">
                <a:solidFill>
                  <a:srgbClr val="FF0000"/>
                </a:solidFill>
              </a:rPr>
              <a:t> </a:t>
            </a:r>
            <a:r>
              <a:rPr lang="en-US"/>
              <a:t>all interchanges of the same type</a:t>
            </a:r>
            <a:r>
              <a:rPr lang="en-US">
                <a:solidFill>
                  <a:srgbClr val="FF0000"/>
                </a:solidFill>
              </a:rPr>
              <a:t> </a:t>
            </a:r>
            <a:r>
              <a:rPr lang="en-US"/>
              <a:t>to</a:t>
            </a:r>
            <a:r>
              <a:rPr lang="en-US">
                <a:solidFill>
                  <a:srgbClr val="FF0000"/>
                </a:solidFill>
              </a:rPr>
              <a:t> </a:t>
            </a:r>
            <a:r>
              <a:rPr lang="en-US"/>
              <a:t>be similar</a:t>
            </a:r>
            <a:endParaRPr lang="en-US" strike="sngStrike"/>
          </a:p>
          <a:p>
            <a:r>
              <a:rPr lang="en-US"/>
              <a:t>Adds Guidance recommending main roadway major guide signing be</a:t>
            </a:r>
            <a:r>
              <a:rPr lang="en-US">
                <a:solidFill>
                  <a:srgbClr val="FF0000"/>
                </a:solidFill>
              </a:rPr>
              <a:t> </a:t>
            </a:r>
            <a:r>
              <a:rPr lang="en-US"/>
              <a:t>determined by specific interchange type for that direction of travel</a:t>
            </a:r>
            <a:endParaRPr lang="en-US" dirty="0"/>
          </a:p>
        </p:txBody>
      </p:sp>
    </p:spTree>
    <p:extLst>
      <p:ext uri="{BB962C8B-B14F-4D97-AF65-F5344CB8AC3E}">
        <p14:creationId xmlns:p14="http://schemas.microsoft.com/office/powerpoint/2010/main" val="352256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C438BED-9678-185C-D0AA-A1B8F23CE5DD}"/>
              </a:ext>
              <a:ext uri="{C183D7F6-B498-43B3-948B-1728B52AA6E4}">
                <adec:decorative xmlns:adec="http://schemas.microsoft.com/office/drawing/2017/decorative" val="1"/>
              </a:ext>
            </a:extLst>
          </p:cNvPr>
          <p:cNvPicPr>
            <a:picLocks noChangeAspect="1"/>
          </p:cNvPicPr>
          <p:nvPr/>
        </p:nvPicPr>
        <p:blipFill rotWithShape="1">
          <a:blip r:embed="rId3"/>
          <a:srcRect t="6365"/>
          <a:stretch/>
        </p:blipFill>
        <p:spPr>
          <a:xfrm>
            <a:off x="4331369" y="2825743"/>
            <a:ext cx="2389953" cy="3412945"/>
          </a:xfrm>
          <a:prstGeom prst="rect">
            <a:avLst/>
          </a:prstGeom>
        </p:spPr>
      </p:pic>
      <p:sp>
        <p:nvSpPr>
          <p:cNvPr id="2" name="Title 1">
            <a:extLst>
              <a:ext uri="{FF2B5EF4-FFF2-40B4-BE49-F238E27FC236}">
                <a16:creationId xmlns:a16="http://schemas.microsoft.com/office/drawing/2014/main" id="{61A44308-FA76-129D-A116-7058DD1515FE}"/>
              </a:ext>
            </a:extLst>
          </p:cNvPr>
          <p:cNvSpPr>
            <a:spLocks noGrp="1"/>
          </p:cNvSpPr>
          <p:nvPr>
            <p:ph type="title"/>
          </p:nvPr>
        </p:nvSpPr>
        <p:spPr/>
        <p:txBody>
          <a:bodyPr/>
          <a:lstStyle/>
          <a:p>
            <a:r>
              <a:rPr lang="en-US" dirty="0"/>
              <a:t>Section 2E.29 Signing by Type of Interchange</a:t>
            </a:r>
            <a:r>
              <a:rPr kumimoji="0" lang="en-US" sz="2400" b="0" i="0" u="none" strike="noStrike" kern="1200" cap="none" spc="0" normalizeH="0" baseline="0" noProof="0" dirty="0">
                <a:ln>
                  <a:noFill/>
                </a:ln>
                <a:solidFill>
                  <a:srgbClr val="1F497D"/>
                </a:solidFill>
                <a:effectLst/>
                <a:uLnTx/>
                <a:uFillTx/>
                <a:latin typeface="Arial"/>
                <a:ea typeface="+mj-ea"/>
                <a:cs typeface="+mj-cs"/>
              </a:rPr>
              <a:t> (2 of 2)</a:t>
            </a:r>
            <a:endParaRPr lang="en-US" dirty="0"/>
          </a:p>
        </p:txBody>
      </p:sp>
      <p:sp>
        <p:nvSpPr>
          <p:cNvPr id="4" name="Content Placeholder 3">
            <a:extLst>
              <a:ext uri="{FF2B5EF4-FFF2-40B4-BE49-F238E27FC236}">
                <a16:creationId xmlns:a16="http://schemas.microsoft.com/office/drawing/2014/main" id="{28290F6C-1CAA-A2A5-763E-B43373A546C2}"/>
              </a:ext>
            </a:extLst>
          </p:cNvPr>
          <p:cNvSpPr>
            <a:spLocks noGrp="1"/>
          </p:cNvSpPr>
          <p:nvPr>
            <p:ph idx="1"/>
          </p:nvPr>
        </p:nvSpPr>
        <p:spPr>
          <a:xfrm>
            <a:off x="617621" y="1245704"/>
            <a:ext cx="10956759" cy="4723680"/>
          </a:xfrm>
        </p:spPr>
        <p:txBody>
          <a:bodyPr/>
          <a:lstStyle/>
          <a:p>
            <a:r>
              <a:rPr lang="en-US" dirty="0"/>
              <a:t>Adds Figures 2E-24 and 2E-25 to</a:t>
            </a:r>
            <a:r>
              <a:rPr lang="en-US" dirty="0">
                <a:solidFill>
                  <a:srgbClr val="FF0000"/>
                </a:solidFill>
              </a:rPr>
              <a:t> </a:t>
            </a:r>
            <a:r>
              <a:rPr lang="en-US" dirty="0"/>
              <a:t>illustrate an interchange exit ramp with a downstream split</a:t>
            </a:r>
          </a:p>
        </p:txBody>
      </p:sp>
      <p:sp>
        <p:nvSpPr>
          <p:cNvPr id="5" name="TextBox 4">
            <a:extLst>
              <a:ext uri="{FF2B5EF4-FFF2-40B4-BE49-F238E27FC236}">
                <a16:creationId xmlns:a16="http://schemas.microsoft.com/office/drawing/2014/main" id="{D21BA116-B5C3-6678-6ABD-C4D51CC74928}"/>
              </a:ext>
            </a:extLst>
          </p:cNvPr>
          <p:cNvSpPr txBox="1"/>
          <p:nvPr/>
        </p:nvSpPr>
        <p:spPr>
          <a:xfrm>
            <a:off x="752330" y="2268646"/>
            <a:ext cx="2286279" cy="507831"/>
          </a:xfrm>
          <a:prstGeom prst="rect">
            <a:avLst/>
          </a:prstGeom>
          <a:noFill/>
        </p:spPr>
        <p:txBody>
          <a:bodyPr wrap="square" rtlCol="0">
            <a:spAutoFit/>
          </a:bodyPr>
          <a:lstStyle/>
          <a:p>
            <a:pPr algn="ctr"/>
            <a:r>
              <a:rPr lang="en-US" sz="900" b="1" dirty="0"/>
              <a:t>Figure 2E-24.  Example of Signing for an Intermediate Interchange</a:t>
            </a:r>
          </a:p>
          <a:p>
            <a:pPr algn="ctr"/>
            <a:r>
              <a:rPr lang="en-US" sz="900" b="1" dirty="0"/>
              <a:t>within a Major Interchange</a:t>
            </a:r>
          </a:p>
        </p:txBody>
      </p:sp>
      <p:pic>
        <p:nvPicPr>
          <p:cNvPr id="6" name="Picture 5">
            <a:extLst>
              <a:ext uri="{FF2B5EF4-FFF2-40B4-BE49-F238E27FC236}">
                <a16:creationId xmlns:a16="http://schemas.microsoft.com/office/drawing/2014/main" id="{B36B9BA0-94A9-47C2-DDC1-1E3C179E6255}"/>
              </a:ext>
              <a:ext uri="{C183D7F6-B498-43B3-948B-1728B52AA6E4}">
                <adec:decorative xmlns:adec="http://schemas.microsoft.com/office/drawing/2017/decorative" val="1"/>
              </a:ext>
            </a:extLst>
          </p:cNvPr>
          <p:cNvPicPr>
            <a:picLocks noChangeAspect="1"/>
          </p:cNvPicPr>
          <p:nvPr/>
        </p:nvPicPr>
        <p:blipFill rotWithShape="1">
          <a:blip r:embed="rId4"/>
          <a:srcRect t="6626"/>
          <a:stretch/>
        </p:blipFill>
        <p:spPr>
          <a:xfrm>
            <a:off x="752330" y="2776477"/>
            <a:ext cx="2515351" cy="3194053"/>
          </a:xfrm>
          <a:prstGeom prst="rect">
            <a:avLst/>
          </a:prstGeom>
        </p:spPr>
      </p:pic>
      <p:sp>
        <p:nvSpPr>
          <p:cNvPr id="7" name="TextBox 6">
            <a:extLst>
              <a:ext uri="{FF2B5EF4-FFF2-40B4-BE49-F238E27FC236}">
                <a16:creationId xmlns:a16="http://schemas.microsoft.com/office/drawing/2014/main" id="{3054AB78-3F09-AC3E-024E-8748FDC1939B}"/>
              </a:ext>
            </a:extLst>
          </p:cNvPr>
          <p:cNvSpPr txBox="1"/>
          <p:nvPr/>
        </p:nvSpPr>
        <p:spPr>
          <a:xfrm>
            <a:off x="4486828" y="2268645"/>
            <a:ext cx="2286278" cy="507831"/>
          </a:xfrm>
          <a:prstGeom prst="rect">
            <a:avLst/>
          </a:prstGeom>
          <a:noFill/>
        </p:spPr>
        <p:txBody>
          <a:bodyPr wrap="square" rtlCol="0">
            <a:spAutoFit/>
          </a:bodyPr>
          <a:lstStyle/>
          <a:p>
            <a:pPr algn="ctr"/>
            <a:r>
              <a:rPr lang="en-US" sz="900" b="1" dirty="0"/>
              <a:t>Figure 2E-25.  Example of Signing for an Interchange Exit Ramp</a:t>
            </a:r>
          </a:p>
          <a:p>
            <a:pPr algn="ctr"/>
            <a:r>
              <a:rPr lang="en-US" sz="900" b="1" dirty="0"/>
              <a:t>with a Downstream Split </a:t>
            </a:r>
            <a:r>
              <a:rPr lang="en-US" sz="900" dirty="0"/>
              <a:t>(Sheet 1 of 2)</a:t>
            </a:r>
            <a:endParaRPr lang="en-US" sz="900" b="1" dirty="0"/>
          </a:p>
        </p:txBody>
      </p:sp>
      <p:sp>
        <p:nvSpPr>
          <p:cNvPr id="9" name="TextBox 8">
            <a:extLst>
              <a:ext uri="{FF2B5EF4-FFF2-40B4-BE49-F238E27FC236}">
                <a16:creationId xmlns:a16="http://schemas.microsoft.com/office/drawing/2014/main" id="{AFD0AA63-ABCE-D101-AE31-7BAABCC65770}"/>
              </a:ext>
            </a:extLst>
          </p:cNvPr>
          <p:cNvSpPr txBox="1"/>
          <p:nvPr/>
        </p:nvSpPr>
        <p:spPr>
          <a:xfrm>
            <a:off x="8417269" y="2268645"/>
            <a:ext cx="2286279" cy="507831"/>
          </a:xfrm>
          <a:prstGeom prst="rect">
            <a:avLst/>
          </a:prstGeom>
          <a:noFill/>
        </p:spPr>
        <p:txBody>
          <a:bodyPr wrap="square" rtlCol="0">
            <a:spAutoFit/>
          </a:bodyPr>
          <a:lstStyle/>
          <a:p>
            <a:pPr algn="ctr"/>
            <a:r>
              <a:rPr lang="en-US" sz="900" b="1" dirty="0"/>
              <a:t>Figure 2E-25.  Example of Signing for an Interchange Exit Ramp</a:t>
            </a:r>
          </a:p>
          <a:p>
            <a:pPr algn="ctr"/>
            <a:r>
              <a:rPr lang="en-US" sz="900" b="1" dirty="0"/>
              <a:t>with a Downstream Split </a:t>
            </a:r>
            <a:r>
              <a:rPr lang="en-US" sz="900" dirty="0"/>
              <a:t>(Sheet 2 of 2)</a:t>
            </a:r>
            <a:endParaRPr lang="en-US" sz="900" b="1" dirty="0"/>
          </a:p>
        </p:txBody>
      </p:sp>
      <p:pic>
        <p:nvPicPr>
          <p:cNvPr id="10" name="Picture 9">
            <a:extLst>
              <a:ext uri="{FF2B5EF4-FFF2-40B4-BE49-F238E27FC236}">
                <a16:creationId xmlns:a16="http://schemas.microsoft.com/office/drawing/2014/main" id="{496A0FF3-14EE-FA42-8F07-14F88F766B92}"/>
              </a:ext>
              <a:ext uri="{C183D7F6-B498-43B3-948B-1728B52AA6E4}">
                <adec:decorative xmlns:adec="http://schemas.microsoft.com/office/drawing/2017/decorative" val="1"/>
              </a:ext>
            </a:extLst>
          </p:cNvPr>
          <p:cNvPicPr>
            <a:picLocks noChangeAspect="1"/>
          </p:cNvPicPr>
          <p:nvPr/>
        </p:nvPicPr>
        <p:blipFill rotWithShape="1">
          <a:blip r:embed="rId5"/>
          <a:srcRect t="5516"/>
          <a:stretch/>
        </p:blipFill>
        <p:spPr>
          <a:xfrm>
            <a:off x="8253618" y="2776477"/>
            <a:ext cx="2389953" cy="3479540"/>
          </a:xfrm>
          <a:prstGeom prst="rect">
            <a:avLst/>
          </a:prstGeom>
        </p:spPr>
      </p:pic>
    </p:spTree>
    <p:extLst>
      <p:ext uri="{BB962C8B-B14F-4D97-AF65-F5344CB8AC3E}">
        <p14:creationId xmlns:p14="http://schemas.microsoft.com/office/powerpoint/2010/main" val="505823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D302-DFE6-E054-7EAE-0526C9744EF5}"/>
              </a:ext>
            </a:extLst>
          </p:cNvPr>
          <p:cNvSpPr>
            <a:spLocks noGrp="1"/>
          </p:cNvSpPr>
          <p:nvPr>
            <p:ph type="title"/>
          </p:nvPr>
        </p:nvSpPr>
        <p:spPr/>
        <p:txBody>
          <a:bodyPr/>
          <a:lstStyle/>
          <a:p>
            <a:r>
              <a:rPr lang="en-US"/>
              <a:t>Section 2E.31 Diamond Interchange</a:t>
            </a:r>
          </a:p>
        </p:txBody>
      </p:sp>
      <p:sp>
        <p:nvSpPr>
          <p:cNvPr id="4" name="Content Placeholder 3">
            <a:extLst>
              <a:ext uri="{FF2B5EF4-FFF2-40B4-BE49-F238E27FC236}">
                <a16:creationId xmlns:a16="http://schemas.microsoft.com/office/drawing/2014/main" id="{2CBDDDE5-8A23-7C9B-B6D1-8D424B8F814A}"/>
              </a:ext>
            </a:extLst>
          </p:cNvPr>
          <p:cNvSpPr>
            <a:spLocks noGrp="1"/>
          </p:cNvSpPr>
          <p:nvPr>
            <p:ph idx="1"/>
          </p:nvPr>
        </p:nvSpPr>
        <p:spPr>
          <a:xfrm>
            <a:off x="617621" y="1245704"/>
            <a:ext cx="7650235" cy="4723680"/>
          </a:xfrm>
        </p:spPr>
        <p:txBody>
          <a:bodyPr/>
          <a:lstStyle/>
          <a:p>
            <a:r>
              <a:rPr lang="en-US" dirty="0"/>
              <a:t>Destination signs at the end of exit ramps should include each destination displayed on signs along main roadway</a:t>
            </a:r>
          </a:p>
        </p:txBody>
      </p:sp>
      <p:sp>
        <p:nvSpPr>
          <p:cNvPr id="7" name="Rectangle 6">
            <a:extLst>
              <a:ext uri="{FF2B5EF4-FFF2-40B4-BE49-F238E27FC236}">
                <a16:creationId xmlns:a16="http://schemas.microsoft.com/office/drawing/2014/main" id="{E94C5B97-48FB-65A2-AA47-5E4B7A270848}"/>
              </a:ext>
              <a:ext uri="{C183D7F6-B498-43B3-948B-1728B52AA6E4}">
                <adec:decorative xmlns:adec="http://schemas.microsoft.com/office/drawing/2017/decorative" val="1"/>
              </a:ext>
            </a:extLst>
          </p:cNvPr>
          <p:cNvSpPr/>
          <p:nvPr/>
        </p:nvSpPr>
        <p:spPr>
          <a:xfrm>
            <a:off x="4738684" y="5762895"/>
            <a:ext cx="1466854" cy="340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AD8FA1-C24A-3884-4974-C7FAF7D61047}"/>
              </a:ext>
            </a:extLst>
          </p:cNvPr>
          <p:cNvSpPr txBox="1"/>
          <p:nvPr/>
        </p:nvSpPr>
        <p:spPr>
          <a:xfrm>
            <a:off x="8017560" y="1544810"/>
            <a:ext cx="3820056" cy="230832"/>
          </a:xfrm>
          <a:prstGeom prst="rect">
            <a:avLst/>
          </a:prstGeom>
          <a:noFill/>
        </p:spPr>
        <p:txBody>
          <a:bodyPr wrap="square" rtlCol="0">
            <a:spAutoFit/>
          </a:bodyPr>
          <a:lstStyle/>
          <a:p>
            <a:r>
              <a:rPr lang="en-US" sz="900" b="1" dirty="0"/>
              <a:t>Figure 2E-27. Example of Guide Signs for a Diamond Interchange</a:t>
            </a:r>
          </a:p>
        </p:txBody>
      </p:sp>
      <p:pic>
        <p:nvPicPr>
          <p:cNvPr id="6" name="Picture 5">
            <a:extLst>
              <a:ext uri="{FF2B5EF4-FFF2-40B4-BE49-F238E27FC236}">
                <a16:creationId xmlns:a16="http://schemas.microsoft.com/office/drawing/2014/main" id="{656A8290-3EF6-7F30-CD25-7D959B4D60E8}"/>
              </a:ext>
              <a:ext uri="{C183D7F6-B498-43B3-948B-1728B52AA6E4}">
                <adec:decorative xmlns:adec="http://schemas.microsoft.com/office/drawing/2017/decorative" val="1"/>
              </a:ext>
            </a:extLst>
          </p:cNvPr>
          <p:cNvPicPr>
            <a:picLocks noChangeAspect="1"/>
          </p:cNvPicPr>
          <p:nvPr/>
        </p:nvPicPr>
        <p:blipFill rotWithShape="1">
          <a:blip r:embed="rId3"/>
          <a:srcRect t="2859" b="1571"/>
          <a:stretch>
            <a:fillRect/>
          </a:stretch>
        </p:blipFill>
        <p:spPr>
          <a:xfrm>
            <a:off x="8318663" y="1704839"/>
            <a:ext cx="3182303" cy="4141833"/>
          </a:xfrm>
          <a:prstGeom prst="rect">
            <a:avLst/>
          </a:prstGeom>
        </p:spPr>
      </p:pic>
      <p:sp>
        <p:nvSpPr>
          <p:cNvPr id="8" name="TextBox 7">
            <a:extLst>
              <a:ext uri="{FF2B5EF4-FFF2-40B4-BE49-F238E27FC236}">
                <a16:creationId xmlns:a16="http://schemas.microsoft.com/office/drawing/2014/main" id="{795C3B69-EC8A-BAD1-B297-4DB2CA2078D3}"/>
              </a:ext>
              <a:ext uri="{C183D7F6-B498-43B3-948B-1728B52AA6E4}">
                <adec:decorative xmlns:adec="http://schemas.microsoft.com/office/drawing/2017/decorative" val="0"/>
              </a:ext>
            </a:extLst>
          </p:cNvPr>
          <p:cNvSpPr txBox="1"/>
          <p:nvPr/>
        </p:nvSpPr>
        <p:spPr>
          <a:xfrm>
            <a:off x="8251346" y="5479325"/>
            <a:ext cx="1755683" cy="300082"/>
          </a:xfrm>
          <a:prstGeom prst="rect">
            <a:avLst/>
          </a:prstGeom>
          <a:solidFill>
            <a:schemeClr val="bg1"/>
          </a:solidFill>
        </p:spPr>
        <p:txBody>
          <a:bodyPr wrap="square" rtlCol="0">
            <a:spAutoFit/>
          </a:bodyPr>
          <a:lstStyle/>
          <a:p>
            <a:r>
              <a:rPr lang="en-US" sz="450" dirty="0"/>
              <a:t>Note:  See Figures 2D-15 through 2D-17 for examples</a:t>
            </a:r>
          </a:p>
          <a:p>
            <a:r>
              <a:rPr lang="en-US" sz="450" dirty="0"/>
              <a:t>          of one lane and multi-lane crossroad signing for</a:t>
            </a:r>
          </a:p>
          <a:p>
            <a:r>
              <a:rPr lang="en-US" sz="450" dirty="0"/>
              <a:t>          a diamond interchange</a:t>
            </a:r>
          </a:p>
        </p:txBody>
      </p:sp>
    </p:spTree>
    <p:extLst>
      <p:ext uri="{BB962C8B-B14F-4D97-AF65-F5344CB8AC3E}">
        <p14:creationId xmlns:p14="http://schemas.microsoft.com/office/powerpoint/2010/main" val="2201817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 2E</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Chapter 2E</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2E</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F70B-E1BF-D081-69AD-9909B4FF823D}"/>
              </a:ext>
            </a:extLst>
          </p:cNvPr>
          <p:cNvSpPr>
            <a:spLocks noGrp="1"/>
          </p:cNvSpPr>
          <p:nvPr>
            <p:ph type="title"/>
          </p:nvPr>
        </p:nvSpPr>
        <p:spPr/>
        <p:txBody>
          <a:bodyPr/>
          <a:lstStyle/>
          <a:p>
            <a:r>
              <a:rPr lang="en-US"/>
              <a:t>Section 2E.34 Cloverleaf Interchange with </a:t>
            </a:r>
            <a:br>
              <a:rPr lang="en-US"/>
            </a:br>
            <a:r>
              <a:rPr lang="en-US"/>
              <a:t>Collector-Distributor Roadways</a:t>
            </a:r>
          </a:p>
        </p:txBody>
      </p:sp>
      <p:sp>
        <p:nvSpPr>
          <p:cNvPr id="4" name="Content Placeholder 3">
            <a:extLst>
              <a:ext uri="{FF2B5EF4-FFF2-40B4-BE49-F238E27FC236}">
                <a16:creationId xmlns:a16="http://schemas.microsoft.com/office/drawing/2014/main" id="{69A21EB1-F50A-28F0-9767-580BDB57B024}"/>
              </a:ext>
            </a:extLst>
          </p:cNvPr>
          <p:cNvSpPr>
            <a:spLocks noGrp="1"/>
          </p:cNvSpPr>
          <p:nvPr>
            <p:ph idx="1"/>
          </p:nvPr>
        </p:nvSpPr>
        <p:spPr>
          <a:xfrm>
            <a:off x="617621" y="1751744"/>
            <a:ext cx="6909335" cy="4217639"/>
          </a:xfrm>
        </p:spPr>
        <p:txBody>
          <a:bodyPr/>
          <a:lstStyle/>
          <a:p>
            <a:r>
              <a:rPr lang="en-US"/>
              <a:t>Changes Option to Guidance regarding exit numbering</a:t>
            </a:r>
          </a:p>
        </p:txBody>
      </p:sp>
      <p:sp>
        <p:nvSpPr>
          <p:cNvPr id="5" name="TextBox 4">
            <a:extLst>
              <a:ext uri="{FF2B5EF4-FFF2-40B4-BE49-F238E27FC236}">
                <a16:creationId xmlns:a16="http://schemas.microsoft.com/office/drawing/2014/main" id="{C580311E-CAFD-6383-D24A-FE1275E02A35}"/>
              </a:ext>
            </a:extLst>
          </p:cNvPr>
          <p:cNvSpPr txBox="1"/>
          <p:nvPr/>
        </p:nvSpPr>
        <p:spPr>
          <a:xfrm>
            <a:off x="8529638" y="1147433"/>
            <a:ext cx="2852769" cy="307777"/>
          </a:xfrm>
          <a:prstGeom prst="rect">
            <a:avLst/>
          </a:prstGeom>
          <a:noFill/>
        </p:spPr>
        <p:txBody>
          <a:bodyPr wrap="square" rtlCol="0">
            <a:spAutoFit/>
          </a:bodyPr>
          <a:lstStyle/>
          <a:p>
            <a:pPr algn="ctr"/>
            <a:r>
              <a:rPr lang="en-US" sz="700" b="1" dirty="0"/>
              <a:t>Figure 2E-30.  Example of Guide Signs for a Full Cloverleaf Interchange with Collector-Distributor Roadways</a:t>
            </a:r>
          </a:p>
        </p:txBody>
      </p:sp>
      <p:pic>
        <p:nvPicPr>
          <p:cNvPr id="6" name="Picture 5">
            <a:extLst>
              <a:ext uri="{FF2B5EF4-FFF2-40B4-BE49-F238E27FC236}">
                <a16:creationId xmlns:a16="http://schemas.microsoft.com/office/drawing/2014/main" id="{5EE07E40-2028-2737-EFBB-F31E324A174D}"/>
              </a:ext>
              <a:ext uri="{C183D7F6-B498-43B3-948B-1728B52AA6E4}">
                <adec:decorative xmlns:adec="http://schemas.microsoft.com/office/drawing/2017/decorative" val="1"/>
              </a:ext>
            </a:extLst>
          </p:cNvPr>
          <p:cNvPicPr>
            <a:picLocks noChangeAspect="1"/>
          </p:cNvPicPr>
          <p:nvPr/>
        </p:nvPicPr>
        <p:blipFill rotWithShape="1">
          <a:blip r:embed="rId3"/>
          <a:srcRect t="4856"/>
          <a:stretch/>
        </p:blipFill>
        <p:spPr>
          <a:xfrm>
            <a:off x="8328634" y="1515827"/>
            <a:ext cx="3258685" cy="4689473"/>
          </a:xfrm>
          <a:prstGeom prst="rect">
            <a:avLst/>
          </a:prstGeom>
        </p:spPr>
      </p:pic>
      <p:sp>
        <p:nvSpPr>
          <p:cNvPr id="8" name="Rectangle: Rounded Corners 7">
            <a:extLst>
              <a:ext uri="{FF2B5EF4-FFF2-40B4-BE49-F238E27FC236}">
                <a16:creationId xmlns:a16="http://schemas.microsoft.com/office/drawing/2014/main" id="{F031CE77-0854-8D48-AF2A-7CEF9A0935CB}"/>
              </a:ext>
              <a:ext uri="{C183D7F6-B498-43B3-948B-1728B52AA6E4}">
                <adec:decorative xmlns:adec="http://schemas.microsoft.com/office/drawing/2017/decorative" val="1"/>
              </a:ext>
            </a:extLst>
          </p:cNvPr>
          <p:cNvSpPr/>
          <p:nvPr/>
        </p:nvSpPr>
        <p:spPr>
          <a:xfrm>
            <a:off x="8450104" y="5203673"/>
            <a:ext cx="987417" cy="2769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1903602-4BBB-FC83-93E6-E85027FFCB68}"/>
              </a:ext>
              <a:ext uri="{C183D7F6-B498-43B3-948B-1728B52AA6E4}">
                <adec:decorative xmlns:adec="http://schemas.microsoft.com/office/drawing/2017/decorative" val="0"/>
              </a:ext>
            </a:extLst>
          </p:cNvPr>
          <p:cNvSpPr txBox="1"/>
          <p:nvPr/>
        </p:nvSpPr>
        <p:spPr>
          <a:xfrm>
            <a:off x="8077252" y="5157506"/>
            <a:ext cx="1451758" cy="369332"/>
          </a:xfrm>
          <a:prstGeom prst="rect">
            <a:avLst/>
          </a:prstGeom>
          <a:noFill/>
        </p:spPr>
        <p:txBody>
          <a:bodyPr wrap="square" rtlCol="0">
            <a:spAutoFit/>
          </a:bodyPr>
          <a:lstStyle/>
          <a:p>
            <a:r>
              <a:rPr lang="en-US" sz="600" dirty="0"/>
              <a:t>Note: See Figure 2D-19 for examples </a:t>
            </a:r>
          </a:p>
          <a:p>
            <a:r>
              <a:rPr lang="en-US" sz="600" dirty="0"/>
              <a:t>          of multi-lane crossroad signing </a:t>
            </a:r>
          </a:p>
          <a:p>
            <a:r>
              <a:rPr lang="en-US" sz="600" dirty="0"/>
              <a:t>          for a cloverleaf Interchange.</a:t>
            </a:r>
          </a:p>
        </p:txBody>
      </p:sp>
    </p:spTree>
    <p:extLst>
      <p:ext uri="{BB962C8B-B14F-4D97-AF65-F5344CB8AC3E}">
        <p14:creationId xmlns:p14="http://schemas.microsoft.com/office/powerpoint/2010/main" val="323641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623CF-2820-6C72-7C3D-50A4C9B04F27}"/>
              </a:ext>
            </a:extLst>
          </p:cNvPr>
          <p:cNvSpPr>
            <a:spLocks noGrp="1"/>
          </p:cNvSpPr>
          <p:nvPr>
            <p:ph type="title"/>
          </p:nvPr>
        </p:nvSpPr>
        <p:spPr/>
        <p:txBody>
          <a:bodyPr/>
          <a:lstStyle/>
          <a:p>
            <a:r>
              <a:rPr lang="en-US"/>
              <a:t>Section 2E.36 Collector-Distributor Roadways for Successive Interchanges</a:t>
            </a:r>
          </a:p>
        </p:txBody>
      </p:sp>
      <p:sp>
        <p:nvSpPr>
          <p:cNvPr id="4" name="Content Placeholder 3">
            <a:extLst>
              <a:ext uri="{FF2B5EF4-FFF2-40B4-BE49-F238E27FC236}">
                <a16:creationId xmlns:a16="http://schemas.microsoft.com/office/drawing/2014/main" id="{3AC3FA13-BA7F-D090-6B57-1F44CC0304B4}"/>
              </a:ext>
            </a:extLst>
          </p:cNvPr>
          <p:cNvSpPr>
            <a:spLocks noGrp="1"/>
          </p:cNvSpPr>
          <p:nvPr>
            <p:ph idx="1"/>
          </p:nvPr>
        </p:nvSpPr>
        <p:spPr>
          <a:xfrm>
            <a:off x="617621" y="1751744"/>
            <a:ext cx="4135354" cy="4217639"/>
          </a:xfrm>
        </p:spPr>
        <p:txBody>
          <a:bodyPr/>
          <a:lstStyle/>
          <a:p>
            <a:r>
              <a:rPr lang="en-US" dirty="0"/>
              <a:t>Adds Section</a:t>
            </a:r>
          </a:p>
          <a:p>
            <a:r>
              <a:rPr lang="en-US" dirty="0"/>
              <a:t>Includes Support, Guidance, and Figure</a:t>
            </a:r>
          </a:p>
        </p:txBody>
      </p:sp>
      <p:sp>
        <p:nvSpPr>
          <p:cNvPr id="5" name="TextBox 4">
            <a:extLst>
              <a:ext uri="{FF2B5EF4-FFF2-40B4-BE49-F238E27FC236}">
                <a16:creationId xmlns:a16="http://schemas.microsoft.com/office/drawing/2014/main" id="{ED0B6925-BAF7-A59D-F0C2-F3D551F36747}"/>
              </a:ext>
            </a:extLst>
          </p:cNvPr>
          <p:cNvSpPr txBox="1"/>
          <p:nvPr/>
        </p:nvSpPr>
        <p:spPr>
          <a:xfrm>
            <a:off x="6150153" y="1344960"/>
            <a:ext cx="2916359" cy="307777"/>
          </a:xfrm>
          <a:prstGeom prst="rect">
            <a:avLst/>
          </a:prstGeom>
          <a:noFill/>
        </p:spPr>
        <p:txBody>
          <a:bodyPr wrap="square" rtlCol="0">
            <a:spAutoFit/>
          </a:bodyPr>
          <a:lstStyle/>
          <a:p>
            <a:pPr algn="ctr"/>
            <a:r>
              <a:rPr lang="en-US" sz="700" b="1" dirty="0"/>
              <a:t>Figure 2E-32.  Examples of Guide Signs for Successive Interchanges with Collector-Distributor Roadways</a:t>
            </a:r>
            <a:r>
              <a:rPr lang="en-US" sz="700" dirty="0"/>
              <a:t> (Sheet 1 of 2)</a:t>
            </a:r>
          </a:p>
        </p:txBody>
      </p:sp>
      <p:sp>
        <p:nvSpPr>
          <p:cNvPr id="8" name="TextBox 7">
            <a:extLst>
              <a:ext uri="{FF2B5EF4-FFF2-40B4-BE49-F238E27FC236}">
                <a16:creationId xmlns:a16="http://schemas.microsoft.com/office/drawing/2014/main" id="{101A1A46-53CA-0BA9-5271-828434DFA4ED}"/>
              </a:ext>
              <a:ext uri="{C183D7F6-B498-43B3-948B-1728B52AA6E4}">
                <adec:decorative xmlns:adec="http://schemas.microsoft.com/office/drawing/2017/decorative" val="1"/>
              </a:ext>
            </a:extLst>
          </p:cNvPr>
          <p:cNvSpPr txBox="1"/>
          <p:nvPr/>
        </p:nvSpPr>
        <p:spPr>
          <a:xfrm>
            <a:off x="9096376" y="1321073"/>
            <a:ext cx="2886495" cy="307777"/>
          </a:xfrm>
          <a:prstGeom prst="rect">
            <a:avLst/>
          </a:prstGeom>
          <a:noFill/>
        </p:spPr>
        <p:txBody>
          <a:bodyPr wrap="square" rtlCol="0">
            <a:spAutoFit/>
          </a:bodyPr>
          <a:lstStyle/>
          <a:p>
            <a:pPr algn="ctr"/>
            <a:r>
              <a:rPr lang="en-US" sz="700" b="1" dirty="0"/>
              <a:t>Figure 2E-32.  Examples of Guide Signs for Successive Interchanges with Collector-Distributor Roadways</a:t>
            </a:r>
            <a:r>
              <a:rPr lang="en-US" sz="700" dirty="0"/>
              <a:t> (Sheet 2 of 2)</a:t>
            </a:r>
          </a:p>
        </p:txBody>
      </p:sp>
      <p:grpSp>
        <p:nvGrpSpPr>
          <p:cNvPr id="3" name="Group 2">
            <a:extLst>
              <a:ext uri="{FF2B5EF4-FFF2-40B4-BE49-F238E27FC236}">
                <a16:creationId xmlns:a16="http://schemas.microsoft.com/office/drawing/2014/main" id="{D83F57ED-0BDA-792B-E9ED-8D586DF25D99}"/>
              </a:ext>
              <a:ext uri="{C183D7F6-B498-43B3-948B-1728B52AA6E4}">
                <adec:decorative xmlns:adec="http://schemas.microsoft.com/office/drawing/2017/decorative" val="1"/>
              </a:ext>
            </a:extLst>
          </p:cNvPr>
          <p:cNvGrpSpPr/>
          <p:nvPr/>
        </p:nvGrpSpPr>
        <p:grpSpPr>
          <a:xfrm>
            <a:off x="6180017" y="1604962"/>
            <a:ext cx="5699366" cy="4558506"/>
            <a:chOff x="6180017" y="1604962"/>
            <a:chExt cx="5699366" cy="4558506"/>
          </a:xfrm>
        </p:grpSpPr>
        <p:pic>
          <p:nvPicPr>
            <p:cNvPr id="6" name="Picture 5">
              <a:extLst>
                <a:ext uri="{FF2B5EF4-FFF2-40B4-BE49-F238E27FC236}">
                  <a16:creationId xmlns:a16="http://schemas.microsoft.com/office/drawing/2014/main" id="{A5347A83-ACF8-5BC7-B594-01647F529734}"/>
                </a:ext>
                <a:ext uri="{C183D7F6-B498-43B3-948B-1728B52AA6E4}">
                  <adec:decorative xmlns:adec="http://schemas.microsoft.com/office/drawing/2017/decorative" val="1"/>
                </a:ext>
              </a:extLst>
            </p:cNvPr>
            <p:cNvPicPr>
              <a:picLocks noChangeAspect="1"/>
            </p:cNvPicPr>
            <p:nvPr/>
          </p:nvPicPr>
          <p:blipFill rotWithShape="1">
            <a:blip r:embed="rId3"/>
            <a:srcRect t="4279"/>
            <a:stretch/>
          </p:blipFill>
          <p:spPr>
            <a:xfrm>
              <a:off x="6180017" y="1624789"/>
              <a:ext cx="2849683" cy="4538679"/>
            </a:xfrm>
            <a:prstGeom prst="rect">
              <a:avLst/>
            </a:prstGeom>
          </p:spPr>
        </p:pic>
        <p:pic>
          <p:nvPicPr>
            <p:cNvPr id="7" name="Picture 6">
              <a:extLst>
                <a:ext uri="{FF2B5EF4-FFF2-40B4-BE49-F238E27FC236}">
                  <a16:creationId xmlns:a16="http://schemas.microsoft.com/office/drawing/2014/main" id="{B9D3F34A-00B5-AB54-435D-5A38A2488461}"/>
                </a:ext>
                <a:ext uri="{C183D7F6-B498-43B3-948B-1728B52AA6E4}">
                  <adec:decorative xmlns:adec="http://schemas.microsoft.com/office/drawing/2017/decorative" val="1"/>
                </a:ext>
              </a:extLst>
            </p:cNvPr>
            <p:cNvPicPr>
              <a:picLocks noChangeAspect="1"/>
            </p:cNvPicPr>
            <p:nvPr/>
          </p:nvPicPr>
          <p:blipFill rotWithShape="1">
            <a:blip r:embed="rId4"/>
            <a:srcRect t="4982"/>
            <a:stretch/>
          </p:blipFill>
          <p:spPr>
            <a:xfrm>
              <a:off x="9066512" y="1604962"/>
              <a:ext cx="2812871" cy="4505341"/>
            </a:xfrm>
            <a:prstGeom prst="rect">
              <a:avLst/>
            </a:prstGeom>
          </p:spPr>
        </p:pic>
      </p:grpSp>
    </p:spTree>
    <p:extLst>
      <p:ext uri="{BB962C8B-B14F-4D97-AF65-F5344CB8AC3E}">
        <p14:creationId xmlns:p14="http://schemas.microsoft.com/office/powerpoint/2010/main" val="417960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ED133-C0E4-BD1B-DBA0-54A3940FFDE7}"/>
              </a:ext>
            </a:extLst>
          </p:cNvPr>
          <p:cNvSpPr>
            <a:spLocks noGrp="1"/>
          </p:cNvSpPr>
          <p:nvPr>
            <p:ph type="title"/>
          </p:nvPr>
        </p:nvSpPr>
        <p:spPr/>
        <p:txBody>
          <a:bodyPr/>
          <a:lstStyle/>
          <a:p>
            <a:r>
              <a:rPr lang="en-US"/>
              <a:t>Section 2E.37 Freeway-to-Freeway Interchanges</a:t>
            </a:r>
          </a:p>
        </p:txBody>
      </p:sp>
      <p:sp>
        <p:nvSpPr>
          <p:cNvPr id="4" name="Content Placeholder 3">
            <a:extLst>
              <a:ext uri="{FF2B5EF4-FFF2-40B4-BE49-F238E27FC236}">
                <a16:creationId xmlns:a16="http://schemas.microsoft.com/office/drawing/2014/main" id="{AA56BE17-8346-E520-12B8-F5680E63B343}"/>
              </a:ext>
            </a:extLst>
          </p:cNvPr>
          <p:cNvSpPr>
            <a:spLocks noGrp="1"/>
          </p:cNvSpPr>
          <p:nvPr>
            <p:ph idx="1"/>
          </p:nvPr>
        </p:nvSpPr>
        <p:spPr/>
        <p:txBody>
          <a:bodyPr/>
          <a:lstStyle/>
          <a:p>
            <a:r>
              <a:rPr lang="en-US"/>
              <a:t>Adds Standard: Roadway for the off-route shall be signed as an exit</a:t>
            </a:r>
          </a:p>
        </p:txBody>
      </p:sp>
      <p:sp>
        <p:nvSpPr>
          <p:cNvPr id="5" name="TextBox 4">
            <a:extLst>
              <a:ext uri="{FF2B5EF4-FFF2-40B4-BE49-F238E27FC236}">
                <a16:creationId xmlns:a16="http://schemas.microsoft.com/office/drawing/2014/main" id="{86101DDE-B978-58C8-F7E9-E85FAFFA614F}"/>
              </a:ext>
            </a:extLst>
          </p:cNvPr>
          <p:cNvSpPr txBox="1"/>
          <p:nvPr/>
        </p:nvSpPr>
        <p:spPr>
          <a:xfrm>
            <a:off x="3455213" y="1892300"/>
            <a:ext cx="3117352" cy="307777"/>
          </a:xfrm>
          <a:prstGeom prst="rect">
            <a:avLst/>
          </a:prstGeom>
          <a:noFill/>
        </p:spPr>
        <p:txBody>
          <a:bodyPr wrap="square" rtlCol="0">
            <a:spAutoFit/>
          </a:bodyPr>
          <a:lstStyle/>
          <a:p>
            <a:pPr algn="ctr"/>
            <a:r>
              <a:rPr lang="en-US" sz="700" b="1" dirty="0"/>
              <a:t>Figure 2E-33.  Examples of Guide Signs for a Freeway-to-Freeway Interchange</a:t>
            </a:r>
            <a:r>
              <a:rPr lang="en-US" sz="700" dirty="0"/>
              <a:t> (Sheet 1 of 2)</a:t>
            </a:r>
          </a:p>
        </p:txBody>
      </p:sp>
      <p:sp>
        <p:nvSpPr>
          <p:cNvPr id="3" name="TextBox 2">
            <a:extLst>
              <a:ext uri="{FF2B5EF4-FFF2-40B4-BE49-F238E27FC236}">
                <a16:creationId xmlns:a16="http://schemas.microsoft.com/office/drawing/2014/main" id="{861BE140-806A-340B-3D68-33EE6648BF40}"/>
              </a:ext>
            </a:extLst>
          </p:cNvPr>
          <p:cNvSpPr txBox="1"/>
          <p:nvPr/>
        </p:nvSpPr>
        <p:spPr>
          <a:xfrm>
            <a:off x="3529946" y="2126281"/>
            <a:ext cx="3117352" cy="246221"/>
          </a:xfrm>
          <a:prstGeom prst="rect">
            <a:avLst/>
          </a:prstGeom>
          <a:noFill/>
        </p:spPr>
        <p:txBody>
          <a:bodyPr wrap="square" rtlCol="0">
            <a:spAutoFit/>
          </a:bodyPr>
          <a:lstStyle/>
          <a:p>
            <a:pPr algn="ctr"/>
            <a:r>
              <a:rPr lang="en-US" sz="500" b="1" dirty="0"/>
              <a:t>A – Example of signing for a two-lane exit ramp with two dropped lanes</a:t>
            </a:r>
          </a:p>
          <a:p>
            <a:pPr algn="ctr"/>
            <a:r>
              <a:rPr lang="en-US" sz="500" b="1" dirty="0"/>
              <a:t>and a bifurcation beyond the mainline gore</a:t>
            </a:r>
            <a:endParaRPr lang="en-US" sz="500" dirty="0"/>
          </a:p>
        </p:txBody>
      </p:sp>
      <p:pic>
        <p:nvPicPr>
          <p:cNvPr id="6" name="Picture 5">
            <a:extLst>
              <a:ext uri="{FF2B5EF4-FFF2-40B4-BE49-F238E27FC236}">
                <a16:creationId xmlns:a16="http://schemas.microsoft.com/office/drawing/2014/main" id="{31863EF5-858A-C575-DE71-FCD763E0B65C}"/>
              </a:ext>
              <a:ext uri="{C183D7F6-B498-43B3-948B-1728B52AA6E4}">
                <adec:decorative xmlns:adec="http://schemas.microsoft.com/office/drawing/2017/decorative" val="1"/>
              </a:ext>
            </a:extLst>
          </p:cNvPr>
          <p:cNvPicPr>
            <a:picLocks noChangeAspect="1"/>
          </p:cNvPicPr>
          <p:nvPr/>
        </p:nvPicPr>
        <p:blipFill rotWithShape="1">
          <a:blip r:embed="rId3"/>
          <a:srcRect t="9868"/>
          <a:stretch/>
        </p:blipFill>
        <p:spPr>
          <a:xfrm>
            <a:off x="3529946" y="2324099"/>
            <a:ext cx="3117352" cy="3914775"/>
          </a:xfrm>
          <a:prstGeom prst="rect">
            <a:avLst/>
          </a:prstGeom>
        </p:spPr>
      </p:pic>
      <p:sp>
        <p:nvSpPr>
          <p:cNvPr id="7" name="TextBox 6">
            <a:extLst>
              <a:ext uri="{FF2B5EF4-FFF2-40B4-BE49-F238E27FC236}">
                <a16:creationId xmlns:a16="http://schemas.microsoft.com/office/drawing/2014/main" id="{D6AFF6D5-A3B7-0DC2-5A2E-CA21B17B41CD}"/>
              </a:ext>
            </a:extLst>
          </p:cNvPr>
          <p:cNvSpPr txBox="1"/>
          <p:nvPr/>
        </p:nvSpPr>
        <p:spPr>
          <a:xfrm>
            <a:off x="7652248" y="1892299"/>
            <a:ext cx="3117352" cy="307777"/>
          </a:xfrm>
          <a:prstGeom prst="rect">
            <a:avLst/>
          </a:prstGeom>
          <a:noFill/>
        </p:spPr>
        <p:txBody>
          <a:bodyPr wrap="square" rtlCol="0">
            <a:spAutoFit/>
          </a:bodyPr>
          <a:lstStyle/>
          <a:p>
            <a:pPr algn="ctr"/>
            <a:r>
              <a:rPr lang="en-US" sz="700" b="1"/>
              <a:t>Figure 2E-33.  Examples of Guide Signs for a Freeway-to-Freeway Interchange</a:t>
            </a:r>
            <a:r>
              <a:rPr lang="en-US" sz="700"/>
              <a:t> (Sheet 2 of 2)</a:t>
            </a:r>
          </a:p>
        </p:txBody>
      </p:sp>
      <p:sp>
        <p:nvSpPr>
          <p:cNvPr id="9" name="TextBox 8">
            <a:extLst>
              <a:ext uri="{FF2B5EF4-FFF2-40B4-BE49-F238E27FC236}">
                <a16:creationId xmlns:a16="http://schemas.microsoft.com/office/drawing/2014/main" id="{526F9EE8-7831-21D6-F415-CF922B062EED}"/>
              </a:ext>
            </a:extLst>
          </p:cNvPr>
          <p:cNvSpPr txBox="1"/>
          <p:nvPr/>
        </p:nvSpPr>
        <p:spPr>
          <a:xfrm>
            <a:off x="7652248" y="2126281"/>
            <a:ext cx="3117352" cy="169277"/>
          </a:xfrm>
          <a:prstGeom prst="rect">
            <a:avLst/>
          </a:prstGeom>
          <a:noFill/>
        </p:spPr>
        <p:txBody>
          <a:bodyPr wrap="square" rtlCol="0">
            <a:spAutoFit/>
          </a:bodyPr>
          <a:lstStyle/>
          <a:p>
            <a:pPr algn="ctr"/>
            <a:r>
              <a:rPr lang="en-US" sz="500" b="1"/>
              <a:t>B – Example of signing for successive exit ramps with a dropped lane at the second exit</a:t>
            </a:r>
            <a:endParaRPr lang="en-US" sz="500"/>
          </a:p>
        </p:txBody>
      </p:sp>
      <p:pic>
        <p:nvPicPr>
          <p:cNvPr id="8" name="Picture 7">
            <a:extLst>
              <a:ext uri="{FF2B5EF4-FFF2-40B4-BE49-F238E27FC236}">
                <a16:creationId xmlns:a16="http://schemas.microsoft.com/office/drawing/2014/main" id="{3C7B5AEE-79E8-44D1-F403-A2F4ECCB5EA7}"/>
              </a:ext>
              <a:ext uri="{C183D7F6-B498-43B3-948B-1728B52AA6E4}">
                <adec:decorative xmlns:adec="http://schemas.microsoft.com/office/drawing/2017/decorative" val="1"/>
              </a:ext>
            </a:extLst>
          </p:cNvPr>
          <p:cNvPicPr>
            <a:picLocks noChangeAspect="1"/>
          </p:cNvPicPr>
          <p:nvPr/>
        </p:nvPicPr>
        <p:blipFill rotWithShape="1">
          <a:blip r:embed="rId4"/>
          <a:srcRect t="8253"/>
          <a:stretch/>
        </p:blipFill>
        <p:spPr>
          <a:xfrm>
            <a:off x="7774711" y="2253936"/>
            <a:ext cx="2994889" cy="3984938"/>
          </a:xfrm>
          <a:prstGeom prst="rect">
            <a:avLst/>
          </a:prstGeom>
        </p:spPr>
      </p:pic>
    </p:spTree>
    <p:extLst>
      <p:ext uri="{BB962C8B-B14F-4D97-AF65-F5344CB8AC3E}">
        <p14:creationId xmlns:p14="http://schemas.microsoft.com/office/powerpoint/2010/main" val="108315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559F6-766C-4AC4-C107-9200143623F7}"/>
              </a:ext>
            </a:extLst>
          </p:cNvPr>
          <p:cNvSpPr>
            <a:spLocks noGrp="1"/>
          </p:cNvSpPr>
          <p:nvPr>
            <p:ph type="title"/>
          </p:nvPr>
        </p:nvSpPr>
        <p:spPr/>
        <p:txBody>
          <a:bodyPr/>
          <a:lstStyle/>
          <a:p>
            <a:r>
              <a:rPr lang="en-US" dirty="0"/>
              <a:t>Section 2E.38 Freeway Split with Dedicated Lanes</a:t>
            </a:r>
          </a:p>
        </p:txBody>
      </p:sp>
      <p:sp>
        <p:nvSpPr>
          <p:cNvPr id="4" name="Content Placeholder 3">
            <a:extLst>
              <a:ext uri="{FF2B5EF4-FFF2-40B4-BE49-F238E27FC236}">
                <a16:creationId xmlns:a16="http://schemas.microsoft.com/office/drawing/2014/main" id="{1CF40B13-DBD4-3DAC-5233-DB20FD73993C}"/>
              </a:ext>
            </a:extLst>
          </p:cNvPr>
          <p:cNvSpPr>
            <a:spLocks noGrp="1"/>
          </p:cNvSpPr>
          <p:nvPr>
            <p:ph idx="1"/>
          </p:nvPr>
        </p:nvSpPr>
        <p:spPr>
          <a:xfrm>
            <a:off x="617621" y="1245704"/>
            <a:ext cx="4944979" cy="4723680"/>
          </a:xfrm>
        </p:spPr>
        <p:txBody>
          <a:bodyPr/>
          <a:lstStyle/>
          <a:p>
            <a:r>
              <a:rPr lang="en-US" dirty="0"/>
              <a:t>Adds Section</a:t>
            </a:r>
          </a:p>
          <a:p>
            <a:r>
              <a:rPr lang="en-US" dirty="0"/>
              <a:t>Adds Standards to require overhead signing, arrows to match number of lanes and to be centered over lane</a:t>
            </a:r>
          </a:p>
          <a:p>
            <a:endParaRPr lang="en-US" dirty="0"/>
          </a:p>
          <a:p>
            <a:endParaRPr lang="en-US" dirty="0"/>
          </a:p>
        </p:txBody>
      </p:sp>
      <p:sp>
        <p:nvSpPr>
          <p:cNvPr id="5" name="TextBox 4">
            <a:extLst>
              <a:ext uri="{FF2B5EF4-FFF2-40B4-BE49-F238E27FC236}">
                <a16:creationId xmlns:a16="http://schemas.microsoft.com/office/drawing/2014/main" id="{1D3CA44B-30D1-3F06-C634-F49F6D192DB3}"/>
              </a:ext>
            </a:extLst>
          </p:cNvPr>
          <p:cNvSpPr txBox="1"/>
          <p:nvPr/>
        </p:nvSpPr>
        <p:spPr>
          <a:xfrm>
            <a:off x="6707127" y="1130446"/>
            <a:ext cx="3326888" cy="200055"/>
          </a:xfrm>
          <a:prstGeom prst="rect">
            <a:avLst/>
          </a:prstGeom>
          <a:noFill/>
        </p:spPr>
        <p:txBody>
          <a:bodyPr wrap="square" rtlCol="0">
            <a:spAutoFit/>
          </a:bodyPr>
          <a:lstStyle/>
          <a:p>
            <a:pPr algn="ctr"/>
            <a:r>
              <a:rPr lang="en-US" sz="700" b="1" dirty="0"/>
              <a:t>Figure 2E-33.  Examples of Guide Signs for a Split with Dedicated Lanes</a:t>
            </a:r>
            <a:endParaRPr lang="en-US" sz="700" dirty="0"/>
          </a:p>
        </p:txBody>
      </p:sp>
      <p:pic>
        <p:nvPicPr>
          <p:cNvPr id="6" name="Picture 5">
            <a:extLst>
              <a:ext uri="{FF2B5EF4-FFF2-40B4-BE49-F238E27FC236}">
                <a16:creationId xmlns:a16="http://schemas.microsoft.com/office/drawing/2014/main" id="{3DF62174-F80F-845D-A5AB-797A389F0BA5}"/>
              </a:ext>
              <a:ext uri="{C183D7F6-B498-43B3-948B-1728B52AA6E4}">
                <adec:decorative xmlns:adec="http://schemas.microsoft.com/office/drawing/2017/decorative" val="1"/>
              </a:ext>
            </a:extLst>
          </p:cNvPr>
          <p:cNvPicPr>
            <a:picLocks noChangeAspect="1"/>
          </p:cNvPicPr>
          <p:nvPr/>
        </p:nvPicPr>
        <p:blipFill rotWithShape="1">
          <a:blip r:embed="rId3"/>
          <a:srcRect t="3373"/>
          <a:stretch/>
        </p:blipFill>
        <p:spPr>
          <a:xfrm>
            <a:off x="6559062" y="1330501"/>
            <a:ext cx="3474953" cy="4823369"/>
          </a:xfrm>
          <a:prstGeom prst="rect">
            <a:avLst/>
          </a:prstGeom>
        </p:spPr>
      </p:pic>
    </p:spTree>
    <p:extLst>
      <p:ext uri="{BB962C8B-B14F-4D97-AF65-F5344CB8AC3E}">
        <p14:creationId xmlns:p14="http://schemas.microsoft.com/office/powerpoint/2010/main" val="185428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9942D-FBE5-00EE-08C7-FBAF48194D77}"/>
              </a:ext>
            </a:extLst>
          </p:cNvPr>
          <p:cNvSpPr>
            <a:spLocks noGrp="1"/>
          </p:cNvSpPr>
          <p:nvPr>
            <p:ph type="title"/>
          </p:nvPr>
        </p:nvSpPr>
        <p:spPr/>
        <p:txBody>
          <a:bodyPr/>
          <a:lstStyle/>
          <a:p>
            <a:r>
              <a:rPr lang="en-US"/>
              <a:t>Section 2E.39 Signing for Option Lanes at Splits and Multi-Lane Exits</a:t>
            </a:r>
          </a:p>
        </p:txBody>
      </p:sp>
      <p:sp>
        <p:nvSpPr>
          <p:cNvPr id="4" name="Content Placeholder 3">
            <a:extLst>
              <a:ext uri="{FF2B5EF4-FFF2-40B4-BE49-F238E27FC236}">
                <a16:creationId xmlns:a16="http://schemas.microsoft.com/office/drawing/2014/main" id="{DAF8B047-2ED7-0A68-B2B6-FB5F905256F0}"/>
              </a:ext>
            </a:extLst>
          </p:cNvPr>
          <p:cNvSpPr>
            <a:spLocks noGrp="1"/>
          </p:cNvSpPr>
          <p:nvPr>
            <p:ph idx="1"/>
          </p:nvPr>
        </p:nvSpPr>
        <p:spPr/>
        <p:txBody>
          <a:bodyPr/>
          <a:lstStyle/>
          <a:p>
            <a:r>
              <a:rPr lang="en-US" dirty="0"/>
              <a:t>Revises Standard: Only OAPL guide signs shall be used for option lanes and splits at multi-lane exits. Diagrammatic Advance signs may only be used to supplement conventional or OAPL signs</a:t>
            </a:r>
          </a:p>
        </p:txBody>
      </p:sp>
      <p:sp>
        <p:nvSpPr>
          <p:cNvPr id="5" name="TextBox 4">
            <a:extLst>
              <a:ext uri="{FF2B5EF4-FFF2-40B4-BE49-F238E27FC236}">
                <a16:creationId xmlns:a16="http://schemas.microsoft.com/office/drawing/2014/main" id="{07B34757-CB49-981F-3265-53AABC3C7556}"/>
              </a:ext>
            </a:extLst>
          </p:cNvPr>
          <p:cNvSpPr txBox="1"/>
          <p:nvPr/>
        </p:nvSpPr>
        <p:spPr>
          <a:xfrm>
            <a:off x="4113335" y="3545998"/>
            <a:ext cx="4498727" cy="415498"/>
          </a:xfrm>
          <a:prstGeom prst="rect">
            <a:avLst/>
          </a:prstGeom>
          <a:noFill/>
        </p:spPr>
        <p:txBody>
          <a:bodyPr wrap="square" rtlCol="0">
            <a:spAutoFit/>
          </a:bodyPr>
          <a:lstStyle/>
          <a:p>
            <a:pPr algn="ctr"/>
            <a:r>
              <a:rPr lang="en-US" sz="1050" b="1" dirty="0"/>
              <a:t>Figure 2E-35.  Examples of an Overhead Arrow-per-Lane Guide Sign for a Multi-Lane Exit with an Option Lane</a:t>
            </a:r>
            <a:endParaRPr lang="en-US" sz="1050" dirty="0"/>
          </a:p>
        </p:txBody>
      </p:sp>
      <p:pic>
        <p:nvPicPr>
          <p:cNvPr id="6" name="Picture 5" descr="A horizontal rectangular green sign. It is shown with the numerals &quot;595&quot; on a red and blue Interstate shield to the left of the word &quot;EAST&quot; on the top line. On the second line, the word &quot;Annapolis&quot; is to the left of a vertical white line that divides the top half of the sign in two sections. To the right of the dividing line, &quot;197&quot; is shown in black on a white disk on the top line above the word &quot;Mitchellville.&quot; On the bottom line of the sign, a vertical arrow pointing straight ahead is shown below the word &quot;Annapolis,&quot; a two-headed vertical arrow is shown below the vertical dividing line, and below the word &quot;Mitchellville,&quot; the word &quot;EXIT&quot; is show on a yellow panel to the left of a vertical arrow curving to the right, which is to the left of another yellow panel with the word &quot;ONLY&quot; in black. A smaller green exit plaque is shown above the top right edge of the sign with the words &quot;Exit 11.&quot;">
            <a:extLst>
              <a:ext uri="{FF2B5EF4-FFF2-40B4-BE49-F238E27FC236}">
                <a16:creationId xmlns:a16="http://schemas.microsoft.com/office/drawing/2014/main" id="{97898DB1-0F09-0C70-3A58-793002F334E9}"/>
              </a:ext>
            </a:extLst>
          </p:cNvPr>
          <p:cNvPicPr>
            <a:picLocks noChangeAspect="1"/>
          </p:cNvPicPr>
          <p:nvPr/>
        </p:nvPicPr>
        <p:blipFill rotWithShape="1">
          <a:blip r:embed="rId3"/>
          <a:srcRect t="15234"/>
          <a:stretch/>
        </p:blipFill>
        <p:spPr>
          <a:xfrm>
            <a:off x="4113335" y="3961496"/>
            <a:ext cx="4317999" cy="2213425"/>
          </a:xfrm>
          <a:prstGeom prst="rect">
            <a:avLst/>
          </a:prstGeom>
        </p:spPr>
      </p:pic>
    </p:spTree>
    <p:extLst>
      <p:ext uri="{BB962C8B-B14F-4D97-AF65-F5344CB8AC3E}">
        <p14:creationId xmlns:p14="http://schemas.microsoft.com/office/powerpoint/2010/main" val="154817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E8A38-D97C-C36A-E9A1-A483617A7AB2}"/>
              </a:ext>
            </a:extLst>
          </p:cNvPr>
          <p:cNvSpPr>
            <a:spLocks noGrp="1"/>
          </p:cNvSpPr>
          <p:nvPr>
            <p:ph type="title"/>
          </p:nvPr>
        </p:nvSpPr>
        <p:spPr/>
        <p:txBody>
          <a:bodyPr/>
          <a:lstStyle/>
          <a:p>
            <a:r>
              <a:rPr lang="en-US" dirty="0"/>
              <a:t>Section 2E.40 Design of Overhead Arrow-per-Lane Guide Signs for Option Lanes </a:t>
            </a:r>
            <a:r>
              <a:rPr lang="en-US" sz="2400" dirty="0"/>
              <a:t>(1 of 2)</a:t>
            </a:r>
            <a:endParaRPr lang="en-US" dirty="0"/>
          </a:p>
        </p:txBody>
      </p:sp>
      <p:sp>
        <p:nvSpPr>
          <p:cNvPr id="4" name="Content Placeholder 3">
            <a:extLst>
              <a:ext uri="{FF2B5EF4-FFF2-40B4-BE49-F238E27FC236}">
                <a16:creationId xmlns:a16="http://schemas.microsoft.com/office/drawing/2014/main" id="{66E53336-BE41-7CB9-FC5A-D57096EB21BD}"/>
              </a:ext>
            </a:extLst>
          </p:cNvPr>
          <p:cNvSpPr>
            <a:spLocks noGrp="1"/>
          </p:cNvSpPr>
          <p:nvPr>
            <p:ph idx="1"/>
          </p:nvPr>
        </p:nvSpPr>
        <p:spPr>
          <a:xfrm>
            <a:off x="617620" y="1751744"/>
            <a:ext cx="5944833" cy="4217639"/>
          </a:xfrm>
        </p:spPr>
        <p:txBody>
          <a:bodyPr/>
          <a:lstStyle/>
          <a:p>
            <a:r>
              <a:rPr lang="en-US" dirty="0"/>
              <a:t>Clarifies that all new or reconstructed projects shall use OAPL signs</a:t>
            </a:r>
          </a:p>
          <a:p>
            <a:r>
              <a:rPr lang="en-US" dirty="0"/>
              <a:t>Removes requirement for arrows to show approximate degree of road curvature</a:t>
            </a:r>
          </a:p>
          <a:p>
            <a:r>
              <a:rPr lang="en-US" dirty="0"/>
              <a:t>Adds Standard referencing arrow heights in Table 2E-6</a:t>
            </a:r>
          </a:p>
        </p:txBody>
      </p:sp>
      <p:sp>
        <p:nvSpPr>
          <p:cNvPr id="11" name="TextBox 10">
            <a:extLst>
              <a:ext uri="{FF2B5EF4-FFF2-40B4-BE49-F238E27FC236}">
                <a16:creationId xmlns:a16="http://schemas.microsoft.com/office/drawing/2014/main" id="{6AEBBBFA-71F4-7D37-5CDE-A246C55D7CD1}"/>
              </a:ext>
            </a:extLst>
          </p:cNvPr>
          <p:cNvSpPr txBox="1"/>
          <p:nvPr/>
        </p:nvSpPr>
        <p:spPr>
          <a:xfrm>
            <a:off x="7374778" y="2050384"/>
            <a:ext cx="3862720" cy="400110"/>
          </a:xfrm>
          <a:prstGeom prst="rect">
            <a:avLst/>
          </a:prstGeom>
          <a:noFill/>
        </p:spPr>
        <p:txBody>
          <a:bodyPr wrap="square" rtlCol="0">
            <a:spAutoFit/>
          </a:bodyPr>
          <a:lstStyle/>
          <a:p>
            <a:pPr algn="ctr"/>
            <a:r>
              <a:rPr lang="en-US" sz="1000" b="1" dirty="0"/>
              <a:t>Table 2E-6. Overhead Arrow-per-Lane Arrow Height Based on Principal Legend Letter Height</a:t>
            </a:r>
          </a:p>
        </p:txBody>
      </p:sp>
      <p:pic>
        <p:nvPicPr>
          <p:cNvPr id="14" name="Picture 13">
            <a:extLst>
              <a:ext uri="{FF2B5EF4-FFF2-40B4-BE49-F238E27FC236}">
                <a16:creationId xmlns:a16="http://schemas.microsoft.com/office/drawing/2014/main" id="{BC700463-1163-6C0E-7FA5-E293D5380D3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7411" y="2436517"/>
            <a:ext cx="4794865" cy="664936"/>
          </a:xfrm>
          <a:prstGeom prst="rect">
            <a:avLst/>
          </a:prstGeom>
        </p:spPr>
      </p:pic>
      <p:sp>
        <p:nvSpPr>
          <p:cNvPr id="13" name="TextBox 12">
            <a:extLst>
              <a:ext uri="{FF2B5EF4-FFF2-40B4-BE49-F238E27FC236}">
                <a16:creationId xmlns:a16="http://schemas.microsoft.com/office/drawing/2014/main" id="{0280D9A8-BB3B-5526-04AF-67168EC93695}"/>
              </a:ext>
              <a:ext uri="{C183D7F6-B498-43B3-948B-1728B52AA6E4}">
                <adec:decorative xmlns:adec="http://schemas.microsoft.com/office/drawing/2017/decorative" val="1"/>
              </a:ext>
            </a:extLst>
          </p:cNvPr>
          <p:cNvSpPr txBox="1"/>
          <p:nvPr/>
        </p:nvSpPr>
        <p:spPr>
          <a:xfrm>
            <a:off x="6887411" y="3085685"/>
            <a:ext cx="2324100" cy="200055"/>
          </a:xfrm>
          <a:prstGeom prst="rect">
            <a:avLst/>
          </a:prstGeom>
          <a:noFill/>
        </p:spPr>
        <p:txBody>
          <a:bodyPr wrap="square" rtlCol="0">
            <a:spAutoFit/>
          </a:bodyPr>
          <a:lstStyle/>
          <a:p>
            <a:r>
              <a:rPr lang="en-US" sz="700" dirty="0"/>
              <a:t>Note: Letter and arrow heights are shown in inches.</a:t>
            </a:r>
          </a:p>
        </p:txBody>
      </p:sp>
      <p:sp>
        <p:nvSpPr>
          <p:cNvPr id="5" name="TextBox 4">
            <a:extLst>
              <a:ext uri="{FF2B5EF4-FFF2-40B4-BE49-F238E27FC236}">
                <a16:creationId xmlns:a16="http://schemas.microsoft.com/office/drawing/2014/main" id="{0058E59C-75A5-8D3A-1B98-AE33F2623492}"/>
              </a:ext>
            </a:extLst>
          </p:cNvPr>
          <p:cNvSpPr txBox="1"/>
          <p:nvPr/>
        </p:nvSpPr>
        <p:spPr>
          <a:xfrm>
            <a:off x="6604975" y="3684126"/>
            <a:ext cx="1784587" cy="215444"/>
          </a:xfrm>
          <a:prstGeom prst="rect">
            <a:avLst/>
          </a:prstGeom>
          <a:noFill/>
        </p:spPr>
        <p:txBody>
          <a:bodyPr wrap="square" rtlCol="0">
            <a:spAutoFit/>
          </a:bodyPr>
          <a:lstStyle/>
          <a:p>
            <a:pPr algn="ctr"/>
            <a:r>
              <a:rPr lang="en-US" sz="400" b="1" dirty="0"/>
              <a:t>Figure 2E-36. Example of Overhead Arrow-per-Lane Guide Signs for a Two-Lane Exit to the Right with an Option Lane</a:t>
            </a:r>
          </a:p>
        </p:txBody>
      </p:sp>
      <p:pic>
        <p:nvPicPr>
          <p:cNvPr id="8" name="Picture 7">
            <a:extLst>
              <a:ext uri="{FF2B5EF4-FFF2-40B4-BE49-F238E27FC236}">
                <a16:creationId xmlns:a16="http://schemas.microsoft.com/office/drawing/2014/main" id="{B5EE2583-7682-907A-662B-558F06565D85}"/>
              </a:ext>
              <a:ext uri="{C183D7F6-B498-43B3-948B-1728B52AA6E4}">
                <adec:decorative xmlns:adec="http://schemas.microsoft.com/office/drawing/2017/decorative" val="1"/>
              </a:ext>
            </a:extLst>
          </p:cNvPr>
          <p:cNvPicPr>
            <a:picLocks noChangeAspect="1"/>
          </p:cNvPicPr>
          <p:nvPr/>
        </p:nvPicPr>
        <p:blipFill rotWithShape="1">
          <a:blip r:embed="rId4"/>
          <a:srcRect t="4758"/>
          <a:stretch/>
        </p:blipFill>
        <p:spPr>
          <a:xfrm>
            <a:off x="6562453" y="3852863"/>
            <a:ext cx="1784587" cy="2377074"/>
          </a:xfrm>
          <a:prstGeom prst="rect">
            <a:avLst/>
          </a:prstGeom>
        </p:spPr>
      </p:pic>
      <p:sp>
        <p:nvSpPr>
          <p:cNvPr id="7" name="TextBox 6">
            <a:extLst>
              <a:ext uri="{FF2B5EF4-FFF2-40B4-BE49-F238E27FC236}">
                <a16:creationId xmlns:a16="http://schemas.microsoft.com/office/drawing/2014/main" id="{C9770C90-B707-8009-82BD-81EA331F2A42}"/>
              </a:ext>
            </a:extLst>
          </p:cNvPr>
          <p:cNvSpPr txBox="1"/>
          <p:nvPr/>
        </p:nvSpPr>
        <p:spPr>
          <a:xfrm>
            <a:off x="8389562" y="3691820"/>
            <a:ext cx="2016354" cy="200055"/>
          </a:xfrm>
          <a:prstGeom prst="rect">
            <a:avLst/>
          </a:prstGeom>
          <a:noFill/>
        </p:spPr>
        <p:txBody>
          <a:bodyPr wrap="square" rtlCol="0">
            <a:spAutoFit/>
          </a:bodyPr>
          <a:lstStyle/>
          <a:p>
            <a:pPr algn="ctr"/>
            <a:r>
              <a:rPr lang="en-US" sz="350" b="1" dirty="0"/>
              <a:t>Figure 2E-37. Example of Overhead Arrow-per-Lane Guide Signs for a Two-Lane Exit to the Right with an Option Lane (Through Lanes Curve to the Left)</a:t>
            </a:r>
          </a:p>
        </p:txBody>
      </p:sp>
      <p:pic>
        <p:nvPicPr>
          <p:cNvPr id="10" name="Picture 9">
            <a:extLst>
              <a:ext uri="{FF2B5EF4-FFF2-40B4-BE49-F238E27FC236}">
                <a16:creationId xmlns:a16="http://schemas.microsoft.com/office/drawing/2014/main" id="{B60AD268-1FBC-E144-4191-606F07E0290E}"/>
              </a:ext>
              <a:ext uri="{C183D7F6-B498-43B3-948B-1728B52AA6E4}">
                <adec:decorative xmlns:adec="http://schemas.microsoft.com/office/drawing/2017/decorative" val="1"/>
              </a:ext>
            </a:extLst>
          </p:cNvPr>
          <p:cNvPicPr>
            <a:picLocks noChangeAspect="1"/>
          </p:cNvPicPr>
          <p:nvPr/>
        </p:nvPicPr>
        <p:blipFill rotWithShape="1">
          <a:blip r:embed="rId5"/>
          <a:srcRect t="6910"/>
          <a:stretch/>
        </p:blipFill>
        <p:spPr>
          <a:xfrm>
            <a:off x="8432085" y="3891875"/>
            <a:ext cx="1845005" cy="2323350"/>
          </a:xfrm>
          <a:prstGeom prst="rect">
            <a:avLst/>
          </a:prstGeom>
        </p:spPr>
      </p:pic>
      <p:sp>
        <p:nvSpPr>
          <p:cNvPr id="9" name="TextBox 8">
            <a:extLst>
              <a:ext uri="{FF2B5EF4-FFF2-40B4-BE49-F238E27FC236}">
                <a16:creationId xmlns:a16="http://schemas.microsoft.com/office/drawing/2014/main" id="{CFF69A46-9BCD-3BAA-2858-4EB63AA6F30E}"/>
              </a:ext>
            </a:extLst>
          </p:cNvPr>
          <p:cNvSpPr txBox="1"/>
          <p:nvPr/>
        </p:nvSpPr>
        <p:spPr>
          <a:xfrm>
            <a:off x="10454252" y="3699515"/>
            <a:ext cx="1580062" cy="200055"/>
          </a:xfrm>
          <a:prstGeom prst="rect">
            <a:avLst/>
          </a:prstGeom>
          <a:noFill/>
        </p:spPr>
        <p:txBody>
          <a:bodyPr wrap="square" rtlCol="0">
            <a:spAutoFit/>
          </a:bodyPr>
          <a:lstStyle/>
          <a:p>
            <a:pPr algn="ctr"/>
            <a:r>
              <a:rPr lang="en-US" sz="350" b="1" dirty="0"/>
              <a:t>Figure 2E-38. Example of Overhead Arrow-per-Lane Guide Signs for a Split with an Option Lane</a:t>
            </a:r>
          </a:p>
        </p:txBody>
      </p:sp>
      <p:pic>
        <p:nvPicPr>
          <p:cNvPr id="12" name="Picture 11">
            <a:extLst>
              <a:ext uri="{FF2B5EF4-FFF2-40B4-BE49-F238E27FC236}">
                <a16:creationId xmlns:a16="http://schemas.microsoft.com/office/drawing/2014/main" id="{40525649-29FA-C8B1-7900-74A1DE8CE39D}"/>
              </a:ext>
              <a:ext uri="{C183D7F6-B498-43B3-948B-1728B52AA6E4}">
                <adec:decorative xmlns:adec="http://schemas.microsoft.com/office/drawing/2017/decorative" val="1"/>
              </a:ext>
            </a:extLst>
          </p:cNvPr>
          <p:cNvPicPr>
            <a:picLocks noChangeAspect="1"/>
          </p:cNvPicPr>
          <p:nvPr/>
        </p:nvPicPr>
        <p:blipFill rotWithShape="1">
          <a:blip r:embed="rId6"/>
          <a:srcRect t="5799"/>
          <a:stretch/>
        </p:blipFill>
        <p:spPr>
          <a:xfrm>
            <a:off x="10362135" y="3891875"/>
            <a:ext cx="1672179" cy="2323350"/>
          </a:xfrm>
          <a:prstGeom prst="rect">
            <a:avLst/>
          </a:prstGeom>
        </p:spPr>
      </p:pic>
    </p:spTree>
    <p:extLst>
      <p:ext uri="{BB962C8B-B14F-4D97-AF65-F5344CB8AC3E}">
        <p14:creationId xmlns:p14="http://schemas.microsoft.com/office/powerpoint/2010/main" val="28347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E8A38-D97C-C36A-E9A1-A483617A7AB2}"/>
              </a:ext>
            </a:extLst>
          </p:cNvPr>
          <p:cNvSpPr>
            <a:spLocks noGrp="1"/>
          </p:cNvSpPr>
          <p:nvPr>
            <p:ph type="title"/>
          </p:nvPr>
        </p:nvSpPr>
        <p:spPr/>
        <p:txBody>
          <a:bodyPr/>
          <a:lstStyle/>
          <a:p>
            <a:r>
              <a:rPr lang="en-US" dirty="0"/>
              <a:t>Section 2E.40 Design of Overhead Arrow-per-Lane Guide Signs for Option Lanes </a:t>
            </a:r>
            <a:r>
              <a:rPr lang="en-US" sz="2400" dirty="0"/>
              <a:t>(2 of 2)</a:t>
            </a:r>
          </a:p>
        </p:txBody>
      </p:sp>
      <p:sp>
        <p:nvSpPr>
          <p:cNvPr id="4" name="Content Placeholder 3">
            <a:extLst>
              <a:ext uri="{FF2B5EF4-FFF2-40B4-BE49-F238E27FC236}">
                <a16:creationId xmlns:a16="http://schemas.microsoft.com/office/drawing/2014/main" id="{66E53336-BE41-7CB9-FC5A-D57096EB21BD}"/>
              </a:ext>
            </a:extLst>
          </p:cNvPr>
          <p:cNvSpPr>
            <a:spLocks noGrp="1"/>
          </p:cNvSpPr>
          <p:nvPr>
            <p:ph idx="1"/>
          </p:nvPr>
        </p:nvSpPr>
        <p:spPr>
          <a:xfrm>
            <a:off x="617621" y="1751744"/>
            <a:ext cx="4423611" cy="4217639"/>
          </a:xfrm>
        </p:spPr>
        <p:txBody>
          <a:bodyPr/>
          <a:lstStyle/>
          <a:p>
            <a:r>
              <a:rPr lang="en-US" dirty="0"/>
              <a:t>Adds Option allowing Destination signs near theoretical gore where the taper lane is </a:t>
            </a:r>
            <a:br>
              <a:rPr lang="en-US" dirty="0"/>
            </a:br>
            <a:r>
              <a:rPr lang="en-US" dirty="0"/>
              <a:t>800 feet or more</a:t>
            </a:r>
          </a:p>
        </p:txBody>
      </p:sp>
      <p:sp>
        <p:nvSpPr>
          <p:cNvPr id="6" name="TextBox 5">
            <a:extLst>
              <a:ext uri="{FF2B5EF4-FFF2-40B4-BE49-F238E27FC236}">
                <a16:creationId xmlns:a16="http://schemas.microsoft.com/office/drawing/2014/main" id="{0D76FA9A-093C-7D69-7C9F-FD81C07D2935}"/>
              </a:ext>
            </a:extLst>
          </p:cNvPr>
          <p:cNvSpPr txBox="1"/>
          <p:nvPr/>
        </p:nvSpPr>
        <p:spPr>
          <a:xfrm>
            <a:off x="5471198" y="2126475"/>
            <a:ext cx="2343150" cy="338554"/>
          </a:xfrm>
          <a:prstGeom prst="rect">
            <a:avLst/>
          </a:prstGeom>
          <a:noFill/>
        </p:spPr>
        <p:txBody>
          <a:bodyPr wrap="square" rtlCol="0">
            <a:spAutoFit/>
          </a:bodyPr>
          <a:lstStyle/>
          <a:p>
            <a:pPr algn="ctr"/>
            <a:r>
              <a:rPr lang="en-US" sz="800" b="1" dirty="0"/>
              <a:t>Figure 2E-39.  Example of Guide Signing for a Narrow Gore at a Split with an Option Lane</a:t>
            </a:r>
          </a:p>
        </p:txBody>
      </p:sp>
      <p:pic>
        <p:nvPicPr>
          <p:cNvPr id="14" name="Picture 13">
            <a:extLst>
              <a:ext uri="{FF2B5EF4-FFF2-40B4-BE49-F238E27FC236}">
                <a16:creationId xmlns:a16="http://schemas.microsoft.com/office/drawing/2014/main" id="{CF55A3C7-97BF-7924-A19E-2061A300A0E0}"/>
              </a:ext>
              <a:ext uri="{C183D7F6-B498-43B3-948B-1728B52AA6E4}">
                <adec:decorative xmlns:adec="http://schemas.microsoft.com/office/drawing/2017/decorative" val="1"/>
              </a:ext>
            </a:extLst>
          </p:cNvPr>
          <p:cNvPicPr>
            <a:picLocks noChangeAspect="1"/>
          </p:cNvPicPr>
          <p:nvPr/>
        </p:nvPicPr>
        <p:blipFill rotWithShape="1">
          <a:blip r:embed="rId3"/>
          <a:srcRect t="5617"/>
          <a:stretch/>
        </p:blipFill>
        <p:spPr>
          <a:xfrm>
            <a:off x="5216211" y="2616198"/>
            <a:ext cx="2853124" cy="3639451"/>
          </a:xfrm>
          <a:prstGeom prst="rect">
            <a:avLst/>
          </a:prstGeom>
        </p:spPr>
      </p:pic>
      <p:sp>
        <p:nvSpPr>
          <p:cNvPr id="7" name="TextBox 6">
            <a:extLst>
              <a:ext uri="{FF2B5EF4-FFF2-40B4-BE49-F238E27FC236}">
                <a16:creationId xmlns:a16="http://schemas.microsoft.com/office/drawing/2014/main" id="{B74F8DAD-EFE1-08F1-F282-890943818D1D}"/>
              </a:ext>
            </a:extLst>
          </p:cNvPr>
          <p:cNvSpPr txBox="1"/>
          <p:nvPr/>
        </p:nvSpPr>
        <p:spPr>
          <a:xfrm>
            <a:off x="9048750" y="2060742"/>
            <a:ext cx="2343150" cy="461665"/>
          </a:xfrm>
          <a:prstGeom prst="rect">
            <a:avLst/>
          </a:prstGeom>
          <a:noFill/>
        </p:spPr>
        <p:txBody>
          <a:bodyPr wrap="square" rtlCol="0">
            <a:spAutoFit/>
          </a:bodyPr>
          <a:lstStyle/>
          <a:p>
            <a:pPr algn="ctr"/>
            <a:r>
              <a:rPr lang="en-US" sz="800" b="1" dirty="0"/>
              <a:t>Figure 2E-40.  Example of Guide Signing for a Narrow Gore at a Two-Lane Exit with an Option Lane</a:t>
            </a:r>
          </a:p>
        </p:txBody>
      </p:sp>
      <p:pic>
        <p:nvPicPr>
          <p:cNvPr id="5" name="Picture 4">
            <a:extLst>
              <a:ext uri="{FF2B5EF4-FFF2-40B4-BE49-F238E27FC236}">
                <a16:creationId xmlns:a16="http://schemas.microsoft.com/office/drawing/2014/main" id="{9F0AEC59-673C-02E6-AB26-93D0805620AB}"/>
              </a:ext>
              <a:ext uri="{C183D7F6-B498-43B3-948B-1728B52AA6E4}">
                <adec:decorative xmlns:adec="http://schemas.microsoft.com/office/drawing/2017/decorative" val="1"/>
              </a:ext>
            </a:extLst>
          </p:cNvPr>
          <p:cNvPicPr>
            <a:picLocks noChangeAspect="1"/>
          </p:cNvPicPr>
          <p:nvPr/>
        </p:nvPicPr>
        <p:blipFill rotWithShape="1">
          <a:blip r:embed="rId4"/>
          <a:srcRect t="5363"/>
          <a:stretch/>
        </p:blipFill>
        <p:spPr>
          <a:xfrm>
            <a:off x="8925168" y="2587624"/>
            <a:ext cx="2831124" cy="3639451"/>
          </a:xfrm>
          <a:prstGeom prst="rect">
            <a:avLst/>
          </a:prstGeom>
        </p:spPr>
      </p:pic>
      <p:sp>
        <p:nvSpPr>
          <p:cNvPr id="9" name="Rectangle 8">
            <a:extLst>
              <a:ext uri="{FF2B5EF4-FFF2-40B4-BE49-F238E27FC236}">
                <a16:creationId xmlns:a16="http://schemas.microsoft.com/office/drawing/2014/main" id="{B3C54FD5-604A-AA4B-A45E-43E0C2F8AF6C}"/>
              </a:ext>
              <a:ext uri="{C183D7F6-B498-43B3-948B-1728B52AA6E4}">
                <adec:decorative xmlns:adec="http://schemas.microsoft.com/office/drawing/2017/decorative" val="1"/>
              </a:ext>
            </a:extLst>
          </p:cNvPr>
          <p:cNvSpPr/>
          <p:nvPr/>
        </p:nvSpPr>
        <p:spPr>
          <a:xfrm>
            <a:off x="5216211" y="6010275"/>
            <a:ext cx="1403664" cy="142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DE376B7-83B8-7628-E28A-DC506C865790}"/>
              </a:ext>
              <a:ext uri="{C183D7F6-B498-43B3-948B-1728B52AA6E4}">
                <adec:decorative xmlns:adec="http://schemas.microsoft.com/office/drawing/2017/decorative" val="0"/>
              </a:ext>
            </a:extLst>
          </p:cNvPr>
          <p:cNvSpPr txBox="1"/>
          <p:nvPr/>
        </p:nvSpPr>
        <p:spPr>
          <a:xfrm>
            <a:off x="5264557" y="6027133"/>
            <a:ext cx="1675823" cy="146194"/>
          </a:xfrm>
          <a:prstGeom prst="rect">
            <a:avLst/>
          </a:prstGeom>
          <a:noFill/>
        </p:spPr>
        <p:txBody>
          <a:bodyPr wrap="square" rtlCol="0">
            <a:spAutoFit/>
          </a:bodyPr>
          <a:lstStyle/>
          <a:p>
            <a:r>
              <a:rPr lang="en-US" sz="350"/>
              <a:t>Note: Additional Interchange advance guide signs are not shown.</a:t>
            </a:r>
          </a:p>
        </p:txBody>
      </p:sp>
      <p:sp>
        <p:nvSpPr>
          <p:cNvPr id="10" name="Rectangle 9">
            <a:extLst>
              <a:ext uri="{FF2B5EF4-FFF2-40B4-BE49-F238E27FC236}">
                <a16:creationId xmlns:a16="http://schemas.microsoft.com/office/drawing/2014/main" id="{F85B745A-E0D4-BA25-569F-8D02B461F106}"/>
              </a:ext>
              <a:ext uri="{C183D7F6-B498-43B3-948B-1728B52AA6E4}">
                <adec:decorative xmlns:adec="http://schemas.microsoft.com/office/drawing/2017/decorative" val="1"/>
              </a:ext>
            </a:extLst>
          </p:cNvPr>
          <p:cNvSpPr/>
          <p:nvPr/>
        </p:nvSpPr>
        <p:spPr>
          <a:xfrm>
            <a:off x="9048750" y="6081712"/>
            <a:ext cx="1403664" cy="142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DE6B48E-B263-F50A-73A0-28D1A5BD895A}"/>
              </a:ext>
              <a:ext uri="{C183D7F6-B498-43B3-948B-1728B52AA6E4}">
                <adec:decorative xmlns:adec="http://schemas.microsoft.com/office/drawing/2017/decorative" val="0"/>
              </a:ext>
            </a:extLst>
          </p:cNvPr>
          <p:cNvSpPr txBox="1"/>
          <p:nvPr/>
        </p:nvSpPr>
        <p:spPr>
          <a:xfrm>
            <a:off x="8993594" y="6048973"/>
            <a:ext cx="1675823" cy="146194"/>
          </a:xfrm>
          <a:prstGeom prst="rect">
            <a:avLst/>
          </a:prstGeom>
          <a:noFill/>
        </p:spPr>
        <p:txBody>
          <a:bodyPr wrap="square" rtlCol="0">
            <a:spAutoFit/>
          </a:bodyPr>
          <a:lstStyle/>
          <a:p>
            <a:r>
              <a:rPr lang="en-US" sz="350"/>
              <a:t>Note: Additional Interchange advance guide signs are not shown.</a:t>
            </a:r>
          </a:p>
        </p:txBody>
      </p:sp>
    </p:spTree>
    <p:extLst>
      <p:ext uri="{BB962C8B-B14F-4D97-AF65-F5344CB8AC3E}">
        <p14:creationId xmlns:p14="http://schemas.microsoft.com/office/powerpoint/2010/main" val="181367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9ACDC-36DB-6F3D-6C68-BD2EA3C78464}"/>
              </a:ext>
            </a:extLst>
          </p:cNvPr>
          <p:cNvSpPr>
            <a:spLocks noGrp="1"/>
          </p:cNvSpPr>
          <p:nvPr>
            <p:ph type="title"/>
          </p:nvPr>
        </p:nvSpPr>
        <p:spPr/>
        <p:txBody>
          <a:bodyPr/>
          <a:lstStyle/>
          <a:p>
            <a:r>
              <a:rPr lang="en-US" dirty="0"/>
              <a:t>Section 2E.41 Design of Freeway and Expressway Diagrammatic Advance Guide Signs</a:t>
            </a:r>
          </a:p>
        </p:txBody>
      </p:sp>
      <p:sp>
        <p:nvSpPr>
          <p:cNvPr id="4" name="Content Placeholder 3">
            <a:extLst>
              <a:ext uri="{FF2B5EF4-FFF2-40B4-BE49-F238E27FC236}">
                <a16:creationId xmlns:a16="http://schemas.microsoft.com/office/drawing/2014/main" id="{7F89FBCA-C5AF-E01F-809E-E82F93054417}"/>
              </a:ext>
            </a:extLst>
          </p:cNvPr>
          <p:cNvSpPr>
            <a:spLocks noGrp="1"/>
          </p:cNvSpPr>
          <p:nvPr>
            <p:ph idx="1"/>
          </p:nvPr>
        </p:nvSpPr>
        <p:spPr>
          <a:xfrm>
            <a:off x="617621" y="1804191"/>
            <a:ext cx="8132974" cy="4217639"/>
          </a:xfrm>
        </p:spPr>
        <p:txBody>
          <a:bodyPr/>
          <a:lstStyle/>
          <a:p>
            <a:pPr>
              <a:lnSpc>
                <a:spcPct val="90000"/>
              </a:lnSpc>
            </a:pPr>
            <a:r>
              <a:rPr lang="en-US" dirty="0"/>
              <a:t>Makes several changes in purpose and design</a:t>
            </a:r>
          </a:p>
          <a:p>
            <a:r>
              <a:rPr lang="en-US" dirty="0"/>
              <a:t>Adds Option allowing use in advance of interchange guide sign sequence or in lieu of an</a:t>
            </a:r>
            <a:r>
              <a:rPr lang="en-US" dirty="0">
                <a:solidFill>
                  <a:srgbClr val="FF0000"/>
                </a:solidFill>
              </a:rPr>
              <a:t> </a:t>
            </a:r>
            <a:r>
              <a:rPr lang="en-US" dirty="0"/>
              <a:t>Interchange Advance guide sign at 2 miles</a:t>
            </a:r>
          </a:p>
          <a:p>
            <a:pPr>
              <a:lnSpc>
                <a:spcPct val="90000"/>
              </a:lnSpc>
            </a:pPr>
            <a:r>
              <a:rPr lang="en-US" dirty="0"/>
              <a:t>Revises Standard for Schematic graphic, no lane lines</a:t>
            </a:r>
          </a:p>
          <a:p>
            <a:pPr>
              <a:lnSpc>
                <a:spcPct val="90000"/>
              </a:lnSpc>
            </a:pPr>
            <a:endParaRPr lang="en-US" sz="2400" dirty="0"/>
          </a:p>
        </p:txBody>
      </p:sp>
      <p:sp>
        <p:nvSpPr>
          <p:cNvPr id="5" name="TextBox 4">
            <a:extLst>
              <a:ext uri="{FF2B5EF4-FFF2-40B4-BE49-F238E27FC236}">
                <a16:creationId xmlns:a16="http://schemas.microsoft.com/office/drawing/2014/main" id="{4B0D53A7-F775-B2F8-30BF-AB644B4BE079}"/>
              </a:ext>
            </a:extLst>
          </p:cNvPr>
          <p:cNvSpPr txBox="1"/>
          <p:nvPr/>
        </p:nvSpPr>
        <p:spPr>
          <a:xfrm>
            <a:off x="3142202" y="4438321"/>
            <a:ext cx="4590151" cy="246221"/>
          </a:xfrm>
          <a:prstGeom prst="rect">
            <a:avLst/>
          </a:prstGeom>
          <a:noFill/>
        </p:spPr>
        <p:txBody>
          <a:bodyPr wrap="square" rtlCol="0">
            <a:spAutoFit/>
          </a:bodyPr>
          <a:lstStyle/>
          <a:p>
            <a:r>
              <a:rPr lang="en-US" sz="1000" b="1" dirty="0"/>
              <a:t>Figure 2E-41. Examples of Diagrammatic Advance Guide Signs</a:t>
            </a:r>
          </a:p>
        </p:txBody>
      </p:sp>
      <p:sp>
        <p:nvSpPr>
          <p:cNvPr id="11" name="TextBox 10">
            <a:extLst>
              <a:ext uri="{FF2B5EF4-FFF2-40B4-BE49-F238E27FC236}">
                <a16:creationId xmlns:a16="http://schemas.microsoft.com/office/drawing/2014/main" id="{EA6A2A9F-29EC-2842-EE3A-25CA95AA6874}"/>
              </a:ext>
            </a:extLst>
          </p:cNvPr>
          <p:cNvSpPr txBox="1"/>
          <p:nvPr/>
        </p:nvSpPr>
        <p:spPr>
          <a:xfrm>
            <a:off x="1713188" y="4633544"/>
            <a:ext cx="1212194" cy="307777"/>
          </a:xfrm>
          <a:prstGeom prst="rect">
            <a:avLst/>
          </a:prstGeom>
          <a:noFill/>
        </p:spPr>
        <p:txBody>
          <a:bodyPr wrap="square" rtlCol="0">
            <a:spAutoFit/>
          </a:bodyPr>
          <a:lstStyle/>
          <a:p>
            <a:pPr algn="ctr"/>
            <a:r>
              <a:rPr lang="en-US" sz="700" b="1" dirty="0"/>
              <a:t>A – Through route on an off-movement</a:t>
            </a:r>
          </a:p>
        </p:txBody>
      </p:sp>
      <p:pic>
        <p:nvPicPr>
          <p:cNvPr id="6" name="Picture 5" descr="A rectangular green sign with white border is shown with three interstate advance guide signs with route numbers and cardinal directions, a directional arrow for a through route and two split routes, and an exit distance, with an exit number plaque mounted above.">
            <a:extLst>
              <a:ext uri="{FF2B5EF4-FFF2-40B4-BE49-F238E27FC236}">
                <a16:creationId xmlns:a16="http://schemas.microsoft.com/office/drawing/2014/main" id="{65781925-CD58-21EA-B220-28E4418A4E4B}"/>
              </a:ext>
            </a:extLst>
          </p:cNvPr>
          <p:cNvPicPr>
            <a:picLocks noChangeAspect="1"/>
          </p:cNvPicPr>
          <p:nvPr/>
        </p:nvPicPr>
        <p:blipFill rotWithShape="1">
          <a:blip r:embed="rId3"/>
          <a:srcRect t="9730" r="54522" b="56806"/>
          <a:stretch/>
        </p:blipFill>
        <p:spPr>
          <a:xfrm>
            <a:off x="1548848" y="4989835"/>
            <a:ext cx="1620086" cy="1007233"/>
          </a:xfrm>
          <a:prstGeom prst="rect">
            <a:avLst/>
          </a:prstGeom>
        </p:spPr>
      </p:pic>
      <p:sp>
        <p:nvSpPr>
          <p:cNvPr id="13" name="TextBox 12">
            <a:extLst>
              <a:ext uri="{FF2B5EF4-FFF2-40B4-BE49-F238E27FC236}">
                <a16:creationId xmlns:a16="http://schemas.microsoft.com/office/drawing/2014/main" id="{1A722AE8-8B00-804E-08AB-68C76CA17FB2}"/>
              </a:ext>
            </a:extLst>
          </p:cNvPr>
          <p:cNvSpPr txBox="1"/>
          <p:nvPr/>
        </p:nvSpPr>
        <p:spPr>
          <a:xfrm>
            <a:off x="3143126" y="4640950"/>
            <a:ext cx="2021106" cy="307777"/>
          </a:xfrm>
          <a:prstGeom prst="rect">
            <a:avLst/>
          </a:prstGeom>
          <a:noFill/>
        </p:spPr>
        <p:txBody>
          <a:bodyPr wrap="square" rtlCol="0">
            <a:spAutoFit/>
          </a:bodyPr>
          <a:lstStyle/>
          <a:p>
            <a:pPr algn="ctr"/>
            <a:r>
              <a:rPr lang="en-US" sz="700" b="1" dirty="0"/>
              <a:t>B – Through route with complex geometry and reduced speed on an off-movement</a:t>
            </a:r>
          </a:p>
        </p:txBody>
      </p:sp>
      <p:pic>
        <p:nvPicPr>
          <p:cNvPr id="3" name="Picture 2" descr="A rectangular green sign with white border is shown with two interstate advance guide signs with route numbers and cardinal directions, a directional arrow for a through and exit ramp route, an exit ramp speed sign, and an exit distance, with an exit number plaque with “LEFT” sign mounted above.">
            <a:extLst>
              <a:ext uri="{FF2B5EF4-FFF2-40B4-BE49-F238E27FC236}">
                <a16:creationId xmlns:a16="http://schemas.microsoft.com/office/drawing/2014/main" id="{D21106FA-28F8-BF49-5812-37A31206C200}"/>
              </a:ext>
            </a:extLst>
          </p:cNvPr>
          <p:cNvPicPr>
            <a:picLocks noChangeAspect="1"/>
          </p:cNvPicPr>
          <p:nvPr/>
        </p:nvPicPr>
        <p:blipFill rotWithShape="1">
          <a:blip r:embed="rId3"/>
          <a:srcRect l="48178" t="10168" r="3606" b="54164"/>
          <a:stretch/>
        </p:blipFill>
        <p:spPr>
          <a:xfrm>
            <a:off x="3269917" y="4963844"/>
            <a:ext cx="1717623" cy="1073571"/>
          </a:xfrm>
          <a:prstGeom prst="rect">
            <a:avLst/>
          </a:prstGeom>
        </p:spPr>
      </p:pic>
      <p:sp>
        <p:nvSpPr>
          <p:cNvPr id="14" name="TextBox 13">
            <a:extLst>
              <a:ext uri="{FF2B5EF4-FFF2-40B4-BE49-F238E27FC236}">
                <a16:creationId xmlns:a16="http://schemas.microsoft.com/office/drawing/2014/main" id="{41A140A1-F40A-078D-9B63-D8EDAC5ACF73}"/>
              </a:ext>
            </a:extLst>
          </p:cNvPr>
          <p:cNvSpPr txBox="1"/>
          <p:nvPr/>
        </p:nvSpPr>
        <p:spPr>
          <a:xfrm>
            <a:off x="5195210" y="4641432"/>
            <a:ext cx="1273250" cy="307777"/>
          </a:xfrm>
          <a:prstGeom prst="rect">
            <a:avLst/>
          </a:prstGeom>
          <a:noFill/>
        </p:spPr>
        <p:txBody>
          <a:bodyPr wrap="square" rtlCol="0">
            <a:spAutoFit/>
          </a:bodyPr>
          <a:lstStyle/>
          <a:p>
            <a:pPr algn="ctr"/>
            <a:r>
              <a:rPr lang="en-US" sz="700" b="1" dirty="0"/>
              <a:t>C – Split at terminus of an expressway route</a:t>
            </a:r>
          </a:p>
        </p:txBody>
      </p:sp>
      <p:pic>
        <p:nvPicPr>
          <p:cNvPr id="9" name="Picture 8" descr="A rectangular green sign with white border is shown with two interstate advance guide signs with route numbers and cardinal directions, a split route directional arrow, and an exit distance.">
            <a:extLst>
              <a:ext uri="{FF2B5EF4-FFF2-40B4-BE49-F238E27FC236}">
                <a16:creationId xmlns:a16="http://schemas.microsoft.com/office/drawing/2014/main" id="{E185DF55-51DE-9C31-92DF-E02F208957AE}"/>
              </a:ext>
            </a:extLst>
          </p:cNvPr>
          <p:cNvPicPr>
            <a:picLocks noChangeAspect="1"/>
          </p:cNvPicPr>
          <p:nvPr/>
        </p:nvPicPr>
        <p:blipFill rotWithShape="1">
          <a:blip r:embed="rId3"/>
          <a:srcRect l="4018" t="52382" r="58075" b="28010"/>
          <a:stretch>
            <a:fillRect/>
          </a:stretch>
        </p:blipFill>
        <p:spPr>
          <a:xfrm>
            <a:off x="5180804" y="5262158"/>
            <a:ext cx="1350370" cy="590181"/>
          </a:xfrm>
          <a:prstGeom prst="rect">
            <a:avLst/>
          </a:prstGeom>
        </p:spPr>
      </p:pic>
      <p:sp>
        <p:nvSpPr>
          <p:cNvPr id="15" name="TextBox 14">
            <a:extLst>
              <a:ext uri="{FF2B5EF4-FFF2-40B4-BE49-F238E27FC236}">
                <a16:creationId xmlns:a16="http://schemas.microsoft.com/office/drawing/2014/main" id="{DBF099CF-73C4-57EF-FA9C-6D73E69EE6B0}"/>
              </a:ext>
            </a:extLst>
          </p:cNvPr>
          <p:cNvSpPr txBox="1"/>
          <p:nvPr/>
        </p:nvSpPr>
        <p:spPr>
          <a:xfrm>
            <a:off x="6386085" y="4636010"/>
            <a:ext cx="1917693" cy="307777"/>
          </a:xfrm>
          <a:prstGeom prst="rect">
            <a:avLst/>
          </a:prstGeom>
          <a:noFill/>
        </p:spPr>
        <p:txBody>
          <a:bodyPr wrap="square" rtlCol="0">
            <a:spAutoFit/>
          </a:bodyPr>
          <a:lstStyle/>
          <a:p>
            <a:pPr algn="ctr"/>
            <a:r>
              <a:rPr lang="en-US" sz="700" b="1" dirty="0"/>
              <a:t>D – Successive exit ramps from opposite sides of the roadway</a:t>
            </a:r>
          </a:p>
        </p:txBody>
      </p:sp>
      <p:pic>
        <p:nvPicPr>
          <p:cNvPr id="10" name="Picture 9" descr="A rectangular green sign with white border is shown with three interstate advance guide signs with route numbers and cardinal directions, a directional arrow for a through route and two split routes, and an exit distance, with two exit number plaques mounted on top. One exit number plaque has a “LEFT” sign on it.">
            <a:extLst>
              <a:ext uri="{FF2B5EF4-FFF2-40B4-BE49-F238E27FC236}">
                <a16:creationId xmlns:a16="http://schemas.microsoft.com/office/drawing/2014/main" id="{0283F9A5-51AF-496C-8172-DEFDA8CF8615}"/>
              </a:ext>
            </a:extLst>
          </p:cNvPr>
          <p:cNvPicPr>
            <a:picLocks noChangeAspect="1"/>
          </p:cNvPicPr>
          <p:nvPr/>
        </p:nvPicPr>
        <p:blipFill rotWithShape="1">
          <a:blip r:embed="rId3"/>
          <a:srcRect l="51557" t="51940" r="5350" b="441"/>
          <a:stretch>
            <a:fillRect/>
          </a:stretch>
        </p:blipFill>
        <p:spPr>
          <a:xfrm>
            <a:off x="6630110" y="4914212"/>
            <a:ext cx="1381611" cy="1289956"/>
          </a:xfrm>
          <a:prstGeom prst="rect">
            <a:avLst/>
          </a:prstGeom>
        </p:spPr>
      </p:pic>
      <p:sp>
        <p:nvSpPr>
          <p:cNvPr id="7" name="TextBox 6">
            <a:extLst>
              <a:ext uri="{FF2B5EF4-FFF2-40B4-BE49-F238E27FC236}">
                <a16:creationId xmlns:a16="http://schemas.microsoft.com/office/drawing/2014/main" id="{365814C4-4F90-6612-C25A-6D283A836486}"/>
              </a:ext>
            </a:extLst>
          </p:cNvPr>
          <p:cNvSpPr txBox="1"/>
          <p:nvPr/>
        </p:nvSpPr>
        <p:spPr>
          <a:xfrm>
            <a:off x="8845571" y="1155479"/>
            <a:ext cx="2890643" cy="400110"/>
          </a:xfrm>
          <a:prstGeom prst="rect">
            <a:avLst/>
          </a:prstGeom>
          <a:noFill/>
        </p:spPr>
        <p:txBody>
          <a:bodyPr wrap="square" rtlCol="0">
            <a:spAutoFit/>
          </a:bodyPr>
          <a:lstStyle/>
          <a:p>
            <a:pPr algn="ctr"/>
            <a:r>
              <a:rPr lang="en-US" sz="1000" b="1" dirty="0"/>
              <a:t>Figure 2E-42. Examples of Diagrammatic Advance Guide Sign Use</a:t>
            </a:r>
          </a:p>
        </p:txBody>
      </p:sp>
      <p:pic>
        <p:nvPicPr>
          <p:cNvPr id="8" name="Picture 7" descr="A pictorial of a one directional vertical highway is shown with a ramp curving to the left heading westbound near the top of the figure. Eight horizontal rectangular green signs and sign assemblies, and one square green sign with white legends and borders are shown along as well as above the highway.">
            <a:extLst>
              <a:ext uri="{FF2B5EF4-FFF2-40B4-BE49-F238E27FC236}">
                <a16:creationId xmlns:a16="http://schemas.microsoft.com/office/drawing/2014/main" id="{42B5A259-9058-1292-5E84-A7D04786E9F7}"/>
              </a:ext>
            </a:extLst>
          </p:cNvPr>
          <p:cNvPicPr>
            <a:picLocks noChangeAspect="1"/>
          </p:cNvPicPr>
          <p:nvPr/>
        </p:nvPicPr>
        <p:blipFill rotWithShape="1">
          <a:blip r:embed="rId4"/>
          <a:srcRect l="2573" t="2449" r="1"/>
          <a:stretch>
            <a:fillRect/>
          </a:stretch>
        </p:blipFill>
        <p:spPr>
          <a:xfrm>
            <a:off x="8527550" y="1515602"/>
            <a:ext cx="3484430" cy="4653765"/>
          </a:xfrm>
          <a:prstGeom prst="rect">
            <a:avLst/>
          </a:prstGeom>
        </p:spPr>
      </p:pic>
    </p:spTree>
    <p:extLst>
      <p:ext uri="{BB962C8B-B14F-4D97-AF65-F5344CB8AC3E}">
        <p14:creationId xmlns:p14="http://schemas.microsoft.com/office/powerpoint/2010/main" val="1093661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FDF56-EB81-85A6-C702-F3B5B0A55D87}"/>
              </a:ext>
            </a:extLst>
          </p:cNvPr>
          <p:cNvSpPr>
            <a:spLocks noGrp="1"/>
          </p:cNvSpPr>
          <p:nvPr>
            <p:ph type="title"/>
          </p:nvPr>
        </p:nvSpPr>
        <p:spPr>
          <a:xfrm>
            <a:off x="617620" y="365125"/>
            <a:ext cx="11320951" cy="1386619"/>
          </a:xfrm>
        </p:spPr>
        <p:txBody>
          <a:bodyPr>
            <a:normAutofit fontScale="90000"/>
          </a:bodyPr>
          <a:lstStyle/>
          <a:p>
            <a:r>
              <a:rPr lang="en-US" sz="4000" dirty="0"/>
              <a:t>Section 2E.42 Signing for Intermediate and Minor Interchange Multi-Lane Exits with an Option Lane </a:t>
            </a:r>
            <a:r>
              <a:rPr lang="en-US" sz="2400" dirty="0"/>
              <a:t>(1 of 2)</a:t>
            </a:r>
            <a:r>
              <a:rPr lang="en-US" dirty="0"/>
              <a:t> </a:t>
            </a:r>
          </a:p>
        </p:txBody>
      </p:sp>
      <p:sp>
        <p:nvSpPr>
          <p:cNvPr id="4" name="Content Placeholder 3">
            <a:extLst>
              <a:ext uri="{FF2B5EF4-FFF2-40B4-BE49-F238E27FC236}">
                <a16:creationId xmlns:a16="http://schemas.microsoft.com/office/drawing/2014/main" id="{504458E9-443F-8F42-DB02-3CC9462084BA}"/>
              </a:ext>
            </a:extLst>
          </p:cNvPr>
          <p:cNvSpPr>
            <a:spLocks noGrp="1"/>
          </p:cNvSpPr>
          <p:nvPr>
            <p:ph idx="1"/>
          </p:nvPr>
        </p:nvSpPr>
        <p:spPr>
          <a:xfrm>
            <a:off x="617621" y="1751744"/>
            <a:ext cx="5793453" cy="4217639"/>
          </a:xfrm>
        </p:spPr>
        <p:txBody>
          <a:bodyPr>
            <a:normAutofit/>
          </a:bodyPr>
          <a:lstStyle/>
          <a:p>
            <a:r>
              <a:rPr lang="en-US" dirty="0"/>
              <a:t>Recommends partial-width Overhead Arrow-per-Lane signs</a:t>
            </a:r>
            <a:r>
              <a:rPr lang="en-US" dirty="0">
                <a:solidFill>
                  <a:srgbClr val="FF0000"/>
                </a:solidFill>
              </a:rPr>
              <a:t> </a:t>
            </a:r>
            <a:r>
              <a:rPr lang="en-US" dirty="0"/>
              <a:t>when full-width is not practical </a:t>
            </a:r>
          </a:p>
        </p:txBody>
      </p:sp>
      <p:sp>
        <p:nvSpPr>
          <p:cNvPr id="5" name="TextBox 4">
            <a:extLst>
              <a:ext uri="{FF2B5EF4-FFF2-40B4-BE49-F238E27FC236}">
                <a16:creationId xmlns:a16="http://schemas.microsoft.com/office/drawing/2014/main" id="{5057445B-D810-1D37-D3C3-CE13AE9036D4}"/>
              </a:ext>
            </a:extLst>
          </p:cNvPr>
          <p:cNvSpPr txBox="1"/>
          <p:nvPr/>
        </p:nvSpPr>
        <p:spPr>
          <a:xfrm>
            <a:off x="2684724" y="3429000"/>
            <a:ext cx="2743201" cy="553998"/>
          </a:xfrm>
          <a:prstGeom prst="rect">
            <a:avLst/>
          </a:prstGeom>
          <a:noFill/>
        </p:spPr>
        <p:txBody>
          <a:bodyPr wrap="square" rtlCol="0">
            <a:spAutoFit/>
          </a:bodyPr>
          <a:lstStyle/>
          <a:p>
            <a:pPr algn="ctr"/>
            <a:r>
              <a:rPr lang="en-US" sz="1000" b="1" dirty="0"/>
              <a:t>Figure 2E-43. Example of a Partial-Width Overhead Arrow-per-Lane Guide Sign for Intermediate or Minor Interchanges</a:t>
            </a:r>
          </a:p>
        </p:txBody>
      </p:sp>
      <p:pic>
        <p:nvPicPr>
          <p:cNvPr id="6" name="Picture 5" descr="A horizontal rectangular green sign with a white border and legend is shown. It shows a white circle with the numerals “65” in black just above the words “CONCORD” in white. Below that from left to right shows a plan view of one direction of a highway with an exit to the right, a yellow rectangle with the words “EXIT” in black, a plan view of a view of one direction of a highway curving to the right, and a yellow rectangle with the words “ONLY” in black.">
            <a:extLst>
              <a:ext uri="{FF2B5EF4-FFF2-40B4-BE49-F238E27FC236}">
                <a16:creationId xmlns:a16="http://schemas.microsoft.com/office/drawing/2014/main" id="{B6A046A3-A030-8CB6-55A9-771B832DAC12}"/>
              </a:ext>
            </a:extLst>
          </p:cNvPr>
          <p:cNvPicPr>
            <a:picLocks noChangeAspect="1"/>
          </p:cNvPicPr>
          <p:nvPr/>
        </p:nvPicPr>
        <p:blipFill rotWithShape="1">
          <a:blip r:embed="rId3"/>
          <a:srcRect t="29143"/>
          <a:stretch/>
        </p:blipFill>
        <p:spPr>
          <a:xfrm>
            <a:off x="2886784" y="4019022"/>
            <a:ext cx="2380298" cy="1204720"/>
          </a:xfrm>
          <a:prstGeom prst="rect">
            <a:avLst/>
          </a:prstGeom>
        </p:spPr>
      </p:pic>
      <p:sp>
        <p:nvSpPr>
          <p:cNvPr id="7" name="TextBox 6">
            <a:extLst>
              <a:ext uri="{FF2B5EF4-FFF2-40B4-BE49-F238E27FC236}">
                <a16:creationId xmlns:a16="http://schemas.microsoft.com/office/drawing/2014/main" id="{13B34034-64F5-9816-F762-0DB73BE274C1}"/>
              </a:ext>
            </a:extLst>
          </p:cNvPr>
          <p:cNvSpPr txBox="1"/>
          <p:nvPr/>
        </p:nvSpPr>
        <p:spPr>
          <a:xfrm>
            <a:off x="6284874" y="1809743"/>
            <a:ext cx="2766659" cy="584775"/>
          </a:xfrm>
          <a:prstGeom prst="rect">
            <a:avLst/>
          </a:prstGeom>
          <a:noFill/>
        </p:spPr>
        <p:txBody>
          <a:bodyPr wrap="square" rtlCol="0">
            <a:spAutoFit/>
          </a:bodyPr>
          <a:lstStyle/>
          <a:p>
            <a:pPr algn="ctr"/>
            <a:r>
              <a:rPr lang="en-US" sz="800" b="1" dirty="0"/>
              <a:t>Figure 2E-44. Example of Signing for a Two-Lane Intermediate or Minor Interchange Exit with an Option Lane and a Dropped Lane using Partial-Width Overhead Arrow-per-Lane Signs</a:t>
            </a:r>
          </a:p>
        </p:txBody>
      </p:sp>
      <p:pic>
        <p:nvPicPr>
          <p:cNvPr id="8" name="Picture 7">
            <a:extLst>
              <a:ext uri="{FF2B5EF4-FFF2-40B4-BE49-F238E27FC236}">
                <a16:creationId xmlns:a16="http://schemas.microsoft.com/office/drawing/2014/main" id="{263AC4B2-B460-634E-1F12-215BCA46DE88}"/>
              </a:ext>
              <a:ext uri="{C183D7F6-B498-43B3-948B-1728B52AA6E4}">
                <adec:decorative xmlns:adec="http://schemas.microsoft.com/office/drawing/2017/decorative" val="1"/>
              </a:ext>
            </a:extLst>
          </p:cNvPr>
          <p:cNvPicPr>
            <a:picLocks noChangeAspect="1"/>
          </p:cNvPicPr>
          <p:nvPr/>
        </p:nvPicPr>
        <p:blipFill rotWithShape="1">
          <a:blip r:embed="rId4"/>
          <a:srcRect t="7650"/>
          <a:stretch/>
        </p:blipFill>
        <p:spPr>
          <a:xfrm>
            <a:off x="6315994" y="2452517"/>
            <a:ext cx="2676525" cy="3377794"/>
          </a:xfrm>
          <a:prstGeom prst="rect">
            <a:avLst/>
          </a:prstGeom>
        </p:spPr>
      </p:pic>
      <p:sp>
        <p:nvSpPr>
          <p:cNvPr id="9" name="TextBox 8">
            <a:extLst>
              <a:ext uri="{FF2B5EF4-FFF2-40B4-BE49-F238E27FC236}">
                <a16:creationId xmlns:a16="http://schemas.microsoft.com/office/drawing/2014/main" id="{FFED0F64-CB22-DC34-8031-792A9A1D87EB}"/>
              </a:ext>
            </a:extLst>
          </p:cNvPr>
          <p:cNvSpPr txBox="1"/>
          <p:nvPr/>
        </p:nvSpPr>
        <p:spPr>
          <a:xfrm>
            <a:off x="9328930" y="1809743"/>
            <a:ext cx="2628226" cy="584775"/>
          </a:xfrm>
          <a:prstGeom prst="rect">
            <a:avLst/>
          </a:prstGeom>
          <a:noFill/>
        </p:spPr>
        <p:txBody>
          <a:bodyPr wrap="square" rtlCol="0">
            <a:spAutoFit/>
          </a:bodyPr>
          <a:lstStyle/>
          <a:p>
            <a:pPr algn="ctr"/>
            <a:r>
              <a:rPr lang="en-US" sz="800" b="1" dirty="0"/>
              <a:t>Figure 2E-45. Example of Signing for a Two-Lane Intermediate or Minor Interchange Exit with Option and Auxiliary Lanes using Partial-Width Overhead Arrow-per-Lane Signs</a:t>
            </a:r>
          </a:p>
        </p:txBody>
      </p:sp>
      <p:pic>
        <p:nvPicPr>
          <p:cNvPr id="10" name="Picture 9">
            <a:extLst>
              <a:ext uri="{FF2B5EF4-FFF2-40B4-BE49-F238E27FC236}">
                <a16:creationId xmlns:a16="http://schemas.microsoft.com/office/drawing/2014/main" id="{1964F3C8-E5AB-85F4-7B64-EBD65FA06503}"/>
              </a:ext>
              <a:ext uri="{C183D7F6-B498-43B3-948B-1728B52AA6E4}">
                <adec:decorative xmlns:adec="http://schemas.microsoft.com/office/drawing/2017/decorative" val="1"/>
              </a:ext>
            </a:extLst>
          </p:cNvPr>
          <p:cNvPicPr>
            <a:picLocks noChangeAspect="1"/>
          </p:cNvPicPr>
          <p:nvPr/>
        </p:nvPicPr>
        <p:blipFill rotWithShape="1">
          <a:blip r:embed="rId5"/>
          <a:srcRect t="5659" r="1668"/>
          <a:stretch>
            <a:fillRect/>
          </a:stretch>
        </p:blipFill>
        <p:spPr>
          <a:xfrm>
            <a:off x="9207149" y="2465518"/>
            <a:ext cx="2823889" cy="3562941"/>
          </a:xfrm>
          <a:prstGeom prst="rect">
            <a:avLst/>
          </a:prstGeom>
        </p:spPr>
      </p:pic>
    </p:spTree>
    <p:extLst>
      <p:ext uri="{BB962C8B-B14F-4D97-AF65-F5344CB8AC3E}">
        <p14:creationId xmlns:p14="http://schemas.microsoft.com/office/powerpoint/2010/main" val="99988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FDF56-EB81-85A6-C702-F3B5B0A55D87}"/>
              </a:ext>
            </a:extLst>
          </p:cNvPr>
          <p:cNvSpPr>
            <a:spLocks noGrp="1"/>
          </p:cNvSpPr>
          <p:nvPr>
            <p:ph type="title"/>
          </p:nvPr>
        </p:nvSpPr>
        <p:spPr>
          <a:xfrm>
            <a:off x="617620" y="365125"/>
            <a:ext cx="11310677" cy="1386619"/>
          </a:xfrm>
        </p:spPr>
        <p:txBody>
          <a:bodyPr>
            <a:normAutofit fontScale="90000"/>
          </a:bodyPr>
          <a:lstStyle/>
          <a:p>
            <a:r>
              <a:rPr lang="en-US" sz="4000" dirty="0"/>
              <a:t>Section 2E.42 Signing for Intermediate and Minor Interchange Multi-Lane Exits with an Option Lane </a:t>
            </a:r>
            <a:r>
              <a:rPr lang="en-US" sz="2400" dirty="0"/>
              <a:t>(2 of 2)</a:t>
            </a:r>
            <a:r>
              <a:rPr lang="en-US" dirty="0"/>
              <a:t> </a:t>
            </a:r>
          </a:p>
        </p:txBody>
      </p:sp>
      <p:sp>
        <p:nvSpPr>
          <p:cNvPr id="4" name="Content Placeholder 3">
            <a:extLst>
              <a:ext uri="{FF2B5EF4-FFF2-40B4-BE49-F238E27FC236}">
                <a16:creationId xmlns:a16="http://schemas.microsoft.com/office/drawing/2014/main" id="{504458E9-443F-8F42-DB02-3CC9462084BA}"/>
              </a:ext>
            </a:extLst>
          </p:cNvPr>
          <p:cNvSpPr>
            <a:spLocks noGrp="1"/>
          </p:cNvSpPr>
          <p:nvPr>
            <p:ph idx="1"/>
          </p:nvPr>
        </p:nvSpPr>
        <p:spPr>
          <a:xfrm>
            <a:off x="617621" y="1751744"/>
            <a:ext cx="4026298" cy="4217639"/>
          </a:xfrm>
        </p:spPr>
        <p:txBody>
          <a:bodyPr/>
          <a:lstStyle/>
          <a:p>
            <a:r>
              <a:rPr lang="en-US" dirty="0"/>
              <a:t>Adds new Figures 2E-46 and 2E-47</a:t>
            </a:r>
          </a:p>
        </p:txBody>
      </p:sp>
      <p:sp>
        <p:nvSpPr>
          <p:cNvPr id="5" name="TextBox 4">
            <a:extLst>
              <a:ext uri="{FF2B5EF4-FFF2-40B4-BE49-F238E27FC236}">
                <a16:creationId xmlns:a16="http://schemas.microsoft.com/office/drawing/2014/main" id="{17D57D8A-AAFE-DE3D-A45F-E7B6EBEE6A42}"/>
              </a:ext>
            </a:extLst>
          </p:cNvPr>
          <p:cNvSpPr txBox="1"/>
          <p:nvPr/>
        </p:nvSpPr>
        <p:spPr>
          <a:xfrm>
            <a:off x="4848937" y="1781354"/>
            <a:ext cx="2739278" cy="461665"/>
          </a:xfrm>
          <a:prstGeom prst="rect">
            <a:avLst/>
          </a:prstGeom>
          <a:noFill/>
        </p:spPr>
        <p:txBody>
          <a:bodyPr wrap="square" rtlCol="0">
            <a:spAutoFit/>
          </a:bodyPr>
          <a:lstStyle/>
          <a:p>
            <a:pPr algn="ctr"/>
            <a:r>
              <a:rPr lang="en-US" sz="800" b="1" dirty="0"/>
              <a:t>Figure 2E-46. Example of Signing for a Two-Lane Intermediate or Minor Interchange Exit with an Option Lane and a Dropped Lane</a:t>
            </a:r>
          </a:p>
        </p:txBody>
      </p:sp>
      <p:pic>
        <p:nvPicPr>
          <p:cNvPr id="12" name="Picture 11">
            <a:extLst>
              <a:ext uri="{FF2B5EF4-FFF2-40B4-BE49-F238E27FC236}">
                <a16:creationId xmlns:a16="http://schemas.microsoft.com/office/drawing/2014/main" id="{A9EF1858-1C21-8A15-A425-D15CD373146B}"/>
              </a:ext>
              <a:ext uri="{C183D7F6-B498-43B3-948B-1728B52AA6E4}">
                <adec:decorative xmlns:adec="http://schemas.microsoft.com/office/drawing/2017/decorative" val="1"/>
              </a:ext>
            </a:extLst>
          </p:cNvPr>
          <p:cNvPicPr>
            <a:picLocks noChangeAspect="1"/>
          </p:cNvPicPr>
          <p:nvPr/>
        </p:nvPicPr>
        <p:blipFill rotWithShape="1">
          <a:blip r:embed="rId3"/>
          <a:srcRect l="9591" t="6610"/>
          <a:stretch>
            <a:fillRect/>
          </a:stretch>
        </p:blipFill>
        <p:spPr>
          <a:xfrm>
            <a:off x="4848937" y="2240504"/>
            <a:ext cx="2789672" cy="3938437"/>
          </a:xfrm>
          <a:prstGeom prst="rect">
            <a:avLst/>
          </a:prstGeom>
        </p:spPr>
      </p:pic>
      <p:sp>
        <p:nvSpPr>
          <p:cNvPr id="6" name="TextBox 5">
            <a:extLst>
              <a:ext uri="{FF2B5EF4-FFF2-40B4-BE49-F238E27FC236}">
                <a16:creationId xmlns:a16="http://schemas.microsoft.com/office/drawing/2014/main" id="{9A618950-F3D7-114F-DF31-2BA1D1A8C226}"/>
              </a:ext>
            </a:extLst>
          </p:cNvPr>
          <p:cNvSpPr txBox="1"/>
          <p:nvPr/>
        </p:nvSpPr>
        <p:spPr>
          <a:xfrm>
            <a:off x="8229434" y="1786491"/>
            <a:ext cx="2739277" cy="461665"/>
          </a:xfrm>
          <a:prstGeom prst="rect">
            <a:avLst/>
          </a:prstGeom>
          <a:noFill/>
        </p:spPr>
        <p:txBody>
          <a:bodyPr wrap="square" rtlCol="0">
            <a:spAutoFit/>
          </a:bodyPr>
          <a:lstStyle/>
          <a:p>
            <a:pPr algn="ctr"/>
            <a:r>
              <a:rPr lang="en-US" sz="800" b="1" dirty="0"/>
              <a:t>Figure 2E-47. Example of Signing for a Two-Lane Intermediate or Minor Interchange Exit with Option and Auxiliary Lane</a:t>
            </a:r>
          </a:p>
        </p:txBody>
      </p:sp>
      <p:pic>
        <p:nvPicPr>
          <p:cNvPr id="14" name="Picture 13">
            <a:extLst>
              <a:ext uri="{FF2B5EF4-FFF2-40B4-BE49-F238E27FC236}">
                <a16:creationId xmlns:a16="http://schemas.microsoft.com/office/drawing/2014/main" id="{3F9C75CB-952A-321A-F6FC-6250277A8753}"/>
              </a:ext>
              <a:ext uri="{C183D7F6-B498-43B3-948B-1728B52AA6E4}">
                <adec:decorative xmlns:adec="http://schemas.microsoft.com/office/drawing/2017/decorative" val="1"/>
              </a:ext>
            </a:extLst>
          </p:cNvPr>
          <p:cNvPicPr>
            <a:picLocks noChangeAspect="1"/>
          </p:cNvPicPr>
          <p:nvPr/>
        </p:nvPicPr>
        <p:blipFill rotWithShape="1">
          <a:blip r:embed="rId4"/>
          <a:srcRect t="6026"/>
          <a:stretch>
            <a:fillRect/>
          </a:stretch>
        </p:blipFill>
        <p:spPr>
          <a:xfrm>
            <a:off x="8225048" y="2231439"/>
            <a:ext cx="3027998" cy="3938437"/>
          </a:xfrm>
          <a:prstGeom prst="rect">
            <a:avLst/>
          </a:prstGeom>
        </p:spPr>
      </p:pic>
    </p:spTree>
    <p:extLst>
      <p:ext uri="{BB962C8B-B14F-4D97-AF65-F5344CB8AC3E}">
        <p14:creationId xmlns:p14="http://schemas.microsoft.com/office/powerpoint/2010/main" val="381651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AE473-8823-E10E-F488-0B6C484D9147}"/>
              </a:ext>
            </a:extLst>
          </p:cNvPr>
          <p:cNvSpPr>
            <a:spLocks noGrp="1"/>
          </p:cNvSpPr>
          <p:nvPr>
            <p:ph type="title"/>
          </p:nvPr>
        </p:nvSpPr>
        <p:spPr/>
        <p:txBody>
          <a:bodyPr/>
          <a:lstStyle/>
          <a:p>
            <a:r>
              <a:rPr lang="en-US" dirty="0"/>
              <a:t>Chapter 2E Organization</a:t>
            </a:r>
          </a:p>
        </p:txBody>
      </p:sp>
      <p:sp>
        <p:nvSpPr>
          <p:cNvPr id="4" name="Content Placeholder 3">
            <a:extLst>
              <a:ext uri="{FF2B5EF4-FFF2-40B4-BE49-F238E27FC236}">
                <a16:creationId xmlns:a16="http://schemas.microsoft.com/office/drawing/2014/main" id="{F132A452-0413-F16B-82FA-22A319F978AD}"/>
              </a:ext>
            </a:extLst>
          </p:cNvPr>
          <p:cNvSpPr>
            <a:spLocks noGrp="1"/>
          </p:cNvSpPr>
          <p:nvPr>
            <p:ph idx="1"/>
          </p:nvPr>
        </p:nvSpPr>
        <p:spPr/>
        <p:txBody>
          <a:bodyPr/>
          <a:lstStyle/>
          <a:p>
            <a:r>
              <a:rPr lang="en-US" dirty="0"/>
              <a:t>New sub-chapter headings to organize sections:</a:t>
            </a:r>
          </a:p>
          <a:p>
            <a:pPr lvl="1"/>
            <a:r>
              <a:rPr lang="en-US" b="0" i="0" u="none" strike="noStrike" baseline="0" dirty="0">
                <a:solidFill>
                  <a:srgbClr val="000000"/>
                </a:solidFill>
              </a:rPr>
              <a:t>General</a:t>
            </a:r>
          </a:p>
          <a:p>
            <a:pPr lvl="1"/>
            <a:r>
              <a:rPr lang="en-US" b="0" i="0" u="none" strike="noStrike" baseline="0" dirty="0">
                <a:solidFill>
                  <a:srgbClr val="000000"/>
                </a:solidFill>
              </a:rPr>
              <a:t>Sign Design</a:t>
            </a:r>
          </a:p>
          <a:p>
            <a:pPr lvl="1"/>
            <a:r>
              <a:rPr lang="en-US" b="0" i="0" u="none" strike="noStrike" baseline="0" dirty="0">
                <a:solidFill>
                  <a:srgbClr val="000000"/>
                </a:solidFill>
              </a:rPr>
              <a:t>Installation</a:t>
            </a:r>
          </a:p>
          <a:p>
            <a:pPr lvl="1"/>
            <a:r>
              <a:rPr lang="en-US" b="0" i="0" u="none" strike="noStrike" baseline="0" dirty="0">
                <a:solidFill>
                  <a:srgbClr val="000000"/>
                </a:solidFill>
              </a:rPr>
              <a:t>Guide Signing for Interchanges</a:t>
            </a:r>
          </a:p>
          <a:p>
            <a:pPr lvl="1"/>
            <a:r>
              <a:rPr lang="en-US" b="0" i="0" u="none" strike="noStrike" baseline="0" dirty="0">
                <a:solidFill>
                  <a:srgbClr val="000000"/>
                </a:solidFill>
              </a:rPr>
              <a:t>Other Guide Signs</a:t>
            </a:r>
          </a:p>
          <a:p>
            <a:pPr lvl="1"/>
            <a:r>
              <a:rPr lang="en-US" b="0" i="0" u="none" strike="noStrike" baseline="0" dirty="0">
                <a:solidFill>
                  <a:srgbClr val="000000"/>
                </a:solidFill>
              </a:rPr>
              <a:t>Signs for Route Diversion by Vehicle Class</a:t>
            </a:r>
          </a:p>
          <a:p>
            <a:pPr lvl="1"/>
            <a:r>
              <a:rPr lang="en-US" b="0" i="0" u="none" strike="noStrike" baseline="0" dirty="0">
                <a:solidFill>
                  <a:srgbClr val="000000"/>
                </a:solidFill>
              </a:rPr>
              <a:t>Interface </a:t>
            </a:r>
            <a:r>
              <a:rPr lang="en-US" dirty="0">
                <a:solidFill>
                  <a:srgbClr val="000000"/>
                </a:solidFill>
              </a:rPr>
              <a:t>W</a:t>
            </a:r>
            <a:r>
              <a:rPr lang="en-US" b="0" i="0" u="none" strike="noStrike" baseline="0" dirty="0">
                <a:solidFill>
                  <a:srgbClr val="000000"/>
                </a:solidFill>
              </a:rPr>
              <a:t>ith Conventional Roadways</a:t>
            </a:r>
            <a:endParaRPr lang="en-US" dirty="0"/>
          </a:p>
        </p:txBody>
      </p:sp>
    </p:spTree>
    <p:extLst>
      <p:ext uri="{BB962C8B-B14F-4D97-AF65-F5344CB8AC3E}">
        <p14:creationId xmlns:p14="http://schemas.microsoft.com/office/powerpoint/2010/main" val="3529790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EA943-E3CE-B67B-55D4-68E1D282021F}"/>
              </a:ext>
            </a:extLst>
          </p:cNvPr>
          <p:cNvSpPr>
            <a:spLocks noGrp="1"/>
          </p:cNvSpPr>
          <p:nvPr>
            <p:ph type="title"/>
          </p:nvPr>
        </p:nvSpPr>
        <p:spPr/>
        <p:txBody>
          <a:bodyPr/>
          <a:lstStyle/>
          <a:p>
            <a:r>
              <a:rPr lang="en-US" dirty="0"/>
              <a:t>Section 2E.45 Guide Signing in Tunnels and Similar Structures</a:t>
            </a:r>
          </a:p>
        </p:txBody>
      </p:sp>
      <p:sp>
        <p:nvSpPr>
          <p:cNvPr id="4" name="Content Placeholder 3">
            <a:extLst>
              <a:ext uri="{FF2B5EF4-FFF2-40B4-BE49-F238E27FC236}">
                <a16:creationId xmlns:a16="http://schemas.microsoft.com/office/drawing/2014/main" id="{33B620D9-5FFB-50CF-7115-814612CB2237}"/>
              </a:ext>
            </a:extLst>
          </p:cNvPr>
          <p:cNvSpPr>
            <a:spLocks noGrp="1"/>
          </p:cNvSpPr>
          <p:nvPr>
            <p:ph idx="1"/>
          </p:nvPr>
        </p:nvSpPr>
        <p:spPr/>
        <p:txBody>
          <a:bodyPr/>
          <a:lstStyle/>
          <a:p>
            <a:r>
              <a:rPr lang="en-US" dirty="0"/>
              <a:t>Adds Section—Support, Option, Standard, and Guidance</a:t>
            </a:r>
          </a:p>
          <a:p>
            <a:r>
              <a:rPr lang="en-US" dirty="0"/>
              <a:t>Adds Guidance with recommendations for guide signs provided within the tunnel or similar structure</a:t>
            </a:r>
          </a:p>
        </p:txBody>
      </p:sp>
    </p:spTree>
    <p:extLst>
      <p:ext uri="{BB962C8B-B14F-4D97-AF65-F5344CB8AC3E}">
        <p14:creationId xmlns:p14="http://schemas.microsoft.com/office/powerpoint/2010/main" val="83642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2599C-A63D-319C-70A0-85537A76E4F2}"/>
              </a:ext>
            </a:extLst>
          </p:cNvPr>
          <p:cNvSpPr>
            <a:spLocks noGrp="1"/>
          </p:cNvSpPr>
          <p:nvPr>
            <p:ph type="title"/>
          </p:nvPr>
        </p:nvSpPr>
        <p:spPr/>
        <p:txBody>
          <a:bodyPr>
            <a:normAutofit/>
          </a:bodyPr>
          <a:lstStyle/>
          <a:p>
            <a:r>
              <a:rPr lang="en-US" dirty="0"/>
              <a:t>Section 2E.46 Next Exit Plaques </a:t>
            </a:r>
            <a:br>
              <a:rPr lang="en-US" dirty="0"/>
            </a:br>
            <a:r>
              <a:rPr lang="en-US" dirty="0"/>
              <a:t>(E2-1P and E2-1aP)</a:t>
            </a:r>
          </a:p>
        </p:txBody>
      </p:sp>
      <p:sp>
        <p:nvSpPr>
          <p:cNvPr id="4" name="Content Placeholder 3">
            <a:extLst>
              <a:ext uri="{FF2B5EF4-FFF2-40B4-BE49-F238E27FC236}">
                <a16:creationId xmlns:a16="http://schemas.microsoft.com/office/drawing/2014/main" id="{4F72D09D-4B1E-0B25-6E27-D74A97D12C0B}"/>
              </a:ext>
            </a:extLst>
          </p:cNvPr>
          <p:cNvSpPr>
            <a:spLocks noGrp="1"/>
          </p:cNvSpPr>
          <p:nvPr>
            <p:ph idx="1"/>
          </p:nvPr>
        </p:nvSpPr>
        <p:spPr/>
        <p:txBody>
          <a:bodyPr/>
          <a:lstStyle/>
          <a:p>
            <a:r>
              <a:rPr lang="en-US" dirty="0"/>
              <a:t>Adds Guidance:</a:t>
            </a:r>
          </a:p>
          <a:p>
            <a:pPr lvl="1"/>
            <a:r>
              <a:rPr lang="en-US" dirty="0"/>
              <a:t>Use E2-1P where width of Interchange Advance guide sign is greater than or equal to E2-1P plaque</a:t>
            </a:r>
          </a:p>
          <a:p>
            <a:pPr lvl="1"/>
            <a:r>
              <a:rPr lang="en-US" dirty="0"/>
              <a:t>Use E2-1aP where width of E2-1P exceeds width of the Interchange Advance guide sign</a:t>
            </a:r>
          </a:p>
          <a:p>
            <a:endParaRPr lang="en-US" dirty="0"/>
          </a:p>
        </p:txBody>
      </p:sp>
      <p:sp>
        <p:nvSpPr>
          <p:cNvPr id="5" name="TextBox 4">
            <a:extLst>
              <a:ext uri="{FF2B5EF4-FFF2-40B4-BE49-F238E27FC236}">
                <a16:creationId xmlns:a16="http://schemas.microsoft.com/office/drawing/2014/main" id="{6AAC4FCA-1C6D-2C12-F2C9-875AA4AE1CA4}"/>
              </a:ext>
            </a:extLst>
          </p:cNvPr>
          <p:cNvSpPr txBox="1"/>
          <p:nvPr/>
        </p:nvSpPr>
        <p:spPr>
          <a:xfrm>
            <a:off x="4274913" y="4136405"/>
            <a:ext cx="3365781" cy="338554"/>
          </a:xfrm>
          <a:prstGeom prst="rect">
            <a:avLst/>
          </a:prstGeom>
          <a:noFill/>
        </p:spPr>
        <p:txBody>
          <a:bodyPr wrap="square" rtlCol="0">
            <a:spAutoFit/>
          </a:bodyPr>
          <a:lstStyle/>
          <a:p>
            <a:r>
              <a:rPr lang="en-US" sz="1600" b="1" dirty="0"/>
              <a:t>Figure 2E-49.  Next Exit Plaques</a:t>
            </a:r>
          </a:p>
        </p:txBody>
      </p:sp>
      <p:pic>
        <p:nvPicPr>
          <p:cNvPr id="6" name="Picture 5" descr="Horizontal rectangular green plaque with white lettering and a white border. The plaque shows the words &quot;NEXT EXIT 6 MILES,&quot; all on one line.">
            <a:extLst>
              <a:ext uri="{FF2B5EF4-FFF2-40B4-BE49-F238E27FC236}">
                <a16:creationId xmlns:a16="http://schemas.microsoft.com/office/drawing/2014/main" id="{62C2914E-0855-20A4-FA00-E214440F390E}"/>
              </a:ext>
            </a:extLst>
          </p:cNvPr>
          <p:cNvPicPr>
            <a:picLocks noChangeAspect="1"/>
          </p:cNvPicPr>
          <p:nvPr/>
        </p:nvPicPr>
        <p:blipFill rotWithShape="1">
          <a:blip r:embed="rId3"/>
          <a:srcRect t="35487" r="36817" b="15974"/>
          <a:stretch>
            <a:fillRect/>
          </a:stretch>
        </p:blipFill>
        <p:spPr>
          <a:xfrm>
            <a:off x="2489069" y="4654193"/>
            <a:ext cx="4411349" cy="827572"/>
          </a:xfrm>
          <a:prstGeom prst="rect">
            <a:avLst/>
          </a:prstGeom>
        </p:spPr>
      </p:pic>
      <p:sp>
        <p:nvSpPr>
          <p:cNvPr id="7" name="TextBox 6">
            <a:extLst>
              <a:ext uri="{FF2B5EF4-FFF2-40B4-BE49-F238E27FC236}">
                <a16:creationId xmlns:a16="http://schemas.microsoft.com/office/drawing/2014/main" id="{51FC78A1-7AD8-312C-081A-E8367E5DC16E}"/>
              </a:ext>
            </a:extLst>
          </p:cNvPr>
          <p:cNvSpPr txBox="1"/>
          <p:nvPr/>
        </p:nvSpPr>
        <p:spPr>
          <a:xfrm>
            <a:off x="4274913" y="5563999"/>
            <a:ext cx="950613" cy="369332"/>
          </a:xfrm>
          <a:prstGeom prst="rect">
            <a:avLst/>
          </a:prstGeom>
          <a:noFill/>
        </p:spPr>
        <p:txBody>
          <a:bodyPr wrap="square" rtlCol="0">
            <a:spAutoFit/>
          </a:bodyPr>
          <a:lstStyle/>
          <a:p>
            <a:r>
              <a:rPr lang="en-US" dirty="0"/>
              <a:t>E2-1P</a:t>
            </a:r>
          </a:p>
        </p:txBody>
      </p:sp>
      <p:pic>
        <p:nvPicPr>
          <p:cNvPr id="3" name="Picture 2" descr="Horizontal rectangular green plaque with white lettering and a white border. The plaque shows the words &quot;NEXT EXIT&quot; on the top line and the words &quot;6 MILES&quot; on the bottom line.">
            <a:extLst>
              <a:ext uri="{FF2B5EF4-FFF2-40B4-BE49-F238E27FC236}">
                <a16:creationId xmlns:a16="http://schemas.microsoft.com/office/drawing/2014/main" id="{BA2B0AFC-1D22-9D7A-8B28-8505808F87EE}"/>
              </a:ext>
            </a:extLst>
          </p:cNvPr>
          <p:cNvPicPr>
            <a:picLocks noChangeAspect="1"/>
          </p:cNvPicPr>
          <p:nvPr/>
        </p:nvPicPr>
        <p:blipFill rotWithShape="1">
          <a:blip r:embed="rId3"/>
          <a:srcRect l="62017" t="19243" r="-1" b="15974"/>
          <a:stretch/>
        </p:blipFill>
        <p:spPr>
          <a:xfrm>
            <a:off x="7050973" y="4536624"/>
            <a:ext cx="2651957" cy="1104523"/>
          </a:xfrm>
          <a:prstGeom prst="rect">
            <a:avLst/>
          </a:prstGeom>
        </p:spPr>
      </p:pic>
      <p:sp>
        <p:nvSpPr>
          <p:cNvPr id="8" name="TextBox 7">
            <a:extLst>
              <a:ext uri="{FF2B5EF4-FFF2-40B4-BE49-F238E27FC236}">
                <a16:creationId xmlns:a16="http://schemas.microsoft.com/office/drawing/2014/main" id="{C1DF1549-FD4E-2829-4C1C-1DD08563D337}"/>
              </a:ext>
            </a:extLst>
          </p:cNvPr>
          <p:cNvSpPr txBox="1"/>
          <p:nvPr/>
        </p:nvSpPr>
        <p:spPr>
          <a:xfrm>
            <a:off x="7967120" y="5600051"/>
            <a:ext cx="950613" cy="369332"/>
          </a:xfrm>
          <a:prstGeom prst="rect">
            <a:avLst/>
          </a:prstGeom>
          <a:noFill/>
        </p:spPr>
        <p:txBody>
          <a:bodyPr wrap="square" rtlCol="0">
            <a:spAutoFit/>
          </a:bodyPr>
          <a:lstStyle/>
          <a:p>
            <a:r>
              <a:rPr lang="en-US" dirty="0"/>
              <a:t>E2-1aP</a:t>
            </a:r>
          </a:p>
        </p:txBody>
      </p:sp>
    </p:spTree>
    <p:extLst>
      <p:ext uri="{BB962C8B-B14F-4D97-AF65-F5344CB8AC3E}">
        <p14:creationId xmlns:p14="http://schemas.microsoft.com/office/powerpoint/2010/main" val="3307390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E1452-8289-3A97-0C93-B2AC2AEA90DE}"/>
              </a:ext>
            </a:extLst>
          </p:cNvPr>
          <p:cNvSpPr>
            <a:spLocks noGrp="1"/>
          </p:cNvSpPr>
          <p:nvPr>
            <p:ph type="title"/>
          </p:nvPr>
        </p:nvSpPr>
        <p:spPr/>
        <p:txBody>
          <a:bodyPr/>
          <a:lstStyle/>
          <a:p>
            <a:r>
              <a:rPr lang="en-US" dirty="0"/>
              <a:t>Section 2E.49 Post-Interchange Travel Time Sign (E7-4)</a:t>
            </a:r>
          </a:p>
        </p:txBody>
      </p:sp>
      <p:sp>
        <p:nvSpPr>
          <p:cNvPr id="4" name="Content Placeholder 3">
            <a:extLst>
              <a:ext uri="{FF2B5EF4-FFF2-40B4-BE49-F238E27FC236}">
                <a16:creationId xmlns:a16="http://schemas.microsoft.com/office/drawing/2014/main" id="{B3F53FFD-6CA6-9543-30DB-0BDFC27BD870}"/>
              </a:ext>
            </a:extLst>
          </p:cNvPr>
          <p:cNvSpPr>
            <a:spLocks noGrp="1"/>
          </p:cNvSpPr>
          <p:nvPr>
            <p:ph idx="1"/>
          </p:nvPr>
        </p:nvSpPr>
        <p:spPr>
          <a:xfrm>
            <a:off x="617621" y="1751744"/>
            <a:ext cx="6769499" cy="4217639"/>
          </a:xfrm>
        </p:spPr>
        <p:txBody>
          <a:bodyPr/>
          <a:lstStyle/>
          <a:p>
            <a:r>
              <a:rPr lang="en-US" dirty="0"/>
              <a:t>Adds Section</a:t>
            </a:r>
          </a:p>
          <a:p>
            <a:r>
              <a:rPr lang="en-US" dirty="0"/>
              <a:t>Provides Option to use travel time instead of distance to a destination</a:t>
            </a:r>
          </a:p>
          <a:p>
            <a:r>
              <a:rPr lang="en-US" dirty="0"/>
              <a:t>Adds Standard that Travel Time (E7-4) sign shall replace Distance sign in the series of post-interchange signs</a:t>
            </a:r>
          </a:p>
        </p:txBody>
      </p:sp>
      <p:sp>
        <p:nvSpPr>
          <p:cNvPr id="7" name="TextBox 6">
            <a:extLst>
              <a:ext uri="{FF2B5EF4-FFF2-40B4-BE49-F238E27FC236}">
                <a16:creationId xmlns:a16="http://schemas.microsoft.com/office/drawing/2014/main" id="{F38ACD29-F28D-5425-BEF4-D817A0B74744}"/>
              </a:ext>
            </a:extLst>
          </p:cNvPr>
          <p:cNvSpPr txBox="1"/>
          <p:nvPr/>
        </p:nvSpPr>
        <p:spPr>
          <a:xfrm>
            <a:off x="8038241" y="2313153"/>
            <a:ext cx="3544583" cy="461665"/>
          </a:xfrm>
          <a:prstGeom prst="rect">
            <a:avLst/>
          </a:prstGeom>
          <a:noFill/>
        </p:spPr>
        <p:txBody>
          <a:bodyPr wrap="square" rtlCol="0">
            <a:spAutoFit/>
          </a:bodyPr>
          <a:lstStyle/>
          <a:p>
            <a:pPr algn="ctr"/>
            <a:r>
              <a:rPr lang="en-US" sz="1200" b="1" dirty="0"/>
              <a:t>Figure 2E.51.  Example of a Post-Interchange Travel Time Sign</a:t>
            </a:r>
          </a:p>
        </p:txBody>
      </p:sp>
      <p:pic>
        <p:nvPicPr>
          <p:cNvPr id="6" name="Picture 5" descr="Horizontal rectangular green sign with white lettering and border. The top line shows the words “Palmer Hwy” and to the right, a changeable numeral “12” shown as white dots. Followed by the words “MINS.” The bottom line shows a blue and red interstate shield with the numerals “48” in the center” and to the right, a changeable numeral “12” shown as white dots. Followed by the words “MINS.”">
            <a:extLst>
              <a:ext uri="{FF2B5EF4-FFF2-40B4-BE49-F238E27FC236}">
                <a16:creationId xmlns:a16="http://schemas.microsoft.com/office/drawing/2014/main" id="{0E5BDC88-9086-6DDA-25FC-A3A71106FBE7}"/>
              </a:ext>
            </a:extLst>
          </p:cNvPr>
          <p:cNvPicPr>
            <a:picLocks noChangeAspect="1"/>
          </p:cNvPicPr>
          <p:nvPr/>
        </p:nvPicPr>
        <p:blipFill rotWithShape="1">
          <a:blip r:embed="rId3"/>
          <a:srcRect l="9508" t="16169" r="10253" b="8686"/>
          <a:stretch>
            <a:fillRect/>
          </a:stretch>
        </p:blipFill>
        <p:spPr>
          <a:xfrm>
            <a:off x="7781387" y="2774818"/>
            <a:ext cx="4058292" cy="1431474"/>
          </a:xfrm>
          <a:prstGeom prst="rect">
            <a:avLst/>
          </a:prstGeom>
        </p:spPr>
      </p:pic>
      <p:sp>
        <p:nvSpPr>
          <p:cNvPr id="8" name="TextBox 7">
            <a:extLst>
              <a:ext uri="{FF2B5EF4-FFF2-40B4-BE49-F238E27FC236}">
                <a16:creationId xmlns:a16="http://schemas.microsoft.com/office/drawing/2014/main" id="{33FEE76E-C7EA-13F6-CF9F-627D14159FCA}"/>
              </a:ext>
            </a:extLst>
          </p:cNvPr>
          <p:cNvSpPr txBox="1"/>
          <p:nvPr/>
        </p:nvSpPr>
        <p:spPr>
          <a:xfrm>
            <a:off x="9473862" y="4206292"/>
            <a:ext cx="978135" cy="338554"/>
          </a:xfrm>
          <a:prstGeom prst="rect">
            <a:avLst/>
          </a:prstGeom>
          <a:noFill/>
        </p:spPr>
        <p:txBody>
          <a:bodyPr wrap="square" rtlCol="0">
            <a:spAutoFit/>
          </a:bodyPr>
          <a:lstStyle/>
          <a:p>
            <a:r>
              <a:rPr lang="en-US" sz="1600" dirty="0"/>
              <a:t>E7-4</a:t>
            </a:r>
          </a:p>
        </p:txBody>
      </p:sp>
    </p:spTree>
    <p:extLst>
      <p:ext uri="{BB962C8B-B14F-4D97-AF65-F5344CB8AC3E}">
        <p14:creationId xmlns:p14="http://schemas.microsoft.com/office/powerpoint/2010/main" val="35094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E1452-8289-3A97-0C93-B2AC2AEA90DE}"/>
              </a:ext>
            </a:extLst>
          </p:cNvPr>
          <p:cNvSpPr>
            <a:spLocks noGrp="1"/>
          </p:cNvSpPr>
          <p:nvPr>
            <p:ph type="title"/>
          </p:nvPr>
        </p:nvSpPr>
        <p:spPr/>
        <p:txBody>
          <a:bodyPr/>
          <a:lstStyle/>
          <a:p>
            <a:r>
              <a:rPr lang="en-US" dirty="0"/>
              <a:t>Section 2E.50 Distance and Travel Time Sign (E7-5) and Comparative Travel Time Sign (E7-6)</a:t>
            </a:r>
          </a:p>
        </p:txBody>
      </p:sp>
      <p:sp>
        <p:nvSpPr>
          <p:cNvPr id="4" name="Content Placeholder 3">
            <a:extLst>
              <a:ext uri="{FF2B5EF4-FFF2-40B4-BE49-F238E27FC236}">
                <a16:creationId xmlns:a16="http://schemas.microsoft.com/office/drawing/2014/main" id="{B3F53FFD-6CA6-9543-30DB-0BDFC27BD870}"/>
              </a:ext>
            </a:extLst>
          </p:cNvPr>
          <p:cNvSpPr>
            <a:spLocks noGrp="1"/>
          </p:cNvSpPr>
          <p:nvPr>
            <p:ph idx="1"/>
          </p:nvPr>
        </p:nvSpPr>
        <p:spPr>
          <a:xfrm>
            <a:off x="617621" y="1751744"/>
            <a:ext cx="6713454" cy="4217639"/>
          </a:xfrm>
        </p:spPr>
        <p:txBody>
          <a:bodyPr/>
          <a:lstStyle/>
          <a:p>
            <a:r>
              <a:rPr lang="en-US" dirty="0"/>
              <a:t>Adds Section</a:t>
            </a:r>
          </a:p>
          <a:p>
            <a:r>
              <a:rPr lang="en-US" dirty="0"/>
              <a:t>Revises Guidance on placement when used</a:t>
            </a:r>
          </a:p>
          <a:p>
            <a:r>
              <a:rPr lang="en-US" dirty="0"/>
              <a:t>Revises Standards on sign design</a:t>
            </a:r>
          </a:p>
        </p:txBody>
      </p:sp>
      <p:sp>
        <p:nvSpPr>
          <p:cNvPr id="5" name="TextBox 4">
            <a:extLst>
              <a:ext uri="{FF2B5EF4-FFF2-40B4-BE49-F238E27FC236}">
                <a16:creationId xmlns:a16="http://schemas.microsoft.com/office/drawing/2014/main" id="{7E5303A4-AC3B-E406-2292-35D87CAB30A5}"/>
              </a:ext>
            </a:extLst>
          </p:cNvPr>
          <p:cNvSpPr txBox="1"/>
          <p:nvPr/>
        </p:nvSpPr>
        <p:spPr>
          <a:xfrm>
            <a:off x="7712075" y="1748971"/>
            <a:ext cx="3495675" cy="276999"/>
          </a:xfrm>
          <a:prstGeom prst="rect">
            <a:avLst/>
          </a:prstGeom>
          <a:noFill/>
        </p:spPr>
        <p:txBody>
          <a:bodyPr wrap="square" rtlCol="0">
            <a:spAutoFit/>
          </a:bodyPr>
          <a:lstStyle/>
          <a:p>
            <a:r>
              <a:rPr lang="en-US" sz="1200" b="1" dirty="0"/>
              <a:t>Figure 2E-52. Examples of Travel Time Signs</a:t>
            </a:r>
          </a:p>
        </p:txBody>
      </p:sp>
      <p:sp>
        <p:nvSpPr>
          <p:cNvPr id="3" name="TextBox 2">
            <a:extLst>
              <a:ext uri="{FF2B5EF4-FFF2-40B4-BE49-F238E27FC236}">
                <a16:creationId xmlns:a16="http://schemas.microsoft.com/office/drawing/2014/main" id="{A9FDF1EC-3780-F181-0B01-6DA58EDF1735}"/>
              </a:ext>
            </a:extLst>
          </p:cNvPr>
          <p:cNvSpPr txBox="1"/>
          <p:nvPr/>
        </p:nvSpPr>
        <p:spPr>
          <a:xfrm>
            <a:off x="8510319" y="2000084"/>
            <a:ext cx="2466975" cy="246221"/>
          </a:xfrm>
          <a:prstGeom prst="rect">
            <a:avLst/>
          </a:prstGeom>
          <a:noFill/>
        </p:spPr>
        <p:txBody>
          <a:bodyPr wrap="square" rtlCol="0">
            <a:spAutoFit/>
          </a:bodyPr>
          <a:lstStyle/>
          <a:p>
            <a:r>
              <a:rPr lang="en-US" sz="1000" b="1" dirty="0"/>
              <a:t>A – Distance and Travel Time signs</a:t>
            </a:r>
          </a:p>
        </p:txBody>
      </p:sp>
      <p:sp>
        <p:nvSpPr>
          <p:cNvPr id="9" name="TextBox 8">
            <a:extLst>
              <a:ext uri="{FF2B5EF4-FFF2-40B4-BE49-F238E27FC236}">
                <a16:creationId xmlns:a16="http://schemas.microsoft.com/office/drawing/2014/main" id="{0D256E9B-EFA2-18F8-B94C-7093E2C7BC53}"/>
              </a:ext>
            </a:extLst>
          </p:cNvPr>
          <p:cNvSpPr txBox="1"/>
          <p:nvPr/>
        </p:nvSpPr>
        <p:spPr>
          <a:xfrm>
            <a:off x="7286626" y="2881564"/>
            <a:ext cx="666750" cy="338554"/>
          </a:xfrm>
          <a:prstGeom prst="rect">
            <a:avLst/>
          </a:prstGeom>
          <a:noFill/>
        </p:spPr>
        <p:txBody>
          <a:bodyPr wrap="square" rtlCol="0">
            <a:spAutoFit/>
          </a:bodyPr>
          <a:lstStyle/>
          <a:p>
            <a:r>
              <a:rPr lang="en-US" sz="1600" dirty="0"/>
              <a:t>E7-5</a:t>
            </a:r>
          </a:p>
        </p:txBody>
      </p:sp>
      <p:pic>
        <p:nvPicPr>
          <p:cNvPr id="8" name="Picture 7" descr="Horizontal rectangular green sign. The top line shows a blue and red interstate shield to the right, the word “JCT.” Below a dividing white horizontal line, the bottom portion of the sign has the numerals “26” followed by the word “MILES.” Below that, a changeable numeral “32” is shown followed by the word “MINS.” An alternate green sign is shown. The word “Hampton” is on the top line, above horizontal white dividing line. Below the dividing line, the sign has the numerals “15” followed by the word “MILES.” Below that, a changeable numeral “22” is shown followed by the word “MINS.”">
            <a:extLst>
              <a:ext uri="{FF2B5EF4-FFF2-40B4-BE49-F238E27FC236}">
                <a16:creationId xmlns:a16="http://schemas.microsoft.com/office/drawing/2014/main" id="{38F428F7-535F-CAB7-A67B-1A5D8EB6886E}"/>
              </a:ext>
            </a:extLst>
          </p:cNvPr>
          <p:cNvPicPr>
            <a:picLocks noChangeAspect="1"/>
          </p:cNvPicPr>
          <p:nvPr/>
        </p:nvPicPr>
        <p:blipFill rotWithShape="1">
          <a:blip r:embed="rId3"/>
          <a:srcRect t="9823" b="55311"/>
          <a:stretch>
            <a:fillRect/>
          </a:stretch>
        </p:blipFill>
        <p:spPr>
          <a:xfrm>
            <a:off x="7924800" y="2247900"/>
            <a:ext cx="3495675" cy="1544329"/>
          </a:xfrm>
          <a:prstGeom prst="rect">
            <a:avLst/>
          </a:prstGeom>
        </p:spPr>
      </p:pic>
      <p:sp>
        <p:nvSpPr>
          <p:cNvPr id="6" name="TextBox 5">
            <a:extLst>
              <a:ext uri="{FF2B5EF4-FFF2-40B4-BE49-F238E27FC236}">
                <a16:creationId xmlns:a16="http://schemas.microsoft.com/office/drawing/2014/main" id="{39DCF636-C2EE-2C82-E5AA-F5CD710A4452}"/>
              </a:ext>
            </a:extLst>
          </p:cNvPr>
          <p:cNvSpPr txBox="1"/>
          <p:nvPr/>
        </p:nvSpPr>
        <p:spPr>
          <a:xfrm>
            <a:off x="8586519" y="3855380"/>
            <a:ext cx="2559050" cy="246221"/>
          </a:xfrm>
          <a:prstGeom prst="rect">
            <a:avLst/>
          </a:prstGeom>
          <a:noFill/>
        </p:spPr>
        <p:txBody>
          <a:bodyPr wrap="square" rtlCol="0">
            <a:spAutoFit/>
          </a:bodyPr>
          <a:lstStyle/>
          <a:p>
            <a:r>
              <a:rPr lang="en-US" sz="1000" b="1" dirty="0"/>
              <a:t>B – Comparative Travel Time sign</a:t>
            </a:r>
          </a:p>
        </p:txBody>
      </p:sp>
      <p:sp>
        <p:nvSpPr>
          <p:cNvPr id="10" name="TextBox 9">
            <a:extLst>
              <a:ext uri="{FF2B5EF4-FFF2-40B4-BE49-F238E27FC236}">
                <a16:creationId xmlns:a16="http://schemas.microsoft.com/office/drawing/2014/main" id="{416BDDD3-5BD5-834F-5715-302E694D63E5}"/>
              </a:ext>
            </a:extLst>
          </p:cNvPr>
          <p:cNvSpPr txBox="1"/>
          <p:nvPr/>
        </p:nvSpPr>
        <p:spPr>
          <a:xfrm>
            <a:off x="7286626" y="4865009"/>
            <a:ext cx="666750" cy="338554"/>
          </a:xfrm>
          <a:prstGeom prst="rect">
            <a:avLst/>
          </a:prstGeom>
          <a:noFill/>
        </p:spPr>
        <p:txBody>
          <a:bodyPr wrap="square" rtlCol="0">
            <a:spAutoFit/>
          </a:bodyPr>
          <a:lstStyle/>
          <a:p>
            <a:r>
              <a:rPr lang="en-US" sz="1600" dirty="0"/>
              <a:t>E7-6</a:t>
            </a:r>
          </a:p>
        </p:txBody>
      </p:sp>
      <p:pic>
        <p:nvPicPr>
          <p:cNvPr id="7" name="Picture 6" descr="Horizontal rectangular green sign. The words “Madison VIA” are shown above a white dividing line. Below the dividing line is a white circle with the numeral “4” in the center followed by a yellow rectangle with the words “TOLL,” both in black text and followed by a changeable numeral “18.” “18” is followed by the word “MINS”. The bottom line of the sign shows a white shield symbol with the numeral “9” in black. To the right of “9,” a changeable numeral “33” is shown followed by the word “MINS.”">
            <a:extLst>
              <a:ext uri="{FF2B5EF4-FFF2-40B4-BE49-F238E27FC236}">
                <a16:creationId xmlns:a16="http://schemas.microsoft.com/office/drawing/2014/main" id="{53953783-5BC2-6055-04B6-B7383BBA9E63}"/>
              </a:ext>
            </a:extLst>
          </p:cNvPr>
          <p:cNvPicPr>
            <a:picLocks noChangeAspect="1"/>
          </p:cNvPicPr>
          <p:nvPr/>
        </p:nvPicPr>
        <p:blipFill rotWithShape="1">
          <a:blip r:embed="rId3"/>
          <a:srcRect l="818" t="52771" r="2519" b="3487"/>
          <a:stretch>
            <a:fillRect/>
          </a:stretch>
        </p:blipFill>
        <p:spPr>
          <a:xfrm>
            <a:off x="7973923" y="4086225"/>
            <a:ext cx="3379021" cy="1937413"/>
          </a:xfrm>
          <a:prstGeom prst="rect">
            <a:avLst/>
          </a:prstGeom>
        </p:spPr>
      </p:pic>
    </p:spTree>
    <p:extLst>
      <p:ext uri="{BB962C8B-B14F-4D97-AF65-F5344CB8AC3E}">
        <p14:creationId xmlns:p14="http://schemas.microsoft.com/office/powerpoint/2010/main" val="694331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BE03D-AE71-7213-BD71-A42D70A47AD7}"/>
              </a:ext>
            </a:extLst>
          </p:cNvPr>
          <p:cNvSpPr>
            <a:spLocks noGrp="1"/>
          </p:cNvSpPr>
          <p:nvPr>
            <p:ph type="title"/>
          </p:nvPr>
        </p:nvSpPr>
        <p:spPr/>
        <p:txBody>
          <a:bodyPr>
            <a:normAutofit/>
          </a:bodyPr>
          <a:lstStyle/>
          <a:p>
            <a:r>
              <a:rPr lang="en-US" dirty="0"/>
              <a:t>Section 2E.51 Supplemental Guide Signs </a:t>
            </a:r>
            <a:br>
              <a:rPr lang="en-US" dirty="0"/>
            </a:br>
            <a:r>
              <a:rPr lang="en-US" dirty="0"/>
              <a:t>(E3 Series)</a:t>
            </a:r>
          </a:p>
        </p:txBody>
      </p:sp>
      <p:sp>
        <p:nvSpPr>
          <p:cNvPr id="9" name="Content Placeholder 3">
            <a:extLst>
              <a:ext uri="{FF2B5EF4-FFF2-40B4-BE49-F238E27FC236}">
                <a16:creationId xmlns:a16="http://schemas.microsoft.com/office/drawing/2014/main" id="{F3BC8D97-6D29-176A-5576-84F4FE309651}"/>
              </a:ext>
            </a:extLst>
          </p:cNvPr>
          <p:cNvSpPr txBox="1">
            <a:spLocks/>
          </p:cNvSpPr>
          <p:nvPr/>
        </p:nvSpPr>
        <p:spPr bwMode="auto">
          <a:xfrm>
            <a:off x="617620" y="1751744"/>
            <a:ext cx="85880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06400" indent="-406400" algn="l" rtl="0" eaLnBrk="0" fontAlgn="base" hangingPunct="0">
              <a:spcBef>
                <a:spcPct val="20000"/>
              </a:spcBef>
              <a:spcAft>
                <a:spcPct val="0"/>
              </a:spcAft>
              <a:buClr>
                <a:schemeClr val="bg2"/>
              </a:buClr>
              <a:buSzPct val="75000"/>
              <a:buFont typeface="Wingdings" panose="05000000000000000000" pitchFamily="2" charset="2"/>
              <a:buChar char="n"/>
              <a:defRPr sz="2800">
                <a:solidFill>
                  <a:schemeClr val="tx1"/>
                </a:solidFill>
                <a:latin typeface="+mn-lt"/>
                <a:ea typeface="+mn-ea"/>
                <a:cs typeface="+mn-cs"/>
              </a:defRPr>
            </a:lvl1pPr>
            <a:lvl2pPr marL="863600" indent="-406400" algn="l" rtl="0" eaLnBrk="0" fontAlgn="base" hangingPunct="0">
              <a:spcBef>
                <a:spcPct val="20000"/>
              </a:spcBef>
              <a:spcAft>
                <a:spcPct val="0"/>
              </a:spcAft>
              <a:buClr>
                <a:schemeClr val="accent2"/>
              </a:buClr>
              <a:buSzPct val="80000"/>
              <a:buFont typeface="Wingdings" panose="05000000000000000000" pitchFamily="2" charset="2"/>
              <a:buChar char="¨"/>
              <a:defRPr sz="2600">
                <a:solidFill>
                  <a:schemeClr val="tx1"/>
                </a:solidFill>
                <a:latin typeface="+mn-lt"/>
              </a:defRPr>
            </a:lvl2pPr>
            <a:lvl3pPr marL="1252538" indent="-338138"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marL="461963" indent="-461963">
              <a:buClr>
                <a:schemeClr val="accent1"/>
              </a:buClr>
              <a:buSzPct val="85000"/>
              <a:buFont typeface="Arial" panose="020B0604020202020204" pitchFamily="34" charset="0"/>
              <a:buChar char="►"/>
            </a:pPr>
            <a:r>
              <a:rPr lang="en-US" kern="0" dirty="0"/>
              <a:t>Adds Guidance: Should only be used where there is a</a:t>
            </a:r>
            <a:r>
              <a:rPr lang="en-US" kern="0" dirty="0">
                <a:solidFill>
                  <a:srgbClr val="FF0000"/>
                </a:solidFill>
              </a:rPr>
              <a:t> </a:t>
            </a:r>
            <a:r>
              <a:rPr lang="en-US" kern="0" dirty="0"/>
              <a:t>demonstrated need for more destinations to be shown</a:t>
            </a:r>
          </a:p>
          <a:p>
            <a:pPr marL="461963" indent="-461963">
              <a:buClr>
                <a:schemeClr val="accent1"/>
              </a:buClr>
              <a:buSzPct val="85000"/>
              <a:buFont typeface="Arial" panose="020B0604020202020204" pitchFamily="34" charset="0"/>
              <a:buChar char="►"/>
            </a:pPr>
            <a:r>
              <a:rPr lang="en-US" kern="0" dirty="0"/>
              <a:t>Adds Standard with maximum:</a:t>
            </a:r>
          </a:p>
          <a:p>
            <a:pPr lvl="1">
              <a:buClr>
                <a:schemeClr val="accent1"/>
              </a:buClr>
              <a:buFont typeface="Wingdings 3" panose="05040102010807070707" pitchFamily="18" charset="2"/>
              <a:buChar char="w"/>
            </a:pPr>
            <a:r>
              <a:rPr lang="en-US" sz="2400" kern="0" dirty="0"/>
              <a:t>Two destinations from single interchange approach</a:t>
            </a:r>
          </a:p>
          <a:p>
            <a:pPr lvl="1">
              <a:buClr>
                <a:schemeClr val="accent1"/>
              </a:buClr>
              <a:buFont typeface="Wingdings 3" panose="05040102010807070707" pitchFamily="18" charset="2"/>
              <a:buChar char="w"/>
            </a:pPr>
            <a:r>
              <a:rPr lang="en-US" sz="2400" kern="0" dirty="0"/>
              <a:t>Four from single interchange along main roadway</a:t>
            </a:r>
          </a:p>
          <a:p>
            <a:pPr marL="461963" indent="-461963">
              <a:buClr>
                <a:schemeClr val="accent1"/>
              </a:buClr>
              <a:buSzPct val="85000"/>
              <a:buFont typeface="Arial" panose="020B0604020202020204" pitchFamily="34" charset="0"/>
              <a:buChar char="►"/>
            </a:pPr>
            <a:r>
              <a:rPr lang="en-US" kern="0" dirty="0"/>
              <a:t>Eliminates Option to use pictographs </a:t>
            </a:r>
            <a:r>
              <a:rPr lang="en-US" b="1" kern="0" dirty="0"/>
              <a:t>except </a:t>
            </a:r>
            <a:r>
              <a:rPr lang="en-US" kern="0" dirty="0"/>
              <a:t>for</a:t>
            </a:r>
            <a:r>
              <a:rPr lang="en-US" b="1" kern="0" dirty="0"/>
              <a:t> </a:t>
            </a:r>
            <a:r>
              <a:rPr lang="en-US" kern="0" dirty="0"/>
              <a:t>transit providers on a supplemental PARK-RIDE supplemental sign.</a:t>
            </a:r>
          </a:p>
        </p:txBody>
      </p:sp>
      <p:sp>
        <p:nvSpPr>
          <p:cNvPr id="4" name="TextBox 3">
            <a:extLst>
              <a:ext uri="{FF2B5EF4-FFF2-40B4-BE49-F238E27FC236}">
                <a16:creationId xmlns:a16="http://schemas.microsoft.com/office/drawing/2014/main" id="{FC552E6C-CDD4-EC98-8C51-59450C7D4675}"/>
              </a:ext>
            </a:extLst>
          </p:cNvPr>
          <p:cNvSpPr txBox="1"/>
          <p:nvPr/>
        </p:nvSpPr>
        <p:spPr>
          <a:xfrm>
            <a:off x="9715827" y="1354383"/>
            <a:ext cx="1871492" cy="553998"/>
          </a:xfrm>
          <a:prstGeom prst="rect">
            <a:avLst/>
          </a:prstGeom>
          <a:noFill/>
        </p:spPr>
        <p:txBody>
          <a:bodyPr wrap="square" rtlCol="0">
            <a:spAutoFit/>
          </a:bodyPr>
          <a:lstStyle/>
          <a:p>
            <a:pPr algn="ctr"/>
            <a:r>
              <a:rPr lang="en-US" sz="1000" b="1" dirty="0"/>
              <a:t>Figure 2E-53. Example of a Supplemental Guide Sign for a Multi-Exit Interchange</a:t>
            </a:r>
          </a:p>
        </p:txBody>
      </p:sp>
      <p:pic>
        <p:nvPicPr>
          <p:cNvPr id="6" name="Content Placeholder 5" descr="Square green sign with white lettering and white borders. Above a white horizontal dividing line, the word &quot;Newton&quot; is shown on the top line and the words &quot;EXIT 133 A&quot; on the bottom line. Underneath the dividing line, the word &quot;Lindale&quot; is shown on the top line and the words &quot;EXIT 133 B&quot; are shown on the bottom line.">
            <a:extLst>
              <a:ext uri="{FF2B5EF4-FFF2-40B4-BE49-F238E27FC236}">
                <a16:creationId xmlns:a16="http://schemas.microsoft.com/office/drawing/2014/main" id="{69EAF24A-BB5C-7FA8-EB45-901E084DC20D}"/>
              </a:ext>
            </a:extLst>
          </p:cNvPr>
          <p:cNvPicPr>
            <a:picLocks noGrp="1" noChangeAspect="1"/>
          </p:cNvPicPr>
          <p:nvPr>
            <p:ph idx="1"/>
          </p:nvPr>
        </p:nvPicPr>
        <p:blipFill rotWithShape="1">
          <a:blip r:embed="rId3"/>
          <a:srcRect l="8584" t="15130" r="7563"/>
          <a:stretch>
            <a:fillRect/>
          </a:stretch>
        </p:blipFill>
        <p:spPr>
          <a:xfrm>
            <a:off x="9695279" y="1869110"/>
            <a:ext cx="1979178" cy="1776834"/>
          </a:xfrm>
        </p:spPr>
      </p:pic>
      <p:sp>
        <p:nvSpPr>
          <p:cNvPr id="5" name="TextBox 4">
            <a:extLst>
              <a:ext uri="{FF2B5EF4-FFF2-40B4-BE49-F238E27FC236}">
                <a16:creationId xmlns:a16="http://schemas.microsoft.com/office/drawing/2014/main" id="{75036B24-A0D9-39D0-66E5-E29960646EC4}"/>
              </a:ext>
            </a:extLst>
          </p:cNvPr>
          <p:cNvSpPr txBox="1"/>
          <p:nvPr/>
        </p:nvSpPr>
        <p:spPr>
          <a:xfrm>
            <a:off x="9715827" y="3919947"/>
            <a:ext cx="1894560" cy="553998"/>
          </a:xfrm>
          <a:prstGeom prst="rect">
            <a:avLst/>
          </a:prstGeom>
          <a:noFill/>
        </p:spPr>
        <p:txBody>
          <a:bodyPr wrap="square" rtlCol="0">
            <a:spAutoFit/>
          </a:bodyPr>
          <a:lstStyle/>
          <a:p>
            <a:pPr algn="ctr"/>
            <a:r>
              <a:rPr lang="en-US" sz="1000" b="1" dirty="0"/>
              <a:t>Figure 2E-54. Example of Supplemental Guide Sign for a Park-and-Ride Facility</a:t>
            </a:r>
          </a:p>
        </p:txBody>
      </p:sp>
      <p:pic>
        <p:nvPicPr>
          <p:cNvPr id="3" name="Picture 2" descr="Horizontal rectangular green sign with a white legend. A symbol of a vehicle is shown above the words &quot;PARK-RIDE.&quot; The exit number is on the last line of the sign.">
            <a:extLst>
              <a:ext uri="{FF2B5EF4-FFF2-40B4-BE49-F238E27FC236}">
                <a16:creationId xmlns:a16="http://schemas.microsoft.com/office/drawing/2014/main" id="{7CCB894C-9BCA-F4BE-E9B9-5535537369D4}"/>
              </a:ext>
            </a:extLst>
          </p:cNvPr>
          <p:cNvPicPr>
            <a:picLocks noChangeAspect="1"/>
          </p:cNvPicPr>
          <p:nvPr/>
        </p:nvPicPr>
        <p:blipFill rotWithShape="1">
          <a:blip r:embed="rId4"/>
          <a:srcRect l="1291" t="14650" b="45617"/>
          <a:stretch/>
        </p:blipFill>
        <p:spPr>
          <a:xfrm>
            <a:off x="9553265" y="4494493"/>
            <a:ext cx="2283754" cy="1332547"/>
          </a:xfrm>
          <a:prstGeom prst="rect">
            <a:avLst/>
          </a:prstGeom>
        </p:spPr>
      </p:pic>
    </p:spTree>
    <p:extLst>
      <p:ext uri="{BB962C8B-B14F-4D97-AF65-F5344CB8AC3E}">
        <p14:creationId xmlns:p14="http://schemas.microsoft.com/office/powerpoint/2010/main" val="4000322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13411-AEE9-91C7-0209-9EF96D5CA059}"/>
              </a:ext>
            </a:extLst>
          </p:cNvPr>
          <p:cNvSpPr>
            <a:spLocks noGrp="1"/>
          </p:cNvSpPr>
          <p:nvPr>
            <p:ph type="title"/>
          </p:nvPr>
        </p:nvSpPr>
        <p:spPr/>
        <p:txBody>
          <a:bodyPr/>
          <a:lstStyle/>
          <a:p>
            <a:r>
              <a:rPr lang="en-US" dirty="0"/>
              <a:t>Section 2E.52 Community Interchanges Identification Signs (E9-4 and E9-5)</a:t>
            </a:r>
          </a:p>
        </p:txBody>
      </p:sp>
      <p:sp>
        <p:nvSpPr>
          <p:cNvPr id="4" name="Content Placeholder 3">
            <a:extLst>
              <a:ext uri="{FF2B5EF4-FFF2-40B4-BE49-F238E27FC236}">
                <a16:creationId xmlns:a16="http://schemas.microsoft.com/office/drawing/2014/main" id="{EB22E854-B6F0-1B99-8809-13EDFB893C14}"/>
              </a:ext>
            </a:extLst>
          </p:cNvPr>
          <p:cNvSpPr>
            <a:spLocks noGrp="1"/>
          </p:cNvSpPr>
          <p:nvPr>
            <p:ph idx="1"/>
          </p:nvPr>
        </p:nvSpPr>
        <p:spPr/>
        <p:txBody>
          <a:bodyPr/>
          <a:lstStyle/>
          <a:p>
            <a:r>
              <a:rPr lang="en-US" dirty="0"/>
              <a:t>Interchange legend should be consistent between Interchange Advance guide, Exit Direction, and Community Interchanges Identification signs</a:t>
            </a:r>
          </a:p>
        </p:txBody>
      </p:sp>
      <p:sp>
        <p:nvSpPr>
          <p:cNvPr id="5" name="TextBox 4">
            <a:extLst>
              <a:ext uri="{FF2B5EF4-FFF2-40B4-BE49-F238E27FC236}">
                <a16:creationId xmlns:a16="http://schemas.microsoft.com/office/drawing/2014/main" id="{413AA0C6-AFD4-D82D-EE8F-03843A1FA082}"/>
              </a:ext>
            </a:extLst>
          </p:cNvPr>
          <p:cNvSpPr txBox="1"/>
          <p:nvPr/>
        </p:nvSpPr>
        <p:spPr>
          <a:xfrm>
            <a:off x="3978275" y="3169185"/>
            <a:ext cx="4235450" cy="523220"/>
          </a:xfrm>
          <a:prstGeom prst="rect">
            <a:avLst/>
          </a:prstGeom>
          <a:noFill/>
        </p:spPr>
        <p:txBody>
          <a:bodyPr wrap="square" rtlCol="0">
            <a:spAutoFit/>
          </a:bodyPr>
          <a:lstStyle/>
          <a:p>
            <a:pPr algn="ctr"/>
            <a:r>
              <a:rPr lang="en-US" sz="1400" b="1" dirty="0"/>
              <a:t>Figure 2E-55.  Example of a Community Interchanges Identification Sign</a:t>
            </a:r>
          </a:p>
        </p:txBody>
      </p:sp>
      <p:pic>
        <p:nvPicPr>
          <p:cNvPr id="8" name="Picture 7" descr="Horizontal rectangular green sign with  a white border and white legend. The words &quot;Columbia EXITS&quot; are shown on the top line above a horizontal dividing line. Below the dividing line, the words &quot;College St&quot; are shown to the left of the numerals &quot;1 1/2&quot; on the top line. On the second line, the words &quot;Hanover St&quot; are shown to the left of the numerals &quot;2 1/4.&quot; On the bottom line, the words &quot;High St&quot; are shown to the left of the numeral &quot;3.&quot; ">
            <a:extLst>
              <a:ext uri="{FF2B5EF4-FFF2-40B4-BE49-F238E27FC236}">
                <a16:creationId xmlns:a16="http://schemas.microsoft.com/office/drawing/2014/main" id="{5A919DB6-05A0-158C-0D76-1D36F16DC787}"/>
              </a:ext>
            </a:extLst>
          </p:cNvPr>
          <p:cNvPicPr>
            <a:picLocks noChangeAspect="1"/>
          </p:cNvPicPr>
          <p:nvPr/>
        </p:nvPicPr>
        <p:blipFill rotWithShape="1">
          <a:blip r:embed="rId3"/>
          <a:srcRect t="19405" b="2988"/>
          <a:stretch>
            <a:fillRect/>
          </a:stretch>
        </p:blipFill>
        <p:spPr>
          <a:xfrm>
            <a:off x="4057650" y="3671768"/>
            <a:ext cx="4076700" cy="2338712"/>
          </a:xfrm>
          <a:prstGeom prst="rect">
            <a:avLst/>
          </a:prstGeom>
        </p:spPr>
      </p:pic>
    </p:spTree>
    <p:extLst>
      <p:ext uri="{BB962C8B-B14F-4D97-AF65-F5344CB8AC3E}">
        <p14:creationId xmlns:p14="http://schemas.microsoft.com/office/powerpoint/2010/main" val="776349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13411-AEE9-91C7-0209-9EF96D5CA059}"/>
              </a:ext>
            </a:extLst>
          </p:cNvPr>
          <p:cNvSpPr>
            <a:spLocks noGrp="1"/>
          </p:cNvSpPr>
          <p:nvPr>
            <p:ph type="title"/>
          </p:nvPr>
        </p:nvSpPr>
        <p:spPr/>
        <p:txBody>
          <a:bodyPr/>
          <a:lstStyle/>
          <a:p>
            <a:r>
              <a:rPr lang="en-US"/>
              <a:t>Section 2E.53 Next Exits Signs (E9-3 and E9-3a)</a:t>
            </a:r>
          </a:p>
        </p:txBody>
      </p:sp>
      <p:sp>
        <p:nvSpPr>
          <p:cNvPr id="4" name="Content Placeholder 3">
            <a:extLst>
              <a:ext uri="{FF2B5EF4-FFF2-40B4-BE49-F238E27FC236}">
                <a16:creationId xmlns:a16="http://schemas.microsoft.com/office/drawing/2014/main" id="{EB22E854-B6F0-1B99-8809-13EDFB893C14}"/>
              </a:ext>
            </a:extLst>
          </p:cNvPr>
          <p:cNvSpPr>
            <a:spLocks noGrp="1"/>
          </p:cNvSpPr>
          <p:nvPr>
            <p:ph idx="1"/>
          </p:nvPr>
        </p:nvSpPr>
        <p:spPr/>
        <p:txBody>
          <a:bodyPr/>
          <a:lstStyle/>
          <a:p>
            <a:r>
              <a:rPr lang="en-US" dirty="0"/>
              <a:t>Adds Guidance: Legend displayed on Next Exits sign should not be displayed on Interchange Advance guide and Exit Direction signs</a:t>
            </a:r>
          </a:p>
        </p:txBody>
      </p:sp>
      <p:sp>
        <p:nvSpPr>
          <p:cNvPr id="5" name="TextBox 4">
            <a:extLst>
              <a:ext uri="{FF2B5EF4-FFF2-40B4-BE49-F238E27FC236}">
                <a16:creationId xmlns:a16="http://schemas.microsoft.com/office/drawing/2014/main" id="{F57248BE-3235-8061-D5B3-0214E298D94B}"/>
              </a:ext>
            </a:extLst>
          </p:cNvPr>
          <p:cNvSpPr txBox="1"/>
          <p:nvPr/>
        </p:nvSpPr>
        <p:spPr>
          <a:xfrm>
            <a:off x="3717925" y="2908300"/>
            <a:ext cx="4918259" cy="369332"/>
          </a:xfrm>
          <a:prstGeom prst="rect">
            <a:avLst/>
          </a:prstGeom>
          <a:noFill/>
        </p:spPr>
        <p:txBody>
          <a:bodyPr wrap="square" rtlCol="0">
            <a:spAutoFit/>
          </a:bodyPr>
          <a:lstStyle/>
          <a:p>
            <a:r>
              <a:rPr lang="en-US" b="1" dirty="0"/>
              <a:t>Figure 2E-57. Example of a Next Exits Sign</a:t>
            </a:r>
          </a:p>
        </p:txBody>
      </p:sp>
      <p:pic>
        <p:nvPicPr>
          <p:cNvPr id="6" name="Picture 5" descr="Horizontal rectangular green sign with a white legend and border. The word &quot;Springfield&quot; is on the top line and the words &quot;Next 3 Exits&quot; are on the bottom line. ">
            <a:extLst>
              <a:ext uri="{FF2B5EF4-FFF2-40B4-BE49-F238E27FC236}">
                <a16:creationId xmlns:a16="http://schemas.microsoft.com/office/drawing/2014/main" id="{750EC0CB-2467-B984-4446-C04BF229742B}"/>
              </a:ext>
            </a:extLst>
          </p:cNvPr>
          <p:cNvPicPr>
            <a:picLocks noChangeAspect="1"/>
          </p:cNvPicPr>
          <p:nvPr/>
        </p:nvPicPr>
        <p:blipFill rotWithShape="1">
          <a:blip r:embed="rId3"/>
          <a:srcRect t="15986" b="10911"/>
          <a:stretch/>
        </p:blipFill>
        <p:spPr>
          <a:xfrm>
            <a:off x="3555815" y="3277631"/>
            <a:ext cx="5080369" cy="1935719"/>
          </a:xfrm>
          <a:prstGeom prst="rect">
            <a:avLst/>
          </a:prstGeom>
        </p:spPr>
      </p:pic>
      <p:sp>
        <p:nvSpPr>
          <p:cNvPr id="7" name="TextBox 6">
            <a:extLst>
              <a:ext uri="{FF2B5EF4-FFF2-40B4-BE49-F238E27FC236}">
                <a16:creationId xmlns:a16="http://schemas.microsoft.com/office/drawing/2014/main" id="{6CE3933F-1443-E63C-0125-72ED073FA7EF}"/>
              </a:ext>
            </a:extLst>
          </p:cNvPr>
          <p:cNvSpPr txBox="1"/>
          <p:nvPr/>
        </p:nvSpPr>
        <p:spPr>
          <a:xfrm>
            <a:off x="5758310" y="5155670"/>
            <a:ext cx="1320800" cy="369332"/>
          </a:xfrm>
          <a:prstGeom prst="rect">
            <a:avLst/>
          </a:prstGeom>
          <a:noFill/>
        </p:spPr>
        <p:txBody>
          <a:bodyPr wrap="square" rtlCol="0">
            <a:spAutoFit/>
          </a:bodyPr>
          <a:lstStyle/>
          <a:p>
            <a:r>
              <a:rPr lang="en-US" dirty="0"/>
              <a:t>E9-3</a:t>
            </a:r>
          </a:p>
        </p:txBody>
      </p:sp>
    </p:spTree>
    <p:extLst>
      <p:ext uri="{BB962C8B-B14F-4D97-AF65-F5344CB8AC3E}">
        <p14:creationId xmlns:p14="http://schemas.microsoft.com/office/powerpoint/2010/main" val="18829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D8C11-3AB1-4C99-07BD-EF79F960F2C2}"/>
              </a:ext>
            </a:extLst>
          </p:cNvPr>
          <p:cNvSpPr>
            <a:spLocks noGrp="1"/>
          </p:cNvSpPr>
          <p:nvPr>
            <p:ph type="title"/>
          </p:nvPr>
        </p:nvSpPr>
        <p:spPr>
          <a:xfrm>
            <a:off x="617620" y="365125"/>
            <a:ext cx="10969699" cy="880579"/>
          </a:xfrm>
        </p:spPr>
        <p:txBody>
          <a:bodyPr/>
          <a:lstStyle/>
          <a:p>
            <a:r>
              <a:rPr lang="en-US" dirty="0"/>
              <a:t>Section 2E.54 Weigh Station Signing</a:t>
            </a:r>
          </a:p>
        </p:txBody>
      </p:sp>
      <p:sp>
        <p:nvSpPr>
          <p:cNvPr id="4" name="Content Placeholder 3">
            <a:extLst>
              <a:ext uri="{FF2B5EF4-FFF2-40B4-BE49-F238E27FC236}">
                <a16:creationId xmlns:a16="http://schemas.microsoft.com/office/drawing/2014/main" id="{70E796C7-B08D-4556-6A7A-5E55E8AB7115}"/>
              </a:ext>
            </a:extLst>
          </p:cNvPr>
          <p:cNvSpPr>
            <a:spLocks noGrp="1"/>
          </p:cNvSpPr>
          <p:nvPr>
            <p:ph idx="1"/>
          </p:nvPr>
        </p:nvSpPr>
        <p:spPr>
          <a:xfrm>
            <a:off x="617538" y="1246188"/>
            <a:ext cx="7529869" cy="4722812"/>
          </a:xfrm>
        </p:spPr>
        <p:txBody>
          <a:bodyPr>
            <a:normAutofit/>
          </a:bodyPr>
          <a:lstStyle/>
          <a:p>
            <a:r>
              <a:rPr lang="en-US" dirty="0"/>
              <a:t>Adds Support, Guidance, Options, and Standards</a:t>
            </a:r>
          </a:p>
          <a:p>
            <a:r>
              <a:rPr lang="en-US" dirty="0"/>
              <a:t>Adds Standard for the required sequence for Weigh Station signing</a:t>
            </a:r>
          </a:p>
          <a:p>
            <a:r>
              <a:rPr lang="en-US" dirty="0"/>
              <a:t>Adds Option allowing distances on signs to be adjusted</a:t>
            </a:r>
          </a:p>
          <a:p>
            <a:r>
              <a:rPr lang="en-US" dirty="0"/>
              <a:t>Adds Option for replacing WEIGH STATION with COMMERCIAL VEHICLE INSPECTION AREA legend</a:t>
            </a:r>
          </a:p>
        </p:txBody>
      </p:sp>
      <p:sp>
        <p:nvSpPr>
          <p:cNvPr id="8" name="Rectangle: Rounded Corners 7">
            <a:extLst>
              <a:ext uri="{FF2B5EF4-FFF2-40B4-BE49-F238E27FC236}">
                <a16:creationId xmlns:a16="http://schemas.microsoft.com/office/drawing/2014/main" id="{903C5245-DEC7-C7EF-C5A4-1AB4DDD1EC83}"/>
              </a:ext>
              <a:ext uri="{C183D7F6-B498-43B3-948B-1728B52AA6E4}">
                <adec:decorative xmlns:adec="http://schemas.microsoft.com/office/drawing/2017/decorative" val="1"/>
              </a:ext>
            </a:extLst>
          </p:cNvPr>
          <p:cNvSpPr/>
          <p:nvPr/>
        </p:nvSpPr>
        <p:spPr>
          <a:xfrm>
            <a:off x="7978140" y="4122420"/>
            <a:ext cx="1264920" cy="8077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8978A3D-3974-EDA3-F8C3-F4D60CE990FC}"/>
              </a:ext>
            </a:extLst>
          </p:cNvPr>
          <p:cNvSpPr txBox="1"/>
          <p:nvPr/>
        </p:nvSpPr>
        <p:spPr>
          <a:xfrm>
            <a:off x="7978140" y="1050853"/>
            <a:ext cx="3951948" cy="246221"/>
          </a:xfrm>
          <a:prstGeom prst="rect">
            <a:avLst/>
          </a:prstGeom>
          <a:noFill/>
        </p:spPr>
        <p:txBody>
          <a:bodyPr wrap="square" rtlCol="0">
            <a:spAutoFit/>
          </a:bodyPr>
          <a:lstStyle/>
          <a:p>
            <a:r>
              <a:rPr lang="en-US" sz="1000" b="1" dirty="0"/>
              <a:t>Figure 2E-59. Example of Weigh Station Signing on Freeways</a:t>
            </a:r>
          </a:p>
        </p:txBody>
      </p:sp>
      <p:pic>
        <p:nvPicPr>
          <p:cNvPr id="6" name="Picture 5">
            <a:extLst>
              <a:ext uri="{FF2B5EF4-FFF2-40B4-BE49-F238E27FC236}">
                <a16:creationId xmlns:a16="http://schemas.microsoft.com/office/drawing/2014/main" id="{2361775F-5BE4-BC62-F89D-FF9BD153AFD4}"/>
              </a:ext>
              <a:ext uri="{C183D7F6-B498-43B3-948B-1728B52AA6E4}">
                <adec:decorative xmlns:adec="http://schemas.microsoft.com/office/drawing/2017/decorative" val="1"/>
              </a:ext>
            </a:extLst>
          </p:cNvPr>
          <p:cNvPicPr>
            <a:picLocks noChangeAspect="1"/>
          </p:cNvPicPr>
          <p:nvPr/>
        </p:nvPicPr>
        <p:blipFill rotWithShape="1">
          <a:blip r:embed="rId3"/>
          <a:srcRect t="2875"/>
          <a:stretch/>
        </p:blipFill>
        <p:spPr>
          <a:xfrm>
            <a:off x="8015655" y="1263166"/>
            <a:ext cx="3803523" cy="4958624"/>
          </a:xfrm>
          <a:prstGeom prst="rect">
            <a:avLst/>
          </a:prstGeom>
        </p:spPr>
      </p:pic>
      <p:sp>
        <p:nvSpPr>
          <p:cNvPr id="7" name="TextBox 6">
            <a:extLst>
              <a:ext uri="{FF2B5EF4-FFF2-40B4-BE49-F238E27FC236}">
                <a16:creationId xmlns:a16="http://schemas.microsoft.com/office/drawing/2014/main" id="{6A0165F0-5B76-F0BA-35A0-F10437CAC5FC}"/>
              </a:ext>
            </a:extLst>
          </p:cNvPr>
          <p:cNvSpPr txBox="1"/>
          <p:nvPr/>
        </p:nvSpPr>
        <p:spPr>
          <a:xfrm>
            <a:off x="7979461" y="4104958"/>
            <a:ext cx="1239470" cy="769441"/>
          </a:xfrm>
          <a:prstGeom prst="rect">
            <a:avLst/>
          </a:prstGeom>
          <a:solidFill>
            <a:schemeClr val="bg1"/>
          </a:solidFill>
        </p:spPr>
        <p:txBody>
          <a:bodyPr wrap="square" rtlCol="0">
            <a:spAutoFit/>
          </a:bodyPr>
          <a:lstStyle/>
          <a:p>
            <a:r>
              <a:rPr lang="en-US" sz="400" dirty="0"/>
              <a:t>Notes:</a:t>
            </a:r>
          </a:p>
          <a:p>
            <a:r>
              <a:rPr lang="en-US" sz="400" dirty="0"/>
              <a:t>The D8-1 or the D8-2 sign should include a changeable message element either within the sign border below the sign’s conventional legend, or mounted below the sign, which displays the message OPEN or CLOSED with a white legend on a black background.</a:t>
            </a:r>
          </a:p>
          <a:p>
            <a:endParaRPr lang="en-US" sz="400" dirty="0"/>
          </a:p>
          <a:p>
            <a:r>
              <a:rPr lang="en-US" sz="400" dirty="0"/>
              <a:t>The text COMMERCIAL VEHICLE INSPECTION AREA may be substituted for WEIGH STATION on all the D8 series signs. </a:t>
            </a:r>
          </a:p>
        </p:txBody>
      </p:sp>
    </p:spTree>
    <p:extLst>
      <p:ext uri="{BB962C8B-B14F-4D97-AF65-F5344CB8AC3E}">
        <p14:creationId xmlns:p14="http://schemas.microsoft.com/office/powerpoint/2010/main" val="1180320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6D597-AA23-CC8A-8D50-DE4C3031C9D1}"/>
              </a:ext>
            </a:extLst>
          </p:cNvPr>
          <p:cNvSpPr>
            <a:spLocks noGrp="1"/>
          </p:cNvSpPr>
          <p:nvPr>
            <p:ph type="title"/>
          </p:nvPr>
        </p:nvSpPr>
        <p:spPr/>
        <p:txBody>
          <a:bodyPr/>
          <a:lstStyle/>
          <a:p>
            <a:r>
              <a:rPr lang="en-US" dirty="0"/>
              <a:t>Section 2E.56 Eisenhower Interstate System Signs (M1-10 and M1-10a)</a:t>
            </a:r>
          </a:p>
        </p:txBody>
      </p:sp>
      <p:sp>
        <p:nvSpPr>
          <p:cNvPr id="4" name="Content Placeholder 3">
            <a:extLst>
              <a:ext uri="{FF2B5EF4-FFF2-40B4-BE49-F238E27FC236}">
                <a16:creationId xmlns:a16="http://schemas.microsoft.com/office/drawing/2014/main" id="{9B0C50F8-1062-96F5-8B33-9A0649EC38D8}"/>
              </a:ext>
            </a:extLst>
          </p:cNvPr>
          <p:cNvSpPr>
            <a:spLocks noGrp="1"/>
          </p:cNvSpPr>
          <p:nvPr>
            <p:ph idx="1"/>
          </p:nvPr>
        </p:nvSpPr>
        <p:spPr/>
        <p:txBody>
          <a:bodyPr/>
          <a:lstStyle/>
          <a:p>
            <a:r>
              <a:rPr lang="en-US" dirty="0"/>
              <a:t>Changes Guidance to Standard</a:t>
            </a:r>
          </a:p>
          <a:p>
            <a:r>
              <a:rPr lang="en-US" dirty="0"/>
              <a:t>Requires M1-10a sign to be used only in rest areas or other similar facilities</a:t>
            </a:r>
            <a:r>
              <a:rPr lang="en-US" dirty="0">
                <a:solidFill>
                  <a:srgbClr val="FF0000"/>
                </a:solidFill>
              </a:rPr>
              <a:t> </a:t>
            </a:r>
            <a:endParaRPr lang="en-US" dirty="0"/>
          </a:p>
        </p:txBody>
      </p:sp>
      <p:sp>
        <p:nvSpPr>
          <p:cNvPr id="5" name="TextBox 4">
            <a:extLst>
              <a:ext uri="{FF2B5EF4-FFF2-40B4-BE49-F238E27FC236}">
                <a16:creationId xmlns:a16="http://schemas.microsoft.com/office/drawing/2014/main" id="{6DCA19FB-04BF-9CA2-4779-9EB106F3229F}"/>
              </a:ext>
            </a:extLst>
          </p:cNvPr>
          <p:cNvSpPr txBox="1"/>
          <p:nvPr/>
        </p:nvSpPr>
        <p:spPr>
          <a:xfrm>
            <a:off x="3163152" y="3367622"/>
            <a:ext cx="5865695" cy="369332"/>
          </a:xfrm>
          <a:prstGeom prst="rect">
            <a:avLst/>
          </a:prstGeom>
          <a:noFill/>
        </p:spPr>
        <p:txBody>
          <a:bodyPr wrap="square" rtlCol="0">
            <a:spAutoFit/>
          </a:bodyPr>
          <a:lstStyle/>
          <a:p>
            <a:pPr algn="ctr"/>
            <a:r>
              <a:rPr lang="en-US" b="1" dirty="0"/>
              <a:t>Figure 2E-61. Eisenhower Interstate System Signs</a:t>
            </a:r>
          </a:p>
        </p:txBody>
      </p:sp>
      <p:pic>
        <p:nvPicPr>
          <p:cNvPr id="6" name="Picture 5" descr="Square blue sign with a white border and legend. It is shown with five white five-point stars in a five-point star pattern above the words &quot;EISENHOWER INTERSTATE SYSTEM&quot; in a Highway Gothic typeface on three lines.">
            <a:extLst>
              <a:ext uri="{FF2B5EF4-FFF2-40B4-BE49-F238E27FC236}">
                <a16:creationId xmlns:a16="http://schemas.microsoft.com/office/drawing/2014/main" id="{3FEFB936-CA2E-327E-3AA9-3373E8F246E7}"/>
              </a:ext>
            </a:extLst>
          </p:cNvPr>
          <p:cNvPicPr>
            <a:picLocks noChangeAspect="1"/>
          </p:cNvPicPr>
          <p:nvPr/>
        </p:nvPicPr>
        <p:blipFill rotWithShape="1">
          <a:blip r:embed="rId3"/>
          <a:srcRect l="1817" t="25599" r="52092" b="15501"/>
          <a:stretch/>
        </p:blipFill>
        <p:spPr>
          <a:xfrm>
            <a:off x="3965330" y="3702926"/>
            <a:ext cx="2130670" cy="2122888"/>
          </a:xfrm>
          <a:prstGeom prst="rect">
            <a:avLst/>
          </a:prstGeom>
        </p:spPr>
      </p:pic>
      <p:sp>
        <p:nvSpPr>
          <p:cNvPr id="7" name="TextBox 6">
            <a:extLst>
              <a:ext uri="{FF2B5EF4-FFF2-40B4-BE49-F238E27FC236}">
                <a16:creationId xmlns:a16="http://schemas.microsoft.com/office/drawing/2014/main" id="{970E3735-4094-C5A2-C3EF-772FEBF936C1}"/>
              </a:ext>
            </a:extLst>
          </p:cNvPr>
          <p:cNvSpPr txBox="1"/>
          <p:nvPr/>
        </p:nvSpPr>
        <p:spPr>
          <a:xfrm>
            <a:off x="4572000" y="5784717"/>
            <a:ext cx="1104900" cy="369332"/>
          </a:xfrm>
          <a:prstGeom prst="rect">
            <a:avLst/>
          </a:prstGeom>
          <a:noFill/>
        </p:spPr>
        <p:txBody>
          <a:bodyPr wrap="square" rtlCol="0">
            <a:spAutoFit/>
          </a:bodyPr>
          <a:lstStyle/>
          <a:p>
            <a:r>
              <a:rPr lang="en-US" dirty="0"/>
              <a:t>M1-10</a:t>
            </a:r>
          </a:p>
        </p:txBody>
      </p:sp>
      <p:pic>
        <p:nvPicPr>
          <p:cNvPr id="9" name="Picture 8" descr="Square blue sign with a white border and legend. It is shown with five white five-point stars in a five-point star pattern above the words “EISENHOWER INTERSTATE SYSTEM” in a serif typeface on three lines.">
            <a:extLst>
              <a:ext uri="{FF2B5EF4-FFF2-40B4-BE49-F238E27FC236}">
                <a16:creationId xmlns:a16="http://schemas.microsoft.com/office/drawing/2014/main" id="{F36262D0-87B7-6A5B-0722-80A65CF9735E}"/>
              </a:ext>
            </a:extLst>
          </p:cNvPr>
          <p:cNvPicPr>
            <a:picLocks noChangeAspect="1"/>
          </p:cNvPicPr>
          <p:nvPr/>
        </p:nvPicPr>
        <p:blipFill rotWithShape="1">
          <a:blip r:embed="rId3"/>
          <a:srcRect l="51965" t="25599" r="3086" b="15951"/>
          <a:stretch/>
        </p:blipFill>
        <p:spPr>
          <a:xfrm>
            <a:off x="6283569" y="3719145"/>
            <a:ext cx="2077913" cy="2106667"/>
          </a:xfrm>
          <a:prstGeom prst="rect">
            <a:avLst/>
          </a:prstGeom>
        </p:spPr>
      </p:pic>
      <p:sp>
        <p:nvSpPr>
          <p:cNvPr id="8" name="TextBox 7">
            <a:extLst>
              <a:ext uri="{FF2B5EF4-FFF2-40B4-BE49-F238E27FC236}">
                <a16:creationId xmlns:a16="http://schemas.microsoft.com/office/drawing/2014/main" id="{13947C05-E0A0-F5D0-5A19-A3B5EDC96C48}"/>
              </a:ext>
            </a:extLst>
          </p:cNvPr>
          <p:cNvSpPr txBox="1"/>
          <p:nvPr/>
        </p:nvSpPr>
        <p:spPr>
          <a:xfrm>
            <a:off x="6875630" y="5784717"/>
            <a:ext cx="1104900" cy="369332"/>
          </a:xfrm>
          <a:prstGeom prst="rect">
            <a:avLst/>
          </a:prstGeom>
          <a:noFill/>
        </p:spPr>
        <p:txBody>
          <a:bodyPr wrap="square" rtlCol="0">
            <a:spAutoFit/>
          </a:bodyPr>
          <a:lstStyle/>
          <a:p>
            <a:r>
              <a:rPr lang="en-US" dirty="0"/>
              <a:t>M1-10a</a:t>
            </a:r>
          </a:p>
        </p:txBody>
      </p:sp>
    </p:spTree>
    <p:extLst>
      <p:ext uri="{BB962C8B-B14F-4D97-AF65-F5344CB8AC3E}">
        <p14:creationId xmlns:p14="http://schemas.microsoft.com/office/powerpoint/2010/main" val="2926540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16D48-9BA5-1753-2684-1D9327CC2251}"/>
              </a:ext>
            </a:extLst>
          </p:cNvPr>
          <p:cNvSpPr>
            <a:spLocks noGrp="1"/>
          </p:cNvSpPr>
          <p:nvPr>
            <p:ph type="title"/>
          </p:nvPr>
        </p:nvSpPr>
        <p:spPr>
          <a:xfrm>
            <a:off x="617620" y="365125"/>
            <a:ext cx="10969699" cy="1386619"/>
          </a:xfrm>
        </p:spPr>
        <p:txBody>
          <a:bodyPr>
            <a:normAutofit/>
          </a:bodyPr>
          <a:lstStyle/>
          <a:p>
            <a:r>
              <a:rPr lang="en-US" dirty="0"/>
              <a:t>Section 2E.57 Signs for Route </a:t>
            </a:r>
            <a:br>
              <a:rPr lang="en-US" dirty="0"/>
            </a:br>
            <a:r>
              <a:rPr lang="en-US" dirty="0"/>
              <a:t>Diversion by Vehicle Class</a:t>
            </a:r>
          </a:p>
        </p:txBody>
      </p:sp>
      <p:sp>
        <p:nvSpPr>
          <p:cNvPr id="4" name="Content Placeholder 3">
            <a:extLst>
              <a:ext uri="{FF2B5EF4-FFF2-40B4-BE49-F238E27FC236}">
                <a16:creationId xmlns:a16="http://schemas.microsoft.com/office/drawing/2014/main" id="{5A76197C-2E3F-75BF-F270-C7AA81A5EC84}"/>
              </a:ext>
            </a:extLst>
          </p:cNvPr>
          <p:cNvSpPr>
            <a:spLocks noGrp="1"/>
          </p:cNvSpPr>
          <p:nvPr>
            <p:ph idx="1"/>
          </p:nvPr>
        </p:nvSpPr>
        <p:spPr>
          <a:xfrm>
            <a:off x="617538" y="1751013"/>
            <a:ext cx="7231918" cy="4339813"/>
          </a:xfrm>
        </p:spPr>
        <p:txBody>
          <a:bodyPr>
            <a:normAutofit/>
          </a:bodyPr>
          <a:lstStyle/>
          <a:p>
            <a:r>
              <a:rPr lang="en-US" dirty="0"/>
              <a:t>Adds Section</a:t>
            </a:r>
          </a:p>
          <a:p>
            <a:r>
              <a:rPr lang="en-US" dirty="0"/>
              <a:t>Applies to portions of highways where certain vehicles cannot proceed, such </a:t>
            </a:r>
            <a:br>
              <a:rPr lang="en-US" dirty="0"/>
            </a:br>
            <a:r>
              <a:rPr lang="en-US" dirty="0"/>
              <a:t>as tunnels with low clearance, hazardous material restrictions, width restrictions</a:t>
            </a:r>
          </a:p>
          <a:p>
            <a:r>
              <a:rPr lang="en-US" dirty="0"/>
              <a:t>Recommends regulatory, warning, </a:t>
            </a:r>
            <a:br>
              <a:rPr lang="en-US" dirty="0"/>
            </a:br>
            <a:r>
              <a:rPr lang="en-US" dirty="0"/>
              <a:t>and/or guide signs downstream to </a:t>
            </a:r>
            <a:br>
              <a:rPr lang="en-US" dirty="0"/>
            </a:br>
            <a:r>
              <a:rPr lang="en-US" dirty="0"/>
              <a:t>notify road users</a:t>
            </a:r>
          </a:p>
        </p:txBody>
      </p:sp>
      <p:sp>
        <p:nvSpPr>
          <p:cNvPr id="5" name="TextBox 4">
            <a:extLst>
              <a:ext uri="{FF2B5EF4-FFF2-40B4-BE49-F238E27FC236}">
                <a16:creationId xmlns:a16="http://schemas.microsoft.com/office/drawing/2014/main" id="{063FCDC4-261D-B04F-AF5F-C724F3E2C6C3}"/>
              </a:ext>
            </a:extLst>
          </p:cNvPr>
          <p:cNvSpPr txBox="1"/>
          <p:nvPr/>
        </p:nvSpPr>
        <p:spPr>
          <a:xfrm>
            <a:off x="7601447" y="884898"/>
            <a:ext cx="4510355" cy="246221"/>
          </a:xfrm>
          <a:prstGeom prst="rect">
            <a:avLst/>
          </a:prstGeom>
          <a:noFill/>
        </p:spPr>
        <p:txBody>
          <a:bodyPr wrap="square" rtlCol="0">
            <a:spAutoFit/>
          </a:bodyPr>
          <a:lstStyle/>
          <a:p>
            <a:r>
              <a:rPr lang="en-US" sz="1000" b="1" dirty="0"/>
              <a:t>Figure 2E-62. Example of Signing for Route Diversion by Vehicle Class</a:t>
            </a:r>
          </a:p>
        </p:txBody>
      </p:sp>
      <p:pic>
        <p:nvPicPr>
          <p:cNvPr id="6" name="Picture 5">
            <a:extLst>
              <a:ext uri="{FF2B5EF4-FFF2-40B4-BE49-F238E27FC236}">
                <a16:creationId xmlns:a16="http://schemas.microsoft.com/office/drawing/2014/main" id="{44A1C423-7EB8-B325-66E2-494EB1A2072B}"/>
              </a:ext>
              <a:ext uri="{C183D7F6-B498-43B3-948B-1728B52AA6E4}">
                <adec:decorative xmlns:adec="http://schemas.microsoft.com/office/drawing/2017/decorative" val="1"/>
              </a:ext>
            </a:extLst>
          </p:cNvPr>
          <p:cNvPicPr>
            <a:picLocks noChangeAspect="1"/>
          </p:cNvPicPr>
          <p:nvPr/>
        </p:nvPicPr>
        <p:blipFill rotWithShape="1">
          <a:blip r:embed="rId3"/>
          <a:srcRect t="2203" r="1049" b="12939"/>
          <a:stretch>
            <a:fillRect/>
          </a:stretch>
        </p:blipFill>
        <p:spPr>
          <a:xfrm>
            <a:off x="7646848" y="1115775"/>
            <a:ext cx="4343093" cy="4869034"/>
          </a:xfrm>
          <a:prstGeom prst="rect">
            <a:avLst/>
          </a:prstGeom>
        </p:spPr>
      </p:pic>
      <p:pic>
        <p:nvPicPr>
          <p:cNvPr id="10" name="Picture 9">
            <a:extLst>
              <a:ext uri="{FF2B5EF4-FFF2-40B4-BE49-F238E27FC236}">
                <a16:creationId xmlns:a16="http://schemas.microsoft.com/office/drawing/2014/main" id="{E6A4F8C8-0FBD-E67F-E7D0-1A5F99B2F55A}"/>
              </a:ext>
              <a:ext uri="{C183D7F6-B498-43B3-948B-1728B52AA6E4}">
                <adec:decorative xmlns:adec="http://schemas.microsoft.com/office/drawing/2017/decorative" val="1"/>
              </a:ext>
            </a:extLst>
          </p:cNvPr>
          <p:cNvPicPr>
            <a:picLocks noChangeAspect="1"/>
          </p:cNvPicPr>
          <p:nvPr/>
        </p:nvPicPr>
        <p:blipFill rotWithShape="1">
          <a:blip r:embed="rId3"/>
          <a:srcRect l="1572" t="88160" r="68620" b="1909"/>
          <a:stretch>
            <a:fillRect/>
          </a:stretch>
        </p:blipFill>
        <p:spPr>
          <a:xfrm>
            <a:off x="7574423" y="5464205"/>
            <a:ext cx="1226525" cy="534155"/>
          </a:xfrm>
          <a:prstGeom prst="rect">
            <a:avLst/>
          </a:prstGeom>
        </p:spPr>
      </p:pic>
    </p:spTree>
    <p:extLst>
      <p:ext uri="{BB962C8B-B14F-4D97-AF65-F5344CB8AC3E}">
        <p14:creationId xmlns:p14="http://schemas.microsoft.com/office/powerpoint/2010/main" val="495868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CB8B-E741-E4F1-0723-34CE9E152661}"/>
              </a:ext>
            </a:extLst>
          </p:cNvPr>
          <p:cNvSpPr>
            <a:spLocks noGrp="1"/>
          </p:cNvSpPr>
          <p:nvPr>
            <p:ph type="title"/>
          </p:nvPr>
        </p:nvSpPr>
        <p:spPr/>
        <p:txBody>
          <a:bodyPr/>
          <a:lstStyle/>
          <a:p>
            <a:r>
              <a:rPr lang="en-US" dirty="0"/>
              <a:t>Section 2E.06 Signing of Named Highways</a:t>
            </a:r>
          </a:p>
        </p:txBody>
      </p:sp>
      <p:sp>
        <p:nvSpPr>
          <p:cNvPr id="4" name="Content Placeholder 3">
            <a:extLst>
              <a:ext uri="{FF2B5EF4-FFF2-40B4-BE49-F238E27FC236}">
                <a16:creationId xmlns:a16="http://schemas.microsoft.com/office/drawing/2014/main" id="{1959A126-A9A5-8730-4C49-F0E66B2CDAF9}"/>
              </a:ext>
            </a:extLst>
          </p:cNvPr>
          <p:cNvSpPr>
            <a:spLocks noGrp="1"/>
          </p:cNvSpPr>
          <p:nvPr>
            <p:ph idx="1"/>
          </p:nvPr>
        </p:nvSpPr>
        <p:spPr/>
        <p:txBody>
          <a:bodyPr/>
          <a:lstStyle/>
          <a:p>
            <a:r>
              <a:rPr lang="en-US" dirty="0"/>
              <a:t>Changes Support to Guidance: Signing of named highways should comply with the provisions of Section 2D.56 (Signing of Named Highways for Mapping and Address Purposes)</a:t>
            </a:r>
          </a:p>
        </p:txBody>
      </p:sp>
    </p:spTree>
    <p:extLst>
      <p:ext uri="{BB962C8B-B14F-4D97-AF65-F5344CB8AC3E}">
        <p14:creationId xmlns:p14="http://schemas.microsoft.com/office/powerpoint/2010/main" val="2016478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ECF73-EB2F-3CEC-B540-CB8EF920EED6}"/>
              </a:ext>
            </a:extLst>
          </p:cNvPr>
          <p:cNvSpPr>
            <a:spLocks noGrp="1"/>
          </p:cNvSpPr>
          <p:nvPr>
            <p:ph type="title"/>
          </p:nvPr>
        </p:nvSpPr>
        <p:spPr/>
        <p:txBody>
          <a:bodyPr/>
          <a:lstStyle/>
          <a:p>
            <a:r>
              <a:rPr lang="en-US" dirty="0"/>
              <a:t>Section Removed</a:t>
            </a:r>
          </a:p>
        </p:txBody>
      </p:sp>
      <p:sp>
        <p:nvSpPr>
          <p:cNvPr id="4" name="Content Placeholder 3">
            <a:extLst>
              <a:ext uri="{FF2B5EF4-FFF2-40B4-BE49-F238E27FC236}">
                <a16:creationId xmlns:a16="http://schemas.microsoft.com/office/drawing/2014/main" id="{03815D97-CC9B-6A22-B6F0-E92244684367}"/>
              </a:ext>
            </a:extLst>
          </p:cNvPr>
          <p:cNvSpPr>
            <a:spLocks noGrp="1"/>
          </p:cNvSpPr>
          <p:nvPr>
            <p:ph idx="1"/>
          </p:nvPr>
        </p:nvSpPr>
        <p:spPr/>
        <p:txBody>
          <a:bodyPr/>
          <a:lstStyle/>
          <a:p>
            <a:r>
              <a:rPr lang="en-US" dirty="0"/>
              <a:t>Removes Section 2E.29 Signs for Intersections at Grade</a:t>
            </a:r>
          </a:p>
          <a:p>
            <a:r>
              <a:rPr lang="en-US" dirty="0"/>
              <a:t>The Section was inconsistent with grade-separated roadway signing principles (see Chapter 2D)</a:t>
            </a:r>
          </a:p>
        </p:txBody>
      </p:sp>
    </p:spTree>
    <p:extLst>
      <p:ext uri="{BB962C8B-B14F-4D97-AF65-F5344CB8AC3E}">
        <p14:creationId xmlns:p14="http://schemas.microsoft.com/office/powerpoint/2010/main" val="179289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Frequently Asked </a:t>
            </a:r>
            <a:r>
              <a:rPr lang="en-US" altLang="en-US" sz="2400" kern="0">
                <a:latin typeface="FHWA Series F2001" panose="020B0807000000020003" pitchFamily="34" charset="0"/>
                <a:cs typeface="+mn-cs"/>
              </a:rPr>
              <a:t>Questions</a:t>
            </a:r>
            <a:endParaRPr kumimoji="0" lang="en-US" altLang="en-US" sz="2400" i="0" u="none" strike="noStrike" kern="0" cap="none" normalizeH="0" noProof="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a:ln>
                  <a:noFill/>
                </a:ln>
                <a:effectLst/>
                <a:uLnTx/>
                <a:uFillTx/>
                <a:latin typeface="FHWA Series F2001" panose="020B0807000000020003" pitchFamily="34" charset="0"/>
                <a:cs typeface="+mn-cs"/>
              </a:rPr>
              <a:t>MUTCD</a:t>
            </a:r>
            <a:r>
              <a:rPr kumimoji="0" lang="en-US" altLang="en-US" sz="2400" i="0" u="none" strike="noStrike" kern="0" cap="none" normalizeH="0" noProof="0">
                <a:ln>
                  <a:noFill/>
                </a:ln>
                <a:effectLst/>
                <a:uLnTx/>
                <a:uFillTx/>
                <a:latin typeface="FHWA Series F2001" panose="020B0807000000020003" pitchFamily="34" charset="0"/>
                <a:cs typeface="+mn-cs"/>
              </a:rPr>
              <a:t> News Feed</a:t>
            </a:r>
            <a:endParaRPr lang="en-US" sz="280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BE163-BE21-A7F3-E8E1-C4E7AF1D0249}"/>
              </a:ext>
            </a:extLst>
          </p:cNvPr>
          <p:cNvSpPr>
            <a:spLocks noGrp="1"/>
          </p:cNvSpPr>
          <p:nvPr>
            <p:ph type="title"/>
          </p:nvPr>
        </p:nvSpPr>
        <p:spPr/>
        <p:txBody>
          <a:bodyPr/>
          <a:lstStyle/>
          <a:p>
            <a:r>
              <a:rPr lang="en-US" dirty="0"/>
              <a:t>Section 2E.12 Size of Signs and Letters</a:t>
            </a:r>
          </a:p>
        </p:txBody>
      </p:sp>
      <p:sp>
        <p:nvSpPr>
          <p:cNvPr id="4" name="Content Placeholder 3">
            <a:extLst>
              <a:ext uri="{FF2B5EF4-FFF2-40B4-BE49-F238E27FC236}">
                <a16:creationId xmlns:a16="http://schemas.microsoft.com/office/drawing/2014/main" id="{E80EB9A6-A1CA-2BDF-AB0C-50D16045D168}"/>
              </a:ext>
            </a:extLst>
          </p:cNvPr>
          <p:cNvSpPr>
            <a:spLocks noGrp="1"/>
          </p:cNvSpPr>
          <p:nvPr>
            <p:ph idx="1"/>
          </p:nvPr>
        </p:nvSpPr>
        <p:spPr>
          <a:xfrm>
            <a:off x="617621" y="1245704"/>
            <a:ext cx="5478379" cy="4723680"/>
          </a:xfrm>
        </p:spPr>
        <p:txBody>
          <a:bodyPr>
            <a:normAutofit/>
          </a:bodyPr>
          <a:lstStyle/>
          <a:p>
            <a:r>
              <a:rPr lang="en-US" dirty="0"/>
              <a:t>Minimum numeral and letter sizes for overhead-mounted expressway and freeway guide signs shown in the “Overhead” columns of </a:t>
            </a:r>
            <a:br>
              <a:rPr lang="en-US" dirty="0"/>
            </a:br>
            <a:r>
              <a:rPr lang="en-US" dirty="0"/>
              <a:t>Tables 2E-2 and 2E-4</a:t>
            </a:r>
          </a:p>
        </p:txBody>
      </p:sp>
      <p:sp>
        <p:nvSpPr>
          <p:cNvPr id="3" name="TextBox 2">
            <a:extLst>
              <a:ext uri="{FF2B5EF4-FFF2-40B4-BE49-F238E27FC236}">
                <a16:creationId xmlns:a16="http://schemas.microsoft.com/office/drawing/2014/main" id="{75EB99D9-171F-9569-3EEF-2001792AD713}"/>
              </a:ext>
            </a:extLst>
          </p:cNvPr>
          <p:cNvSpPr txBox="1"/>
          <p:nvPr/>
        </p:nvSpPr>
        <p:spPr>
          <a:xfrm>
            <a:off x="6972624" y="1068732"/>
            <a:ext cx="3919346" cy="353943"/>
          </a:xfrm>
          <a:prstGeom prst="rect">
            <a:avLst/>
          </a:prstGeom>
          <a:noFill/>
        </p:spPr>
        <p:txBody>
          <a:bodyPr wrap="square" rtlCol="0">
            <a:spAutoFit/>
          </a:bodyPr>
          <a:lstStyle/>
          <a:p>
            <a:pPr algn="ctr"/>
            <a:r>
              <a:rPr lang="en-US" sz="850" b="1" dirty="0"/>
              <a:t>Table 2E-2.  Minimum Letter and Numeral Sizes for Expressway Guide Signs According to Interchange Classification</a:t>
            </a:r>
          </a:p>
        </p:txBody>
      </p:sp>
      <p:pic>
        <p:nvPicPr>
          <p:cNvPr id="6" name="Picture 5" descr="Table 2E-2 with a circle around the &quot;Overhead&quot; column">
            <a:extLst>
              <a:ext uri="{FF2B5EF4-FFF2-40B4-BE49-F238E27FC236}">
                <a16:creationId xmlns:a16="http://schemas.microsoft.com/office/drawing/2014/main" id="{1E4055A6-9462-C57F-ACAA-5980A1AF3017}"/>
              </a:ext>
              <a:ext uri="{C183D7F6-B498-43B3-948B-1728B52AA6E4}">
                <adec:decorative xmlns:adec="http://schemas.microsoft.com/office/drawing/2017/decorative" val="0"/>
              </a:ext>
            </a:extLst>
          </p:cNvPr>
          <p:cNvPicPr>
            <a:picLocks noChangeAspect="1"/>
          </p:cNvPicPr>
          <p:nvPr/>
        </p:nvPicPr>
        <p:blipFill rotWithShape="1">
          <a:blip r:embed="rId3"/>
          <a:srcRect t="5859"/>
          <a:stretch/>
        </p:blipFill>
        <p:spPr>
          <a:xfrm>
            <a:off x="6972623" y="1422674"/>
            <a:ext cx="3919347" cy="4546709"/>
          </a:xfrm>
          <a:prstGeom prst="rect">
            <a:avLst/>
          </a:prstGeom>
        </p:spPr>
      </p:pic>
      <p:sp>
        <p:nvSpPr>
          <p:cNvPr id="7" name="Flowchart: Connector 6">
            <a:extLst>
              <a:ext uri="{FF2B5EF4-FFF2-40B4-BE49-F238E27FC236}">
                <a16:creationId xmlns:a16="http://schemas.microsoft.com/office/drawing/2014/main" id="{BA6B6BE2-2078-DB88-D3FD-CAA7690383C7}"/>
              </a:ext>
              <a:ext uri="{C183D7F6-B498-43B3-948B-1728B52AA6E4}">
                <adec:decorative xmlns:adec="http://schemas.microsoft.com/office/drawing/2017/decorative" val="1"/>
              </a:ext>
            </a:extLst>
          </p:cNvPr>
          <p:cNvSpPr/>
          <p:nvPr/>
        </p:nvSpPr>
        <p:spPr>
          <a:xfrm>
            <a:off x="10025696" y="1402882"/>
            <a:ext cx="1052982" cy="4052236"/>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0B2B37-D0F7-F4F6-2432-332215B4AF0B}"/>
              </a:ext>
              <a:ext uri="{C183D7F6-B498-43B3-948B-1728B52AA6E4}">
                <adec:decorative xmlns:adec="http://schemas.microsoft.com/office/drawing/2017/decorative" val="1"/>
              </a:ext>
            </a:extLst>
          </p:cNvPr>
          <p:cNvSpPr/>
          <p:nvPr/>
        </p:nvSpPr>
        <p:spPr>
          <a:xfrm>
            <a:off x="6854980" y="5455118"/>
            <a:ext cx="4270220" cy="7852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723A9FE-F7DB-C5E6-F8FD-F5CC37D89BE6}"/>
              </a:ext>
              <a:ext uri="{C183D7F6-B498-43B3-948B-1728B52AA6E4}">
                <adec:decorative xmlns:adec="http://schemas.microsoft.com/office/drawing/2017/decorative" val="0"/>
              </a:ext>
            </a:extLst>
          </p:cNvPr>
          <p:cNvSpPr txBox="1"/>
          <p:nvPr/>
        </p:nvSpPr>
        <p:spPr>
          <a:xfrm>
            <a:off x="7030715" y="5435326"/>
            <a:ext cx="4162425" cy="627864"/>
          </a:xfrm>
          <a:prstGeom prst="rect">
            <a:avLst/>
          </a:prstGeom>
          <a:noFill/>
        </p:spPr>
        <p:txBody>
          <a:bodyPr wrap="square" rtlCol="0">
            <a:spAutoFit/>
          </a:bodyPr>
          <a:lstStyle/>
          <a:p>
            <a:r>
              <a:rPr lang="en-US" sz="580" dirty="0"/>
              <a:t>*    Where a larger size is shown for the interchange classification of the interchange, that larger size is used for</a:t>
            </a:r>
          </a:p>
          <a:p>
            <a:r>
              <a:rPr lang="en-US" sz="580" dirty="0"/>
              <a:t>      overhead-mounted guide signs for that interchange.</a:t>
            </a:r>
          </a:p>
          <a:p>
            <a:endParaRPr lang="en-US" sz="580" dirty="0"/>
          </a:p>
          <a:p>
            <a:r>
              <a:rPr lang="en-US" sz="580" dirty="0"/>
              <a:t>**  Minimum size listed for 3-digit shields.  Larger numeral sizes used for 1-digit, some 2-digit, and some 3-digit</a:t>
            </a:r>
          </a:p>
          <a:p>
            <a:r>
              <a:rPr lang="en-US" sz="580" dirty="0"/>
              <a:t>     shields.  See the Standard Highways Signs publication for more information on Route Sign numeral heights and </a:t>
            </a:r>
          </a:p>
          <a:p>
            <a:r>
              <a:rPr lang="en-US" sz="580" dirty="0"/>
              <a:t>     Standard Alphabet series.</a:t>
            </a:r>
          </a:p>
        </p:txBody>
      </p:sp>
      <p:sp>
        <p:nvSpPr>
          <p:cNvPr id="10" name="TextBox 9">
            <a:extLst>
              <a:ext uri="{FF2B5EF4-FFF2-40B4-BE49-F238E27FC236}">
                <a16:creationId xmlns:a16="http://schemas.microsoft.com/office/drawing/2014/main" id="{F77C8A84-E561-DFCE-A917-CA649C93CF8B}"/>
              </a:ext>
              <a:ext uri="{C183D7F6-B498-43B3-948B-1728B52AA6E4}">
                <adec:decorative xmlns:adec="http://schemas.microsoft.com/office/drawing/2017/decorative" val="0"/>
              </a:ext>
            </a:extLst>
          </p:cNvPr>
          <p:cNvSpPr txBox="1"/>
          <p:nvPr/>
        </p:nvSpPr>
        <p:spPr>
          <a:xfrm>
            <a:off x="7030715" y="5905619"/>
            <a:ext cx="3105150" cy="304699"/>
          </a:xfrm>
          <a:prstGeom prst="rect">
            <a:avLst/>
          </a:prstGeom>
          <a:noFill/>
        </p:spPr>
        <p:txBody>
          <a:bodyPr wrap="square" rtlCol="0">
            <a:spAutoFit/>
          </a:bodyPr>
          <a:lstStyle/>
          <a:p>
            <a:endParaRPr lang="en-US" sz="800" dirty="0"/>
          </a:p>
          <a:p>
            <a:r>
              <a:rPr lang="en-US" sz="580" dirty="0"/>
              <a:t>Note: Sizes are shown in inches and where applicable are shown as width </a:t>
            </a:r>
            <a:r>
              <a:rPr lang="en-US" sz="580" dirty="0">
                <a:solidFill>
                  <a:srgbClr val="FF0000"/>
                </a:solidFill>
              </a:rPr>
              <a:t>x</a:t>
            </a:r>
            <a:r>
              <a:rPr lang="en-US" sz="580" dirty="0"/>
              <a:t> height. </a:t>
            </a:r>
          </a:p>
        </p:txBody>
      </p:sp>
    </p:spTree>
    <p:extLst>
      <p:ext uri="{BB962C8B-B14F-4D97-AF65-F5344CB8AC3E}">
        <p14:creationId xmlns:p14="http://schemas.microsoft.com/office/powerpoint/2010/main" val="3712916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DC812-80CB-67A2-7901-AAA5324DFB1B}"/>
              </a:ext>
            </a:extLst>
          </p:cNvPr>
          <p:cNvSpPr>
            <a:spLocks noGrp="1"/>
          </p:cNvSpPr>
          <p:nvPr>
            <p:ph type="title"/>
          </p:nvPr>
        </p:nvSpPr>
        <p:spPr/>
        <p:txBody>
          <a:bodyPr/>
          <a:lstStyle/>
          <a:p>
            <a:r>
              <a:rPr lang="en-US"/>
              <a:t>Section 2E.14 Sign Borders</a:t>
            </a:r>
          </a:p>
        </p:txBody>
      </p:sp>
      <p:sp>
        <p:nvSpPr>
          <p:cNvPr id="4" name="Content Placeholder 3">
            <a:extLst>
              <a:ext uri="{FF2B5EF4-FFF2-40B4-BE49-F238E27FC236}">
                <a16:creationId xmlns:a16="http://schemas.microsoft.com/office/drawing/2014/main" id="{EEF41FF4-1F49-CBC4-C80A-F93F2A745DC6}"/>
              </a:ext>
            </a:extLst>
          </p:cNvPr>
          <p:cNvSpPr>
            <a:spLocks noGrp="1"/>
          </p:cNvSpPr>
          <p:nvPr>
            <p:ph idx="1"/>
          </p:nvPr>
        </p:nvSpPr>
        <p:spPr/>
        <p:txBody>
          <a:bodyPr/>
          <a:lstStyle/>
          <a:p>
            <a:r>
              <a:rPr lang="en-US" dirty="0"/>
              <a:t>Revises Guidance to include that on unusually large signs with oversized letter heights, route shields, or other legend elements, the border should be 2.5 inches wide and should not exceed </a:t>
            </a:r>
            <a:br>
              <a:rPr lang="en-US" dirty="0"/>
            </a:br>
            <a:r>
              <a:rPr lang="en-US" dirty="0"/>
              <a:t>3 inches in width</a:t>
            </a:r>
          </a:p>
        </p:txBody>
      </p:sp>
    </p:spTree>
    <p:extLst>
      <p:ext uri="{BB962C8B-B14F-4D97-AF65-F5344CB8AC3E}">
        <p14:creationId xmlns:p14="http://schemas.microsoft.com/office/powerpoint/2010/main" val="1556271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BCC75-8067-F9B0-495A-34FA73763938}"/>
              </a:ext>
            </a:extLst>
          </p:cNvPr>
          <p:cNvSpPr>
            <a:spLocks noGrp="1"/>
          </p:cNvSpPr>
          <p:nvPr>
            <p:ph type="title"/>
          </p:nvPr>
        </p:nvSpPr>
        <p:spPr>
          <a:xfrm>
            <a:off x="617620" y="365125"/>
            <a:ext cx="10969699" cy="880579"/>
          </a:xfrm>
        </p:spPr>
        <p:txBody>
          <a:bodyPr/>
          <a:lstStyle/>
          <a:p>
            <a:r>
              <a:rPr lang="en-US"/>
              <a:t>Section 2E.15 Amount of Legend on Guide Signs</a:t>
            </a:r>
          </a:p>
        </p:txBody>
      </p:sp>
      <p:sp>
        <p:nvSpPr>
          <p:cNvPr id="4" name="Content Placeholder 3">
            <a:extLst>
              <a:ext uri="{FF2B5EF4-FFF2-40B4-BE49-F238E27FC236}">
                <a16:creationId xmlns:a16="http://schemas.microsoft.com/office/drawing/2014/main" id="{4B6949B9-710B-B4CA-8BC5-781F1DBAA7A4}"/>
              </a:ext>
            </a:extLst>
          </p:cNvPr>
          <p:cNvSpPr>
            <a:spLocks noGrp="1"/>
          </p:cNvSpPr>
          <p:nvPr>
            <p:ph idx="1"/>
          </p:nvPr>
        </p:nvSpPr>
        <p:spPr>
          <a:xfrm>
            <a:off x="617538" y="1246188"/>
            <a:ext cx="3373437" cy="4900960"/>
          </a:xfrm>
        </p:spPr>
        <p:txBody>
          <a:bodyPr>
            <a:normAutofit/>
          </a:bodyPr>
          <a:lstStyle/>
          <a:p>
            <a:r>
              <a:rPr lang="en-US" dirty="0"/>
              <a:t>Adds Support to describe the use of street names on Advance Guide and Exit Direction signs, based on the number of interchanges that serve a community</a:t>
            </a:r>
          </a:p>
        </p:txBody>
      </p:sp>
      <p:sp>
        <p:nvSpPr>
          <p:cNvPr id="6" name="TextBox 5">
            <a:extLst>
              <a:ext uri="{FF2B5EF4-FFF2-40B4-BE49-F238E27FC236}">
                <a16:creationId xmlns:a16="http://schemas.microsoft.com/office/drawing/2014/main" id="{A0A3DE59-9D21-1916-1A14-687841A7CD31}"/>
              </a:ext>
            </a:extLst>
          </p:cNvPr>
          <p:cNvSpPr txBox="1"/>
          <p:nvPr/>
        </p:nvSpPr>
        <p:spPr>
          <a:xfrm>
            <a:off x="3939595" y="1142822"/>
            <a:ext cx="5939513" cy="215444"/>
          </a:xfrm>
          <a:prstGeom prst="rect">
            <a:avLst/>
          </a:prstGeom>
          <a:noFill/>
        </p:spPr>
        <p:txBody>
          <a:bodyPr wrap="square" rtlCol="0">
            <a:spAutoFit/>
          </a:bodyPr>
          <a:lstStyle/>
          <a:p>
            <a:r>
              <a:rPr lang="en-US" sz="800" b="1" dirty="0"/>
              <a:t>Figure 2E-56. Example of the Use of a Community Interchanges Identification Sign</a:t>
            </a:r>
          </a:p>
        </p:txBody>
      </p:sp>
      <p:sp>
        <p:nvSpPr>
          <p:cNvPr id="5" name="TextBox 4">
            <a:extLst>
              <a:ext uri="{FF2B5EF4-FFF2-40B4-BE49-F238E27FC236}">
                <a16:creationId xmlns:a16="http://schemas.microsoft.com/office/drawing/2014/main" id="{F4E5E0E1-9D66-6707-9648-EF592152836C}"/>
              </a:ext>
            </a:extLst>
          </p:cNvPr>
          <p:cNvSpPr txBox="1"/>
          <p:nvPr/>
        </p:nvSpPr>
        <p:spPr>
          <a:xfrm>
            <a:off x="8669525" y="1142822"/>
            <a:ext cx="3771900" cy="215444"/>
          </a:xfrm>
          <a:prstGeom prst="rect">
            <a:avLst/>
          </a:prstGeom>
          <a:noFill/>
        </p:spPr>
        <p:txBody>
          <a:bodyPr wrap="square" rtlCol="0">
            <a:spAutoFit/>
          </a:bodyPr>
          <a:lstStyle/>
          <a:p>
            <a:r>
              <a:rPr lang="en-US" sz="800" b="1" dirty="0"/>
              <a:t>Figure 2E-58. Example of the Use of a Next Exits Sign</a:t>
            </a:r>
          </a:p>
        </p:txBody>
      </p:sp>
      <p:pic>
        <p:nvPicPr>
          <p:cNvPr id="7" name="Picture 6">
            <a:extLst>
              <a:ext uri="{FF2B5EF4-FFF2-40B4-BE49-F238E27FC236}">
                <a16:creationId xmlns:a16="http://schemas.microsoft.com/office/drawing/2014/main" id="{4B5F7C55-2A9C-9745-0B1B-0D9BD2E13B7C}"/>
              </a:ext>
              <a:ext uri="{C183D7F6-B498-43B3-948B-1728B52AA6E4}">
                <adec:decorative xmlns:adec="http://schemas.microsoft.com/office/drawing/2017/decorative" val="1"/>
              </a:ext>
            </a:extLst>
          </p:cNvPr>
          <p:cNvPicPr>
            <a:picLocks noChangeAspect="1"/>
          </p:cNvPicPr>
          <p:nvPr/>
        </p:nvPicPr>
        <p:blipFill rotWithShape="1">
          <a:blip r:embed="rId3"/>
          <a:srcRect t="2725"/>
          <a:stretch/>
        </p:blipFill>
        <p:spPr>
          <a:xfrm>
            <a:off x="7837334" y="1320586"/>
            <a:ext cx="4083549" cy="4669795"/>
          </a:xfrm>
          <a:prstGeom prst="rect">
            <a:avLst/>
          </a:prstGeom>
        </p:spPr>
      </p:pic>
      <p:pic>
        <p:nvPicPr>
          <p:cNvPr id="8" name="Picture 7">
            <a:extLst>
              <a:ext uri="{FF2B5EF4-FFF2-40B4-BE49-F238E27FC236}">
                <a16:creationId xmlns:a16="http://schemas.microsoft.com/office/drawing/2014/main" id="{B87AF957-C9EB-B4D4-704E-D7EC6B619A9B}"/>
              </a:ext>
              <a:ext uri="{C183D7F6-B498-43B3-948B-1728B52AA6E4}">
                <adec:decorative xmlns:adec="http://schemas.microsoft.com/office/drawing/2017/decorative" val="1"/>
              </a:ext>
            </a:extLst>
          </p:cNvPr>
          <p:cNvPicPr>
            <a:picLocks noChangeAspect="1"/>
          </p:cNvPicPr>
          <p:nvPr/>
        </p:nvPicPr>
        <p:blipFill>
          <a:blip r:embed="rId4"/>
          <a:srcRect t="1226"/>
          <a:stretch/>
        </p:blipFill>
        <p:spPr>
          <a:xfrm>
            <a:off x="3990975" y="1402471"/>
            <a:ext cx="4018000" cy="4744677"/>
          </a:xfrm>
          <a:prstGeom prst="rect">
            <a:avLst/>
          </a:prstGeom>
        </p:spPr>
      </p:pic>
    </p:spTree>
    <p:extLst>
      <p:ext uri="{BB962C8B-B14F-4D97-AF65-F5344CB8AC3E}">
        <p14:creationId xmlns:p14="http://schemas.microsoft.com/office/powerpoint/2010/main" val="337591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BCC75-8067-F9B0-495A-34FA73763938}"/>
              </a:ext>
            </a:extLst>
          </p:cNvPr>
          <p:cNvSpPr>
            <a:spLocks noGrp="1"/>
          </p:cNvSpPr>
          <p:nvPr>
            <p:ph type="title"/>
          </p:nvPr>
        </p:nvSpPr>
        <p:spPr>
          <a:xfrm>
            <a:off x="617620" y="365125"/>
            <a:ext cx="10969699" cy="880579"/>
          </a:xfrm>
        </p:spPr>
        <p:txBody>
          <a:bodyPr/>
          <a:lstStyle/>
          <a:p>
            <a:r>
              <a:rPr lang="en-US" dirty="0"/>
              <a:t>Section 2E.16 Abbreviations</a:t>
            </a:r>
          </a:p>
        </p:txBody>
      </p:sp>
      <p:sp>
        <p:nvSpPr>
          <p:cNvPr id="4" name="Content Placeholder 3">
            <a:extLst>
              <a:ext uri="{FF2B5EF4-FFF2-40B4-BE49-F238E27FC236}">
                <a16:creationId xmlns:a16="http://schemas.microsoft.com/office/drawing/2014/main" id="{4B6949B9-710B-B4CA-8BC5-781F1DBAA7A4}"/>
              </a:ext>
            </a:extLst>
          </p:cNvPr>
          <p:cNvSpPr>
            <a:spLocks noGrp="1"/>
          </p:cNvSpPr>
          <p:nvPr>
            <p:ph idx="1"/>
          </p:nvPr>
        </p:nvSpPr>
        <p:spPr>
          <a:xfrm>
            <a:off x="617621" y="1245704"/>
            <a:ext cx="10969698" cy="4723680"/>
          </a:xfrm>
        </p:spPr>
        <p:txBody>
          <a:bodyPr/>
          <a:lstStyle/>
          <a:p>
            <a:r>
              <a:rPr lang="en-US" dirty="0"/>
              <a:t>Replaces existing Guidance and Standard paragraphs with a new Standard that requires abbreviations on freeway and expressway guide signs to comply with the provisions of Section 2D.07</a:t>
            </a:r>
          </a:p>
        </p:txBody>
      </p:sp>
    </p:spTree>
    <p:extLst>
      <p:ext uri="{BB962C8B-B14F-4D97-AF65-F5344CB8AC3E}">
        <p14:creationId xmlns:p14="http://schemas.microsoft.com/office/powerpoint/2010/main" val="401406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EA1CD9-86A5-400F-A5F1-E97FC712ED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0671AD-9624-435E-BDE0-588B9D4BBD02}">
  <ds:schemaRefs>
    <ds:schemaRef ds:uri="60e5f0d4-ab0c-4a60-8007-8d1140256167"/>
    <ds:schemaRef ds:uri="http://schemas.microsoft.com/office/2006/documentManagement/types"/>
    <ds:schemaRef ds:uri="http://schemas.openxmlformats.org/package/2006/metadata/core-properties"/>
    <ds:schemaRef ds:uri="http://purl.org/dc/elements/1.1/"/>
    <ds:schemaRef ds:uri="cee703cd-e844-4d91-bc3d-75f024bf00fb"/>
    <ds:schemaRef ds:uri="http://schemas.microsoft.com/office/2006/metadata/properties"/>
    <ds:schemaRef ds:uri="http://purl.org/dc/terms/"/>
    <ds:schemaRef ds:uri="http://schemas.microsoft.com/office/infopath/2007/PartnerControls"/>
    <ds:schemaRef ds:uri="http://www.w3.org/XML/1998/namespace"/>
    <ds:schemaRef ds:uri="http://purl.org/dc/dcmitype/"/>
    <ds:schemaRef ds:uri="db6bb619-c77c-4ae4-8540-b4e237459e84"/>
    <ds:schemaRef ds:uri="1f53bace-a5d7-49fe-bfa8-c3aafa2a0cb5"/>
    <ds:schemaRef ds:uri="d9bd7c4f-de10-4ba4-a8ff-396798a1ad9c"/>
    <ds:schemaRef ds:uri="63d9b7c8-1859-477b-b1c9-96d4ea93e1f2"/>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1802</TotalTime>
  <Words>8893</Words>
  <Application>Microsoft Office PowerPoint</Application>
  <PresentationFormat>Widescreen</PresentationFormat>
  <Paragraphs>548</Paragraphs>
  <Slides>51</Slides>
  <Notes>51</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51</vt:i4>
      </vt:variant>
    </vt:vector>
  </HeadingPairs>
  <TitlesOfParts>
    <vt:vector size="63" baseType="lpstr">
      <vt:lpstr>FHWA Series D2001</vt:lpstr>
      <vt:lpstr>Courier New</vt:lpstr>
      <vt:lpstr>Arial</vt:lpstr>
      <vt:lpstr>Century Gothic</vt:lpstr>
      <vt:lpstr>Wingdings</vt:lpstr>
      <vt:lpstr>FHWA Series F2001</vt:lpstr>
      <vt:lpstr>Wingdings 3</vt:lpstr>
      <vt:lpstr>Webdings</vt:lpstr>
      <vt:lpstr>MUTCD Titles</vt:lpstr>
      <vt:lpstr>MUTCD Content</vt:lpstr>
      <vt:lpstr>1_MUTCD Titles</vt:lpstr>
      <vt:lpstr>2_MUTCD Titles</vt:lpstr>
      <vt:lpstr>Manual on Uniform Traffic Control Devices for Streets and Highways An Overview of Changes  in the 11th Edition </vt:lpstr>
      <vt:lpstr>Disclaimers</vt:lpstr>
      <vt:lpstr>Overview of Changes in Chapter 2E</vt:lpstr>
      <vt:lpstr>Chapter 2E Organization</vt:lpstr>
      <vt:lpstr>Section 2E.06 Signing of Named Highways</vt:lpstr>
      <vt:lpstr>Section 2E.12 Size of Signs and Letters</vt:lpstr>
      <vt:lpstr>Section 2E.14 Sign Borders</vt:lpstr>
      <vt:lpstr>Section 2E.15 Amount of Legend on Guide Signs</vt:lpstr>
      <vt:lpstr>Section 2E.16 Abbreviations</vt:lpstr>
      <vt:lpstr>Section 2E.17 Symbols</vt:lpstr>
      <vt:lpstr>Section 2E.18 Arrows for Interchange Guide Signs</vt:lpstr>
      <vt:lpstr>Section 2E.20 Lateral Offset</vt:lpstr>
      <vt:lpstr>Section 2E.21 Interchange Guide Signs</vt:lpstr>
      <vt:lpstr>Section 2E.22 Interchange Exit Numbering (1 of 3)</vt:lpstr>
      <vt:lpstr>Section 2E.22 Interchange Exit Numbering (2 of 3)</vt:lpstr>
      <vt:lpstr>Section 2E.22 Interchange Exit Numbering (3 of 3)</vt:lpstr>
      <vt:lpstr>Section 2E.23 Interchange Advance Guide Signs (E1-1 through E1-3) (1 of 2)</vt:lpstr>
      <vt:lpstr>Section 2E.23 Interchange Advance Guide Signs (E1-1 through E1-3) (2 of 2)</vt:lpstr>
      <vt:lpstr>Section 2E.24 Interchange Sequence Signs  (E9-1 and E9-2)</vt:lpstr>
      <vt:lpstr>Section 2E.25 Exit Direction Signs (E4 Series) (1 of 2)</vt:lpstr>
      <vt:lpstr>Section 2E.25 Exit Direction Signs (E4 Series) (2 of 2)</vt:lpstr>
      <vt:lpstr>Section 2E.26 Exit Gore Signs and Plaque (E5-1 Series)</vt:lpstr>
      <vt:lpstr>Section 2E.27 Pull-Through Signs (E6-1 Series and E6-2 Series)</vt:lpstr>
      <vt:lpstr>Section 2E.28 Signing for Interchange Lane Drops without an Optional Exit Lane (1 of 3)</vt:lpstr>
      <vt:lpstr>Section 2E.28 Signing for Interchange Lane Drops without an Optional Exit Lane (2 of 3)</vt:lpstr>
      <vt:lpstr>Section 2E.28 Signing for Interchange Lane Drops without an Optional Exit Lane (3 of 3)</vt:lpstr>
      <vt:lpstr>Section 2E.29 Signing by Type of Interchange (1 of 2)</vt:lpstr>
      <vt:lpstr>Section 2E.29 Signing by Type of Interchange (2 of 2)</vt:lpstr>
      <vt:lpstr>Section 2E.31 Diamond Interchange</vt:lpstr>
      <vt:lpstr>Section 2E.34 Cloverleaf Interchange with  Collector-Distributor Roadways</vt:lpstr>
      <vt:lpstr>Section 2E.36 Collector-Distributor Roadways for Successive Interchanges</vt:lpstr>
      <vt:lpstr>Section 2E.37 Freeway-to-Freeway Interchanges</vt:lpstr>
      <vt:lpstr>Section 2E.38 Freeway Split with Dedicated Lanes</vt:lpstr>
      <vt:lpstr>Section 2E.39 Signing for Option Lanes at Splits and Multi-Lane Exits</vt:lpstr>
      <vt:lpstr>Section 2E.40 Design of Overhead Arrow-per-Lane Guide Signs for Option Lanes (1 of 2)</vt:lpstr>
      <vt:lpstr>Section 2E.40 Design of Overhead Arrow-per-Lane Guide Signs for Option Lanes (2 of 2)</vt:lpstr>
      <vt:lpstr>Section 2E.41 Design of Freeway and Expressway Diagrammatic Advance Guide Signs</vt:lpstr>
      <vt:lpstr>Section 2E.42 Signing for Intermediate and Minor Interchange Multi-Lane Exits with an Option Lane (1 of 2) </vt:lpstr>
      <vt:lpstr>Section 2E.42 Signing for Intermediate and Minor Interchange Multi-Lane Exits with an Option Lane (2 of 2) </vt:lpstr>
      <vt:lpstr>Section 2E.45 Guide Signing in Tunnels and Similar Structures</vt:lpstr>
      <vt:lpstr>Section 2E.46 Next Exit Plaques  (E2-1P and E2-1aP)</vt:lpstr>
      <vt:lpstr>Section 2E.49 Post-Interchange Travel Time Sign (E7-4)</vt:lpstr>
      <vt:lpstr>Section 2E.50 Distance and Travel Time Sign (E7-5) and Comparative Travel Time Sign (E7-6)</vt:lpstr>
      <vt:lpstr>Section 2E.51 Supplemental Guide Signs  (E3 Series)</vt:lpstr>
      <vt:lpstr>Section 2E.52 Community Interchanges Identification Signs (E9-4 and E9-5)</vt:lpstr>
      <vt:lpstr>Section 2E.53 Next Exits Signs (E9-3 and E9-3a)</vt:lpstr>
      <vt:lpstr>Section 2E.54 Weigh Station Signing</vt:lpstr>
      <vt:lpstr>Section 2E.56 Eisenhower Interstate System Signs (M1-10 and M1-10a)</vt:lpstr>
      <vt:lpstr>Section 2E.57 Signs for Route  Diversion by Vehicle Class</vt:lpstr>
      <vt:lpstr>Section Removed</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 2E</dc:title>
  <dc:creator>FHWA</dc:creator>
  <cp:keywords>MUTCD; Changes; 11th Edition; Chapter 2E</cp:keywords>
  <cp:lastModifiedBy>Guy, Erica (US)</cp:lastModifiedBy>
  <cp:revision>168</cp:revision>
  <cp:lastPrinted>2024-05-07T19:59:02Z</cp:lastPrinted>
  <dcterms:created xsi:type="dcterms:W3CDTF">2024-06-24T15:17:17Z</dcterms:created>
  <dcterms:modified xsi:type="dcterms:W3CDTF">2026-07-22T02:10:23Z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