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 id="2147484391" r:id="rId7"/>
    <p:sldMasterId id="2147484395" r:id="rId8"/>
  </p:sldMasterIdLst>
  <p:notesMasterIdLst>
    <p:notesMasterId r:id="rId30"/>
  </p:notesMasterIdLst>
  <p:handoutMasterIdLst>
    <p:handoutMasterId r:id="rId31"/>
  </p:handoutMasterIdLst>
  <p:sldIdLst>
    <p:sldId id="1426" r:id="rId9"/>
    <p:sldId id="1405" r:id="rId10"/>
    <p:sldId id="1421" r:id="rId11"/>
    <p:sldId id="1392" r:id="rId12"/>
    <p:sldId id="1393" r:id="rId13"/>
    <p:sldId id="1394" r:id="rId14"/>
    <p:sldId id="1395" r:id="rId15"/>
    <p:sldId id="1396" r:id="rId16"/>
    <p:sldId id="1397" r:id="rId17"/>
    <p:sldId id="1398" r:id="rId18"/>
    <p:sldId id="1399" r:id="rId19"/>
    <p:sldId id="1404" r:id="rId20"/>
    <p:sldId id="1411" r:id="rId21"/>
    <p:sldId id="1410" r:id="rId22"/>
    <p:sldId id="1408" r:id="rId23"/>
    <p:sldId id="1406" r:id="rId24"/>
    <p:sldId id="1412" r:id="rId25"/>
    <p:sldId id="1407" r:id="rId26"/>
    <p:sldId id="1403" r:id="rId27"/>
    <p:sldId id="1409" r:id="rId28"/>
    <p:sldId id="915" r:id="rId29"/>
  </p:sldIdLst>
  <p:sldSz cx="12192000" cy="6858000"/>
  <p:notesSz cx="7010400" cy="9296400"/>
  <p:embeddedFontLst>
    <p:embeddedFont>
      <p:font typeface="Century Gothic" panose="020B0502020202020204" pitchFamily="34" charset="0"/>
      <p:regular r:id="rId32"/>
      <p:bold r:id="rId33"/>
      <p:italic r:id="rId34"/>
      <p:boldItalic r:id="rId35"/>
    </p:embeddedFont>
    <p:embeddedFont>
      <p:font typeface="FHWA Series D2001" panose="020B0604000000020003" charset="0"/>
      <p:regular r:id="rId36"/>
    </p:embeddedFont>
    <p:embeddedFont>
      <p:font typeface="FHWA Series F2001" panose="020B0807000000020003" charset="0"/>
      <p:regular r:id="rId37"/>
    </p:embeddedFont>
    <p:embeddedFont>
      <p:font typeface="Webdings" panose="05030102010509060703" pitchFamily="18" charset="2"/>
      <p:regular r:id="rId38"/>
    </p:embeddedFont>
    <p:embeddedFont>
      <p:font typeface="Wingdings 3" panose="05040102010807070707" pitchFamily="18" charset="2"/>
      <p:regular r:id="rId39"/>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7D8C1D11-968E-EE8C-B96A-EEC1CE1AB56E}" name="Mentjes, Dean (FHWA)" initials="DM" userId="S::dean.mentjes@ad.dot.gov::99504074-8ad4-4282-b84d-2874ea97ca2d"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C888BAA9-E9CC-4A2A-7108-5AC68F6A0516}" name="Zoretic, Adison (FHWA)" initials="Z(" userId="S::adison.zoretic@ad.dot.gov::65ab2d14-7795-4f28-9238-1c1d2a97c74f"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EA" userId="S::ellie.an@ad.dot.gov::9bc64a76-9142-4434-8a38-2d9013caa34f" providerId="AD"/>
  <p188:author id="{EAF963EF-4835-1165-ECD0-12EE550CFDD5}" name="Sylvester, Kevin (FHWA)" initials="KJS" userId="Sylvester, Kevin (FHWA)" providerId="None"/>
  <p188:author id="{BE5A68EF-7579-0648-492D-F133A3FFC540}" name="Zoretic, Adison (FHWA)" initials="AEZ" userId="Zoretic, Adiso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4971E4-434D-445D-9F8D-AAA7C0005E45}" v="14" dt="2026-07-24T07:39:18.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20" autoAdjust="0"/>
    <p:restoredTop sz="86441" autoAdjust="0"/>
  </p:normalViewPr>
  <p:slideViewPr>
    <p:cSldViewPr snapToGrid="0">
      <p:cViewPr varScale="1">
        <p:scale>
          <a:sx n="50" d="100"/>
          <a:sy n="50" d="100"/>
        </p:scale>
        <p:origin x="414"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8.fntdata"/><Relationship Id="rId21" Type="http://schemas.openxmlformats.org/officeDocument/2006/relationships/slide" Target="slides/slide13.xml"/><Relationship Id="rId34" Type="http://schemas.openxmlformats.org/officeDocument/2006/relationships/font" Target="fonts/font3.fntdata"/><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5.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pc:chgData name="Guy, Erica (US)" userId="1fe87976-b765-4ae8-b0d1-d999fb95f92b" providerId="ADAL" clId="{C16E00C5-FDD2-4D94-9E8B-3436556C05AB}" dt="2026-07-22T02:21:21.776" v="126" actId="962"/>
      <pc:docMkLst>
        <pc:docMk/>
      </pc:docMkLst>
      <pc:sldChg chg="modSp mod">
        <pc:chgData name="Guy, Erica (US)" userId="1fe87976-b765-4ae8-b0d1-d999fb95f92b" providerId="ADAL" clId="{C16E00C5-FDD2-4D94-9E8B-3436556C05AB}" dt="2026-07-22T02:04:23.558" v="96" actId="962"/>
        <pc:sldMkLst>
          <pc:docMk/>
          <pc:sldMk cId="3573914051" sldId="915"/>
        </pc:sldMkLst>
        <pc:picChg chg="mod">
          <ac:chgData name="Guy, Erica (US)" userId="1fe87976-b765-4ae8-b0d1-d999fb95f92b" providerId="ADAL" clId="{C16E00C5-FDD2-4D94-9E8B-3436556C05AB}" dt="2026-07-22T02:04:23.558" v="96" actId="962"/>
          <ac:picMkLst>
            <pc:docMk/>
            <pc:sldMk cId="3573914051" sldId="915"/>
            <ac:picMk id="5" creationId="{7CD49B64-CDE7-B1E0-F19F-D08462DCE392}"/>
          </ac:picMkLst>
        </pc:picChg>
      </pc:sldChg>
      <pc:sldChg chg="addSp modSp mod">
        <pc:chgData name="Guy, Erica (US)" userId="1fe87976-b765-4ae8-b0d1-d999fb95f92b" providerId="ADAL" clId="{C16E00C5-FDD2-4D94-9E8B-3436556C05AB}" dt="2026-07-22T02:12:04.129" v="108" actId="13244"/>
        <pc:sldMkLst>
          <pc:docMk/>
          <pc:sldMk cId="3762664999" sldId="1393"/>
        </pc:sldMkLst>
        <pc:spChg chg="ord">
          <ac:chgData name="Guy, Erica (US)" userId="1fe87976-b765-4ae8-b0d1-d999fb95f92b" providerId="ADAL" clId="{C16E00C5-FDD2-4D94-9E8B-3436556C05AB}" dt="2026-07-22T02:12:04.129" v="108" actId="13244"/>
          <ac:spMkLst>
            <pc:docMk/>
            <pc:sldMk cId="3762664999" sldId="1393"/>
            <ac:spMk id="3" creationId="{AD5E652D-0EAC-875B-5ECE-16104928AB2F}"/>
          </ac:spMkLst>
        </pc:spChg>
        <pc:spChg chg="mod">
          <ac:chgData name="Guy, Erica (US)" userId="1fe87976-b765-4ae8-b0d1-d999fb95f92b" providerId="ADAL" clId="{C16E00C5-FDD2-4D94-9E8B-3436556C05AB}" dt="2026-07-22T01:53:32.981" v="74" actId="164"/>
          <ac:spMkLst>
            <pc:docMk/>
            <pc:sldMk cId="3762664999" sldId="1393"/>
            <ac:spMk id="5" creationId="{258209CE-0631-DA90-059D-F28D20FF3F19}"/>
          </ac:spMkLst>
        </pc:spChg>
        <pc:spChg chg="mod">
          <ac:chgData name="Guy, Erica (US)" userId="1fe87976-b765-4ae8-b0d1-d999fb95f92b" providerId="ADAL" clId="{C16E00C5-FDD2-4D94-9E8B-3436556C05AB}" dt="2026-07-22T01:52:36.795" v="70" actId="962"/>
          <ac:spMkLst>
            <pc:docMk/>
            <pc:sldMk cId="3762664999" sldId="1393"/>
            <ac:spMk id="10" creationId="{801B835E-D72D-1C32-BBC8-00128EDDE896}"/>
          </ac:spMkLst>
        </pc:spChg>
        <pc:grpChg chg="add mod">
          <ac:chgData name="Guy, Erica (US)" userId="1fe87976-b765-4ae8-b0d1-d999fb95f92b" providerId="ADAL" clId="{C16E00C5-FDD2-4D94-9E8B-3436556C05AB}" dt="2026-07-22T01:56:24.283" v="76" actId="962"/>
          <ac:grpSpMkLst>
            <pc:docMk/>
            <pc:sldMk cId="3762664999" sldId="1393"/>
            <ac:grpSpMk id="6" creationId="{DF744C93-E626-708A-EED7-7337901966A4}"/>
          </ac:grpSpMkLst>
        </pc:grpChg>
        <pc:picChg chg="mod">
          <ac:chgData name="Guy, Erica (US)" userId="1fe87976-b765-4ae8-b0d1-d999fb95f92b" providerId="ADAL" clId="{C16E00C5-FDD2-4D94-9E8B-3436556C05AB}" dt="2026-07-22T01:53:32.981" v="74" actId="164"/>
          <ac:picMkLst>
            <pc:docMk/>
            <pc:sldMk cId="3762664999" sldId="1393"/>
            <ac:picMk id="8" creationId="{BBFCA7F7-F3B3-5F58-E207-C292E4C24AF8}"/>
          </ac:picMkLst>
        </pc:picChg>
        <pc:cxnChg chg="mod">
          <ac:chgData name="Guy, Erica (US)" userId="1fe87976-b765-4ae8-b0d1-d999fb95f92b" providerId="ADAL" clId="{C16E00C5-FDD2-4D94-9E8B-3436556C05AB}" dt="2026-07-22T01:53:32.981" v="74" actId="164"/>
          <ac:cxnSpMkLst>
            <pc:docMk/>
            <pc:sldMk cId="3762664999" sldId="1393"/>
            <ac:cxnSpMk id="7" creationId="{676B9026-4F63-F85E-3BCB-2AE1A6FABD4C}"/>
          </ac:cxnSpMkLst>
        </pc:cxnChg>
      </pc:sldChg>
      <pc:sldChg chg="modSp mod">
        <pc:chgData name="Guy, Erica (US)" userId="1fe87976-b765-4ae8-b0d1-d999fb95f92b" providerId="ADAL" clId="{C16E00C5-FDD2-4D94-9E8B-3436556C05AB}" dt="2026-07-22T01:56:41.754" v="78" actId="13244"/>
        <pc:sldMkLst>
          <pc:docMk/>
          <pc:sldMk cId="3431492391" sldId="1394"/>
        </pc:sldMkLst>
        <pc:spChg chg="ord">
          <ac:chgData name="Guy, Erica (US)" userId="1fe87976-b765-4ae8-b0d1-d999fb95f92b" providerId="ADAL" clId="{C16E00C5-FDD2-4D94-9E8B-3436556C05AB}" dt="2026-07-22T01:56:41.754" v="78" actId="13244"/>
          <ac:spMkLst>
            <pc:docMk/>
            <pc:sldMk cId="3431492391" sldId="1394"/>
            <ac:spMk id="3" creationId="{916A45E0-DD7F-0DC3-F434-EDE50F496967}"/>
          </ac:spMkLst>
        </pc:spChg>
        <pc:picChg chg="ord">
          <ac:chgData name="Guy, Erica (US)" userId="1fe87976-b765-4ae8-b0d1-d999fb95f92b" providerId="ADAL" clId="{C16E00C5-FDD2-4D94-9E8B-3436556C05AB}" dt="2026-07-22T01:56:36.794" v="77" actId="13244"/>
          <ac:picMkLst>
            <pc:docMk/>
            <pc:sldMk cId="3431492391" sldId="1394"/>
            <ac:picMk id="8" creationId="{C43F87A0-BB18-F1C4-F445-45D427A428AC}"/>
          </ac:picMkLst>
        </pc:picChg>
      </pc:sldChg>
      <pc:sldChg chg="modSp mod">
        <pc:chgData name="Guy, Erica (US)" userId="1fe87976-b765-4ae8-b0d1-d999fb95f92b" providerId="ADAL" clId="{C16E00C5-FDD2-4D94-9E8B-3436556C05AB}" dt="2026-07-22T01:57:49.032" v="79" actId="962"/>
        <pc:sldMkLst>
          <pc:docMk/>
          <pc:sldMk cId="1318516903" sldId="1397"/>
        </pc:sldMkLst>
        <pc:picChg chg="mod">
          <ac:chgData name="Guy, Erica (US)" userId="1fe87976-b765-4ae8-b0d1-d999fb95f92b" providerId="ADAL" clId="{C16E00C5-FDD2-4D94-9E8B-3436556C05AB}" dt="2026-07-22T01:57:49.032" v="79" actId="962"/>
          <ac:picMkLst>
            <pc:docMk/>
            <pc:sldMk cId="1318516903" sldId="1397"/>
            <ac:picMk id="8" creationId="{91227C49-C142-0BA4-9A82-891DD8CDB7E9}"/>
          </ac:picMkLst>
        </pc:picChg>
      </pc:sldChg>
      <pc:sldChg chg="addSp modSp mod">
        <pc:chgData name="Guy, Erica (US)" userId="1fe87976-b765-4ae8-b0d1-d999fb95f92b" providerId="ADAL" clId="{C16E00C5-FDD2-4D94-9E8B-3436556C05AB}" dt="2026-07-22T01:51:45.896" v="68" actId="13244"/>
        <pc:sldMkLst>
          <pc:docMk/>
          <pc:sldMk cId="3022269248" sldId="1405"/>
        </pc:sldMkLst>
        <pc:spChg chg="add mod ord">
          <ac:chgData name="Guy, Erica (US)" userId="1fe87976-b765-4ae8-b0d1-d999fb95f92b" providerId="ADAL" clId="{C16E00C5-FDD2-4D94-9E8B-3436556C05AB}" dt="2026-07-22T01:51:45.896" v="68" actId="13244"/>
          <ac:spMkLst>
            <pc:docMk/>
            <pc:sldMk cId="3022269248" sldId="1405"/>
            <ac:spMk id="2" creationId="{3FBE3414-F56A-79A7-6CBA-9AC4BAC2E9BC}"/>
          </ac:spMkLst>
        </pc:spChg>
      </pc:sldChg>
      <pc:sldChg chg="addSp modSp mod">
        <pc:chgData name="Guy, Erica (US)" userId="1fe87976-b765-4ae8-b0d1-d999fb95f92b" providerId="ADAL" clId="{C16E00C5-FDD2-4D94-9E8B-3436556C05AB}" dt="2026-07-22T01:50:40.061" v="65" actId="962"/>
        <pc:sldMkLst>
          <pc:docMk/>
          <pc:sldMk cId="863117355" sldId="1406"/>
        </pc:sldMkLst>
        <pc:spChg chg="mod ord">
          <ac:chgData name="Guy, Erica (US)" userId="1fe87976-b765-4ae8-b0d1-d999fb95f92b" providerId="ADAL" clId="{C16E00C5-FDD2-4D94-9E8B-3436556C05AB}" dt="2026-07-22T01:49:49.504" v="63" actId="164"/>
          <ac:spMkLst>
            <pc:docMk/>
            <pc:sldMk cId="863117355" sldId="1406"/>
            <ac:spMk id="10" creationId="{39D84070-A869-FF32-A2A6-91C93125A898}"/>
          </ac:spMkLst>
        </pc:spChg>
        <pc:spChg chg="mod">
          <ac:chgData name="Guy, Erica (US)" userId="1fe87976-b765-4ae8-b0d1-d999fb95f92b" providerId="ADAL" clId="{C16E00C5-FDD2-4D94-9E8B-3436556C05AB}" dt="2026-07-22T01:49:49.504" v="63" actId="164"/>
          <ac:spMkLst>
            <pc:docMk/>
            <pc:sldMk cId="863117355" sldId="1406"/>
            <ac:spMk id="11" creationId="{3924AED1-8536-2493-867F-B4601D1DBCB8}"/>
          </ac:spMkLst>
        </pc:spChg>
        <pc:spChg chg="ord">
          <ac:chgData name="Guy, Erica (US)" userId="1fe87976-b765-4ae8-b0d1-d999fb95f92b" providerId="ADAL" clId="{C16E00C5-FDD2-4D94-9E8B-3436556C05AB}" dt="2026-07-22T01:40:58.582" v="19" actId="13244"/>
          <ac:spMkLst>
            <pc:docMk/>
            <pc:sldMk cId="863117355" sldId="1406"/>
            <ac:spMk id="14" creationId="{4093E11C-0FEC-4A48-65B1-6A1C52597496}"/>
          </ac:spMkLst>
        </pc:spChg>
        <pc:spChg chg="ord">
          <ac:chgData name="Guy, Erica (US)" userId="1fe87976-b765-4ae8-b0d1-d999fb95f92b" providerId="ADAL" clId="{C16E00C5-FDD2-4D94-9E8B-3436556C05AB}" dt="2026-07-22T01:41:25.252" v="24" actId="13244"/>
          <ac:spMkLst>
            <pc:docMk/>
            <pc:sldMk cId="863117355" sldId="1406"/>
            <ac:spMk id="15" creationId="{9A96BB24-241B-EAAF-1DAF-24C015C6F0A8}"/>
          </ac:spMkLst>
        </pc:spChg>
        <pc:grpChg chg="mod">
          <ac:chgData name="Guy, Erica (US)" userId="1fe87976-b765-4ae8-b0d1-d999fb95f92b" providerId="ADAL" clId="{C16E00C5-FDD2-4D94-9E8B-3436556C05AB}" dt="2026-07-22T01:49:49.504" v="63" actId="164"/>
          <ac:grpSpMkLst>
            <pc:docMk/>
            <pc:sldMk cId="863117355" sldId="1406"/>
            <ac:grpSpMk id="3" creationId="{FF0053D3-6F16-7BE9-B8B0-1460666516BB}"/>
          </ac:grpSpMkLst>
        </pc:grpChg>
        <pc:grpChg chg="add mod">
          <ac:chgData name="Guy, Erica (US)" userId="1fe87976-b765-4ae8-b0d1-d999fb95f92b" providerId="ADAL" clId="{C16E00C5-FDD2-4D94-9E8B-3436556C05AB}" dt="2026-07-22T01:50:40.061" v="65" actId="962"/>
          <ac:grpSpMkLst>
            <pc:docMk/>
            <pc:sldMk cId="863117355" sldId="1406"/>
            <ac:grpSpMk id="6" creationId="{F45FF189-D7E3-875E-01CF-B15B724D56CD}"/>
          </ac:grpSpMkLst>
        </pc:grpChg>
      </pc:sldChg>
      <pc:sldChg chg="delSp modSp mod">
        <pc:chgData name="Guy, Erica (US)" userId="1fe87976-b765-4ae8-b0d1-d999fb95f92b" providerId="ADAL" clId="{C16E00C5-FDD2-4D94-9E8B-3436556C05AB}" dt="2026-07-22T02:21:21.776" v="126" actId="962"/>
        <pc:sldMkLst>
          <pc:docMk/>
          <pc:sldMk cId="954100104" sldId="1407"/>
        </pc:sldMkLst>
        <pc:spChg chg="mod topLvl">
          <ac:chgData name="Guy, Erica (US)" userId="1fe87976-b765-4ae8-b0d1-d999fb95f92b" providerId="ADAL" clId="{C16E00C5-FDD2-4D94-9E8B-3436556C05AB}" dt="2026-07-22T02:00:43.359" v="86" actId="962"/>
          <ac:spMkLst>
            <pc:docMk/>
            <pc:sldMk cId="954100104" sldId="1407"/>
            <ac:spMk id="3" creationId="{246FFCE3-5FAF-A5A4-686C-3227B30239E8}"/>
          </ac:spMkLst>
        </pc:spChg>
        <pc:spChg chg="mod topLvl">
          <ac:chgData name="Guy, Erica (US)" userId="1fe87976-b765-4ae8-b0d1-d999fb95f92b" providerId="ADAL" clId="{C16E00C5-FDD2-4D94-9E8B-3436556C05AB}" dt="2026-07-22T02:00:16.127" v="83" actId="165"/>
          <ac:spMkLst>
            <pc:docMk/>
            <pc:sldMk cId="954100104" sldId="1407"/>
            <ac:spMk id="5" creationId="{CE0E47D3-6246-D416-6FBC-9D40F4E882EF}"/>
          </ac:spMkLst>
        </pc:spChg>
        <pc:spChg chg="mod topLvl">
          <ac:chgData name="Guy, Erica (US)" userId="1fe87976-b765-4ae8-b0d1-d999fb95f92b" providerId="ADAL" clId="{C16E00C5-FDD2-4D94-9E8B-3436556C05AB}" dt="2026-07-22T02:00:43.359" v="86" actId="962"/>
          <ac:spMkLst>
            <pc:docMk/>
            <pc:sldMk cId="954100104" sldId="1407"/>
            <ac:spMk id="9" creationId="{328929CD-C5CD-45AD-BEB1-AC5CA5B0B8EE}"/>
          </ac:spMkLst>
        </pc:spChg>
        <pc:spChg chg="mod topLvl">
          <ac:chgData name="Guy, Erica (US)" userId="1fe87976-b765-4ae8-b0d1-d999fb95f92b" providerId="ADAL" clId="{C16E00C5-FDD2-4D94-9E8B-3436556C05AB}" dt="2026-07-22T02:01:36.604" v="88" actId="962"/>
          <ac:spMkLst>
            <pc:docMk/>
            <pc:sldMk cId="954100104" sldId="1407"/>
            <ac:spMk id="11" creationId="{0C52D2F6-EA7F-22DF-D705-9FD712D44FAD}"/>
          </ac:spMkLst>
        </pc:spChg>
        <pc:spChg chg="mod topLvl">
          <ac:chgData name="Guy, Erica (US)" userId="1fe87976-b765-4ae8-b0d1-d999fb95f92b" providerId="ADAL" clId="{C16E00C5-FDD2-4D94-9E8B-3436556C05AB}" dt="2026-07-22T02:03:35.354" v="95" actId="962"/>
          <ac:spMkLst>
            <pc:docMk/>
            <pc:sldMk cId="954100104" sldId="1407"/>
            <ac:spMk id="14" creationId="{612C8524-F351-DB47-B3CB-B22AB68BE3F4}"/>
          </ac:spMkLst>
        </pc:spChg>
        <pc:picChg chg="mod topLvl">
          <ac:chgData name="Guy, Erica (US)" userId="1fe87976-b765-4ae8-b0d1-d999fb95f92b" providerId="ADAL" clId="{C16E00C5-FDD2-4D94-9E8B-3436556C05AB}" dt="2026-07-22T02:21:21.776" v="126" actId="962"/>
          <ac:picMkLst>
            <pc:docMk/>
            <pc:sldMk cId="954100104" sldId="1407"/>
            <ac:picMk id="6" creationId="{9AE16496-28A4-C874-9A80-756C50C690E5}"/>
          </ac:picMkLst>
        </pc:picChg>
        <pc:picChg chg="mod ord topLvl">
          <ac:chgData name="Guy, Erica (US)" userId="1fe87976-b765-4ae8-b0d1-d999fb95f92b" providerId="ADAL" clId="{C16E00C5-FDD2-4D94-9E8B-3436556C05AB}" dt="2026-07-22T02:01:44.883" v="89" actId="13244"/>
          <ac:picMkLst>
            <pc:docMk/>
            <pc:sldMk cId="954100104" sldId="1407"/>
            <ac:picMk id="8" creationId="{B548C6A4-22C3-33C7-EA09-994F700787FC}"/>
          </ac:picMkLst>
        </pc:picChg>
        <pc:picChg chg="mod topLvl">
          <ac:chgData name="Guy, Erica (US)" userId="1fe87976-b765-4ae8-b0d1-d999fb95f92b" providerId="ADAL" clId="{C16E00C5-FDD2-4D94-9E8B-3436556C05AB}" dt="2026-07-22T02:00:16.127" v="83" actId="165"/>
          <ac:picMkLst>
            <pc:docMk/>
            <pc:sldMk cId="954100104" sldId="1407"/>
            <ac:picMk id="10" creationId="{404ED317-7508-CC18-7149-4B51EA18D9AF}"/>
          </ac:picMkLst>
        </pc:picChg>
      </pc:sldChg>
      <pc:sldChg chg="addSp delSp modSp mod">
        <pc:chgData name="Guy, Erica (US)" userId="1fe87976-b765-4ae8-b0d1-d999fb95f92b" providerId="ADAL" clId="{C16E00C5-FDD2-4D94-9E8B-3436556C05AB}" dt="2026-07-22T02:20:16.728" v="125" actId="962"/>
        <pc:sldMkLst>
          <pc:docMk/>
          <pc:sldMk cId="1304637654" sldId="1408"/>
        </pc:sldMkLst>
        <pc:spChg chg="mod topLvl">
          <ac:chgData name="Guy, Erica (US)" userId="1fe87976-b765-4ae8-b0d1-d999fb95f92b" providerId="ADAL" clId="{C16E00C5-FDD2-4D94-9E8B-3436556C05AB}" dt="2026-07-22T02:19:52.005" v="124" actId="164"/>
          <ac:spMkLst>
            <pc:docMk/>
            <pc:sldMk cId="1304637654" sldId="1408"/>
            <ac:spMk id="5" creationId="{4FCC633F-FDC2-BACD-A210-2138A856ED41}"/>
          </ac:spMkLst>
        </pc:spChg>
        <pc:spChg chg="mod ord">
          <ac:chgData name="Guy, Erica (US)" userId="1fe87976-b765-4ae8-b0d1-d999fb95f92b" providerId="ADAL" clId="{C16E00C5-FDD2-4D94-9E8B-3436556C05AB}" dt="2026-07-22T02:19:52.005" v="124" actId="164"/>
          <ac:spMkLst>
            <pc:docMk/>
            <pc:sldMk cId="1304637654" sldId="1408"/>
            <ac:spMk id="6" creationId="{AB019A5B-A89D-D204-0FF2-E3D2514A79B4}"/>
          </ac:spMkLst>
        </pc:spChg>
        <pc:spChg chg="mod">
          <ac:chgData name="Guy, Erica (US)" userId="1fe87976-b765-4ae8-b0d1-d999fb95f92b" providerId="ADAL" clId="{C16E00C5-FDD2-4D94-9E8B-3436556C05AB}" dt="2026-07-22T02:19:03.908" v="122" actId="165"/>
          <ac:spMkLst>
            <pc:docMk/>
            <pc:sldMk cId="1304637654" sldId="1408"/>
            <ac:spMk id="13" creationId="{3D495EFD-051A-0F43-4B4E-CEF8EF2B6EF3}"/>
          </ac:spMkLst>
        </pc:spChg>
        <pc:spChg chg="mod">
          <ac:chgData name="Guy, Erica (US)" userId="1fe87976-b765-4ae8-b0d1-d999fb95f92b" providerId="ADAL" clId="{C16E00C5-FDD2-4D94-9E8B-3436556C05AB}" dt="2026-07-22T02:19:03.908" v="122" actId="165"/>
          <ac:spMkLst>
            <pc:docMk/>
            <pc:sldMk cId="1304637654" sldId="1408"/>
            <ac:spMk id="14" creationId="{A27D6A28-1E4E-0615-C020-2350EFA1C391}"/>
          </ac:spMkLst>
        </pc:spChg>
        <pc:spChg chg="mod">
          <ac:chgData name="Guy, Erica (US)" userId="1fe87976-b765-4ae8-b0d1-d999fb95f92b" providerId="ADAL" clId="{C16E00C5-FDD2-4D94-9E8B-3436556C05AB}" dt="2026-07-22T02:19:03.908" v="122" actId="165"/>
          <ac:spMkLst>
            <pc:docMk/>
            <pc:sldMk cId="1304637654" sldId="1408"/>
            <ac:spMk id="15" creationId="{0D0B63A4-0C77-B398-6190-4BE233EFE95E}"/>
          </ac:spMkLst>
        </pc:spChg>
        <pc:spChg chg="mod">
          <ac:chgData name="Guy, Erica (US)" userId="1fe87976-b765-4ae8-b0d1-d999fb95f92b" providerId="ADAL" clId="{C16E00C5-FDD2-4D94-9E8B-3436556C05AB}" dt="2026-07-22T02:19:03.908" v="122" actId="165"/>
          <ac:spMkLst>
            <pc:docMk/>
            <pc:sldMk cId="1304637654" sldId="1408"/>
            <ac:spMk id="18" creationId="{53739D22-5808-4470-B604-86DA1800528E}"/>
          </ac:spMkLst>
        </pc:spChg>
        <pc:spChg chg="mod">
          <ac:chgData name="Guy, Erica (US)" userId="1fe87976-b765-4ae8-b0d1-d999fb95f92b" providerId="ADAL" clId="{C16E00C5-FDD2-4D94-9E8B-3436556C05AB}" dt="2026-07-22T02:19:03.908" v="122" actId="165"/>
          <ac:spMkLst>
            <pc:docMk/>
            <pc:sldMk cId="1304637654" sldId="1408"/>
            <ac:spMk id="21" creationId="{98349259-85EC-8D0C-21D4-CC534E04D55F}"/>
          </ac:spMkLst>
        </pc:spChg>
        <pc:grpChg chg="mod topLvl">
          <ac:chgData name="Guy, Erica (US)" userId="1fe87976-b765-4ae8-b0d1-d999fb95f92b" providerId="ADAL" clId="{C16E00C5-FDD2-4D94-9E8B-3436556C05AB}" dt="2026-07-22T02:19:52.005" v="124" actId="164"/>
          <ac:grpSpMkLst>
            <pc:docMk/>
            <pc:sldMk cId="1304637654" sldId="1408"/>
            <ac:grpSpMk id="7" creationId="{8C5AD15F-01BC-B0DC-6B92-D25EC98D3555}"/>
          </ac:grpSpMkLst>
        </pc:grpChg>
        <pc:grpChg chg="add mod">
          <ac:chgData name="Guy, Erica (US)" userId="1fe87976-b765-4ae8-b0d1-d999fb95f92b" providerId="ADAL" clId="{C16E00C5-FDD2-4D94-9E8B-3436556C05AB}" dt="2026-07-22T02:20:16.728" v="125" actId="962"/>
          <ac:grpSpMkLst>
            <pc:docMk/>
            <pc:sldMk cId="1304637654" sldId="1408"/>
            <ac:grpSpMk id="9" creationId="{3FA4EE69-AD7A-8300-9F76-CF0A3EDD226C}"/>
          </ac:grpSpMkLst>
        </pc:grpChg>
        <pc:picChg chg="mod">
          <ac:chgData name="Guy, Erica (US)" userId="1fe87976-b765-4ae8-b0d1-d999fb95f92b" providerId="ADAL" clId="{C16E00C5-FDD2-4D94-9E8B-3436556C05AB}" dt="2026-07-22T02:19:03.908" v="122" actId="165"/>
          <ac:picMkLst>
            <pc:docMk/>
            <pc:sldMk cId="1304637654" sldId="1408"/>
            <ac:picMk id="12" creationId="{642418AA-162C-6082-09DC-C495D51D393D}"/>
          </ac:picMkLst>
        </pc:picChg>
        <pc:picChg chg="mod">
          <ac:chgData name="Guy, Erica (US)" userId="1fe87976-b765-4ae8-b0d1-d999fb95f92b" providerId="ADAL" clId="{C16E00C5-FDD2-4D94-9E8B-3436556C05AB}" dt="2026-07-22T02:19:03.908" v="122" actId="165"/>
          <ac:picMkLst>
            <pc:docMk/>
            <pc:sldMk cId="1304637654" sldId="1408"/>
            <ac:picMk id="17" creationId="{5B10FA96-D0DC-7E24-5282-B1851B23CF1A}"/>
          </ac:picMkLst>
        </pc:picChg>
      </pc:sldChg>
      <pc:sldChg chg="addSp delSp modSp mod">
        <pc:chgData name="Guy, Erica (US)" userId="1fe87976-b765-4ae8-b0d1-d999fb95f92b" providerId="ADAL" clId="{C16E00C5-FDD2-4D94-9E8B-3436556C05AB}" dt="2026-07-22T02:17:53.451" v="119" actId="962"/>
        <pc:sldMkLst>
          <pc:docMk/>
          <pc:sldMk cId="1748610688" sldId="1410"/>
        </pc:sldMkLst>
        <pc:spChg chg="mod topLvl">
          <ac:chgData name="Guy, Erica (US)" userId="1fe87976-b765-4ae8-b0d1-d999fb95f92b" providerId="ADAL" clId="{C16E00C5-FDD2-4D94-9E8B-3436556C05AB}" dt="2026-07-22T02:17:45.451" v="118" actId="164"/>
          <ac:spMkLst>
            <pc:docMk/>
            <pc:sldMk cId="1748610688" sldId="1410"/>
            <ac:spMk id="6" creationId="{7856AA3E-3A04-CA86-DA5F-38872BAB492E}"/>
          </ac:spMkLst>
        </pc:spChg>
        <pc:spChg chg="mod">
          <ac:chgData name="Guy, Erica (US)" userId="1fe87976-b765-4ae8-b0d1-d999fb95f92b" providerId="ADAL" clId="{C16E00C5-FDD2-4D94-9E8B-3436556C05AB}" dt="2026-07-22T02:15:20.561" v="116" actId="165"/>
          <ac:spMkLst>
            <pc:docMk/>
            <pc:sldMk cId="1748610688" sldId="1410"/>
            <ac:spMk id="8" creationId="{BFCD369C-E95F-C634-F5F5-FF6F06844323}"/>
          </ac:spMkLst>
        </pc:spChg>
        <pc:spChg chg="mod topLvl">
          <ac:chgData name="Guy, Erica (US)" userId="1fe87976-b765-4ae8-b0d1-d999fb95f92b" providerId="ADAL" clId="{C16E00C5-FDD2-4D94-9E8B-3436556C05AB}" dt="2026-07-22T02:17:45.451" v="118" actId="164"/>
          <ac:spMkLst>
            <pc:docMk/>
            <pc:sldMk cId="1748610688" sldId="1410"/>
            <ac:spMk id="9" creationId="{81FAAB87-BCD8-521D-ABAF-A14DBD2521DA}"/>
          </ac:spMkLst>
        </pc:spChg>
        <pc:spChg chg="mod topLvl">
          <ac:chgData name="Guy, Erica (US)" userId="1fe87976-b765-4ae8-b0d1-d999fb95f92b" providerId="ADAL" clId="{C16E00C5-FDD2-4D94-9E8B-3436556C05AB}" dt="2026-07-22T02:17:45.451" v="118" actId="164"/>
          <ac:spMkLst>
            <pc:docMk/>
            <pc:sldMk cId="1748610688" sldId="1410"/>
            <ac:spMk id="10" creationId="{15835894-5D65-EB05-591D-3D547F792411}"/>
          </ac:spMkLst>
        </pc:spChg>
        <pc:spChg chg="mod topLvl">
          <ac:chgData name="Guy, Erica (US)" userId="1fe87976-b765-4ae8-b0d1-d999fb95f92b" providerId="ADAL" clId="{C16E00C5-FDD2-4D94-9E8B-3436556C05AB}" dt="2026-07-22T02:17:45.451" v="118" actId="164"/>
          <ac:spMkLst>
            <pc:docMk/>
            <pc:sldMk cId="1748610688" sldId="1410"/>
            <ac:spMk id="11" creationId="{80C743A6-4B4F-7761-5653-BAF904EC55A3}"/>
          </ac:spMkLst>
        </pc:spChg>
        <pc:spChg chg="mod">
          <ac:chgData name="Guy, Erica (US)" userId="1fe87976-b765-4ae8-b0d1-d999fb95f92b" providerId="ADAL" clId="{C16E00C5-FDD2-4D94-9E8B-3436556C05AB}" dt="2026-07-22T02:15:20.561" v="116" actId="165"/>
          <ac:spMkLst>
            <pc:docMk/>
            <pc:sldMk cId="1748610688" sldId="1410"/>
            <ac:spMk id="16" creationId="{F7FDCB12-43AD-B926-1D70-44B4E8CD2ADF}"/>
          </ac:spMkLst>
        </pc:spChg>
        <pc:spChg chg="mod">
          <ac:chgData name="Guy, Erica (US)" userId="1fe87976-b765-4ae8-b0d1-d999fb95f92b" providerId="ADAL" clId="{C16E00C5-FDD2-4D94-9E8B-3436556C05AB}" dt="2026-07-22T02:15:20.561" v="116" actId="165"/>
          <ac:spMkLst>
            <pc:docMk/>
            <pc:sldMk cId="1748610688" sldId="1410"/>
            <ac:spMk id="17" creationId="{5939FF1B-A08A-DF7C-202B-336287C177C1}"/>
          </ac:spMkLst>
        </pc:spChg>
        <pc:spChg chg="mod">
          <ac:chgData name="Guy, Erica (US)" userId="1fe87976-b765-4ae8-b0d1-d999fb95f92b" providerId="ADAL" clId="{C16E00C5-FDD2-4D94-9E8B-3436556C05AB}" dt="2026-07-22T02:15:20.561" v="116" actId="165"/>
          <ac:spMkLst>
            <pc:docMk/>
            <pc:sldMk cId="1748610688" sldId="1410"/>
            <ac:spMk id="18" creationId="{8FA02BCC-859C-FAC5-F469-AACACE83C796}"/>
          </ac:spMkLst>
        </pc:spChg>
        <pc:spChg chg="mod">
          <ac:chgData name="Guy, Erica (US)" userId="1fe87976-b765-4ae8-b0d1-d999fb95f92b" providerId="ADAL" clId="{C16E00C5-FDD2-4D94-9E8B-3436556C05AB}" dt="2026-07-22T02:15:20.561" v="116" actId="165"/>
          <ac:spMkLst>
            <pc:docMk/>
            <pc:sldMk cId="1748610688" sldId="1410"/>
            <ac:spMk id="19" creationId="{FC0A5E2C-10CA-82CC-7098-920184A7BA6C}"/>
          </ac:spMkLst>
        </pc:spChg>
        <pc:spChg chg="mod">
          <ac:chgData name="Guy, Erica (US)" userId="1fe87976-b765-4ae8-b0d1-d999fb95f92b" providerId="ADAL" clId="{C16E00C5-FDD2-4D94-9E8B-3436556C05AB}" dt="2026-07-22T02:15:20.561" v="116" actId="165"/>
          <ac:spMkLst>
            <pc:docMk/>
            <pc:sldMk cId="1748610688" sldId="1410"/>
            <ac:spMk id="20" creationId="{954C0EBB-CF2D-196D-9335-33F10AA1D189}"/>
          </ac:spMkLst>
        </pc:spChg>
        <pc:spChg chg="mod">
          <ac:chgData name="Guy, Erica (US)" userId="1fe87976-b765-4ae8-b0d1-d999fb95f92b" providerId="ADAL" clId="{C16E00C5-FDD2-4D94-9E8B-3436556C05AB}" dt="2026-07-22T02:15:20.561" v="116" actId="165"/>
          <ac:spMkLst>
            <pc:docMk/>
            <pc:sldMk cId="1748610688" sldId="1410"/>
            <ac:spMk id="21" creationId="{68DD4AC5-ED34-B330-1435-02931E43DF2F}"/>
          </ac:spMkLst>
        </pc:spChg>
        <pc:spChg chg="ord">
          <ac:chgData name="Guy, Erica (US)" userId="1fe87976-b765-4ae8-b0d1-d999fb95f92b" providerId="ADAL" clId="{C16E00C5-FDD2-4D94-9E8B-3436556C05AB}" dt="2026-07-22T02:14:41.993" v="111" actId="13244"/>
          <ac:spMkLst>
            <pc:docMk/>
            <pc:sldMk cId="1748610688" sldId="1410"/>
            <ac:spMk id="23" creationId="{CB6A2B6D-2B1A-C696-6147-A4F9CE79A850}"/>
          </ac:spMkLst>
        </pc:spChg>
        <pc:grpChg chg="add mod">
          <ac:chgData name="Guy, Erica (US)" userId="1fe87976-b765-4ae8-b0d1-d999fb95f92b" providerId="ADAL" clId="{C16E00C5-FDD2-4D94-9E8B-3436556C05AB}" dt="2026-07-22T02:17:53.451" v="119" actId="962"/>
          <ac:grpSpMkLst>
            <pc:docMk/>
            <pc:sldMk cId="1748610688" sldId="1410"/>
            <ac:grpSpMk id="3" creationId="{212A74F5-E6C4-4244-6B84-666FDE63DE6F}"/>
          </ac:grpSpMkLst>
        </pc:grpChg>
        <pc:grpChg chg="mod">
          <ac:chgData name="Guy, Erica (US)" userId="1fe87976-b765-4ae8-b0d1-d999fb95f92b" providerId="ADAL" clId="{C16E00C5-FDD2-4D94-9E8B-3436556C05AB}" dt="2026-07-22T02:17:45.451" v="118" actId="164"/>
          <ac:grpSpMkLst>
            <pc:docMk/>
            <pc:sldMk cId="1748610688" sldId="1410"/>
            <ac:grpSpMk id="22" creationId="{F11971C4-BE37-D4EE-6D60-BBF76DF2C2AA}"/>
          </ac:grpSpMkLst>
        </pc:grpChg>
        <pc:cxnChg chg="mod">
          <ac:chgData name="Guy, Erica (US)" userId="1fe87976-b765-4ae8-b0d1-d999fb95f92b" providerId="ADAL" clId="{C16E00C5-FDD2-4D94-9E8B-3436556C05AB}" dt="2026-07-22T02:17:45.451" v="118" actId="164"/>
          <ac:cxnSpMkLst>
            <pc:docMk/>
            <pc:sldMk cId="1748610688" sldId="1410"/>
            <ac:cxnSpMk id="13" creationId="{47B152A2-D940-D137-42CA-1BA1CF15E7E1}"/>
          </ac:cxnSpMkLst>
        </pc:cxnChg>
      </pc:sldChg>
      <pc:sldChg chg="modSp mod">
        <pc:chgData name="Guy, Erica (US)" userId="1fe87976-b765-4ae8-b0d1-d999fb95f92b" providerId="ADAL" clId="{C16E00C5-FDD2-4D94-9E8B-3436556C05AB}" dt="2026-07-22T01:59:45.859" v="82" actId="962"/>
        <pc:sldMkLst>
          <pc:docMk/>
          <pc:sldMk cId="2412749727" sldId="1412"/>
        </pc:sldMkLst>
        <pc:spChg chg="ord">
          <ac:chgData name="Guy, Erica (US)" userId="1fe87976-b765-4ae8-b0d1-d999fb95f92b" providerId="ADAL" clId="{C16E00C5-FDD2-4D94-9E8B-3436556C05AB}" dt="2026-07-22T01:58:09.017" v="80" actId="13244"/>
          <ac:spMkLst>
            <pc:docMk/>
            <pc:sldMk cId="2412749727" sldId="1412"/>
            <ac:spMk id="21" creationId="{A0B32D36-CDAB-BEF7-4013-0E2A0FFD1B1B}"/>
          </ac:spMkLst>
        </pc:spChg>
        <pc:spChg chg="ord">
          <ac:chgData name="Guy, Erica (US)" userId="1fe87976-b765-4ae8-b0d1-d999fb95f92b" providerId="ADAL" clId="{C16E00C5-FDD2-4D94-9E8B-3436556C05AB}" dt="2026-07-22T01:58:11.518" v="81" actId="13244"/>
          <ac:spMkLst>
            <pc:docMk/>
            <pc:sldMk cId="2412749727" sldId="1412"/>
            <ac:spMk id="22" creationId="{D2FE701E-0685-F916-F5F3-940FBE9C6EFD}"/>
          </ac:spMkLst>
        </pc:spChg>
        <pc:grpChg chg="mod">
          <ac:chgData name="Guy, Erica (US)" userId="1fe87976-b765-4ae8-b0d1-d999fb95f92b" providerId="ADAL" clId="{C16E00C5-FDD2-4D94-9E8B-3436556C05AB}" dt="2026-07-22T01:59:45.859" v="82" actId="962"/>
          <ac:grpSpMkLst>
            <pc:docMk/>
            <pc:sldMk cId="2412749727" sldId="1412"/>
            <ac:grpSpMk id="23" creationId="{5C310C23-7690-3C30-6A38-DCFC8C18DA02}"/>
          </ac:grpSpMkLst>
        </pc:grpChg>
      </pc:sldChg>
      <pc:sldChg chg="modSp add mod modNotesTx">
        <pc:chgData name="Guy, Erica (US)" userId="1fe87976-b765-4ae8-b0d1-d999fb95f92b" providerId="ADAL" clId="{C16E00C5-FDD2-4D94-9E8B-3436556C05AB}" dt="2026-07-22T02:06:07.032" v="107" actId="962"/>
        <pc:sldMkLst>
          <pc:docMk/>
          <pc:sldMk cId="685918098" sldId="1421"/>
        </pc:sldMkLst>
        <pc:spChg chg="mod">
          <ac:chgData name="Guy, Erica (US)" userId="1fe87976-b765-4ae8-b0d1-d999fb95f92b" providerId="ADAL" clId="{C16E00C5-FDD2-4D94-9E8B-3436556C05AB}" dt="2026-07-22T02:05:50.492" v="104" actId="20577"/>
          <ac:spMkLst>
            <pc:docMk/>
            <pc:sldMk cId="685918098" sldId="1421"/>
            <ac:spMk id="2" creationId="{4F730717-FEFC-5AED-FFB2-F109C5CB7972}"/>
          </ac:spMkLst>
        </pc:spChg>
        <pc:spChg chg="mod">
          <ac:chgData name="Guy, Erica (US)" userId="1fe87976-b765-4ae8-b0d1-d999fb95f92b" providerId="ADAL" clId="{C16E00C5-FDD2-4D94-9E8B-3436556C05AB}" dt="2026-07-22T02:05:37.433" v="100" actId="20577"/>
          <ac:spMkLst>
            <pc:docMk/>
            <pc:sldMk cId="685918098" sldId="1421"/>
            <ac:spMk id="4" creationId="{EB14DC48-0E49-834B-41D0-16B81F1B4817}"/>
          </ac:spMkLst>
        </pc:spChg>
        <pc:spChg chg="mod">
          <ac:chgData name="Guy, Erica (US)" userId="1fe87976-b765-4ae8-b0d1-d999fb95f92b" providerId="ADAL" clId="{C16E00C5-FDD2-4D94-9E8B-3436556C05AB}" dt="2026-07-22T02:06:07.032" v="107" actId="962"/>
          <ac:spMkLst>
            <pc:docMk/>
            <pc:sldMk cId="685918098" sldId="1421"/>
            <ac:spMk id="27" creationId="{13C9591B-121B-4CA6-CCC5-62B9C6C41731}"/>
          </ac:spMkLst>
        </pc:spChg>
      </pc:sldChg>
      <pc:sldChg chg="add">
        <pc:chgData name="Guy, Erica (US)" userId="1fe87976-b765-4ae8-b0d1-d999fb95f92b" providerId="ADAL" clId="{C16E00C5-FDD2-4D94-9E8B-3436556C05AB}" dt="2026-07-22T01:51:31.568" v="66"/>
        <pc:sldMkLst>
          <pc:docMk/>
          <pc:sldMk cId="162697499" sldId="142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2136775"/>
          </a:xfrm>
        </p:spPr>
        <p:txBody>
          <a:bodyPr/>
          <a:lstStyle/>
          <a:p>
            <a:r>
              <a:rPr lang="en-US">
                <a:latin typeface="Arial"/>
                <a:cs typeface="Arial"/>
              </a:rPr>
              <a:t>If registration in a toll-account program is not required for travel in a managed lane in which tolls are charged, then the </a:t>
            </a:r>
            <a:r>
              <a:rPr lang="en-US">
                <a:solidFill>
                  <a:srgbClr val="000000"/>
                </a:solidFill>
                <a:latin typeface="Arial"/>
                <a:cs typeface="Arial"/>
              </a:rPr>
              <a:t>e</a:t>
            </a:r>
            <a:r>
              <a:rPr lang="en-US">
                <a:solidFill>
                  <a:srgbClr val="0A0A0A"/>
                </a:solidFill>
                <a:highlight>
                  <a:srgbClr val="FFFFFF"/>
                </a:highlight>
                <a:latin typeface="Arial"/>
                <a:cs typeface="Arial"/>
              </a:rPr>
              <a:t>lectronic toll collection</a:t>
            </a:r>
            <a:r>
              <a:rPr lang="en-US">
                <a:latin typeface="Arial"/>
                <a:cs typeface="Arial"/>
              </a:rPr>
              <a:t> (ETC)-account pictograph shall not be displayed on primary guide signs directing traffic to the managed lane. In such cases, the purple header panel shall be replaced with a warning header panel with a black legend and border on a yellow background displaying the word TOLL. </a:t>
            </a:r>
          </a:p>
          <a:p>
            <a:endParaRPr lang="en-US"/>
          </a:p>
          <a:p>
            <a:r>
              <a:rPr lang="en-US"/>
              <a:t>Two new Options state how to sign for a variety of managed lane toll payment collection methods.</a:t>
            </a:r>
          </a:p>
          <a:p>
            <a:pPr marL="171450" indent="-171450">
              <a:buFont typeface="Arial" panose="020B0604020202020204" pitchFamily="34" charset="0"/>
              <a:buChar char="•"/>
            </a:pPr>
            <a:r>
              <a:rPr lang="en-US" sz="1400"/>
              <a:t>If the managed lane collects tolls only by post travel billing of registered vehicle owners, then the legend TOLL BILLED BY MAIL ONLY may be displayed on a separate information sign within the sequence of primary guide signs in advance of the entrance to the managed lane.</a:t>
            </a:r>
          </a:p>
          <a:p>
            <a:pPr marL="171450" indent="-171450">
              <a:buFont typeface="Arial" panose="020B0604020202020204" pitchFamily="34" charset="0"/>
              <a:buChar char="•"/>
            </a:pPr>
            <a:r>
              <a:rPr lang="en-US" sz="1400">
                <a:latin typeface="Arial"/>
                <a:cs typeface="Arial"/>
              </a:rPr>
              <a:t>If the managed lane accepts payments from registered ETC accounts, but does not require registration to use the lane, then the pictographs of the accepted ETC account programs may be displayed on a separate information sign within the sequence of primary guide signs in advance of the entrance to the managed lane. The information sign may also display the legend TOLL BILLED BY MAIL OR in addition to the pictograph of the accepted ETC account program.</a:t>
            </a:r>
          </a:p>
          <a:p>
            <a:pPr marL="171450" indent="-171450">
              <a:buFont typeface="Arial" panose="020B0604020202020204" pitchFamily="34" charset="0"/>
              <a:buChar char="•"/>
            </a:pPr>
            <a:endParaRPr lang="en-US" sz="1400"/>
          </a:p>
          <a:p>
            <a:pPr marL="0" indent="0">
              <a:buFont typeface="Arial" panose="020B0604020202020204" pitchFamily="34" charset="0"/>
              <a:buNone/>
            </a:pPr>
            <a:r>
              <a:rPr lang="en-US" sz="1400">
                <a:latin typeface="Arial"/>
                <a:cs typeface="Arial"/>
              </a:rPr>
              <a:t>These provisions are further illustrated in Figure 2G-20.</a:t>
            </a:r>
            <a:endParaRPr lang="en-US" sz="1050">
              <a:latin typeface="Arial"/>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702010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2G.20 includes a Support provision with information regarding the general applicability of part-time travel on shoulders and factors to consider when planning traffic control for such operations.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contrast to shoulders operated with part-time travel, shoulders opened to travel on a permanent, full-time basis are required to be signed and marked as a standard travel lane </a:t>
            </a:r>
            <a:r>
              <a:rPr lang="en-US" sz="1800" b="0" i="0" u="none" strike="noStrike" baseline="0" dirty="0">
                <a:solidFill>
                  <a:srgbClr val="000000"/>
                </a:solidFill>
                <a:latin typeface="Arial" panose="020B0604020202020204" pitchFamily="34" charset="0"/>
              </a:rPr>
              <a:t>to be consistent with other travel lanes open on a full-time basis and to accommodate the expectancy of road users. 	</a:t>
            </a:r>
          </a:p>
          <a:p>
            <a:endParaRPr lang="en-US" dirty="0"/>
          </a:p>
          <a:p>
            <a:r>
              <a:rPr lang="en-US" dirty="0"/>
              <a:t>A new Figure, 2G-32 is added which is comprised of 4 sheets.  Specific aspects of each sheet will be explored in more depth on the following slides.</a:t>
            </a:r>
          </a:p>
          <a:p>
            <a:endParaRPr lang="en-US" dirty="0"/>
          </a:p>
          <a:p>
            <a:r>
              <a:rPr lang="en-US" dirty="0"/>
              <a:t>See Section 3E.04 for provisions regarding the placement of markings on paved shoulders that are open for part-time travel.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198721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New Section </a:t>
            </a:r>
            <a:r>
              <a:rPr lang="en-US" err="1"/>
              <a:t>2G.21</a:t>
            </a:r>
            <a:r>
              <a:rPr lang="en-US"/>
              <a:t> includes requirements that standard signs and plaques shall be used to notify road users of the periods of operation that travel is allowed on a paved shoulder and to notify road users if certain classes of vehicles are not allowed to use the shoulder.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Different signs are specified to distinguish a variable operation from a fixed operation, and the signs are located every ½ mile or less to reaffirm when travel on the shoulder is allowed. For fixed periods of operation, a Part-Time Travel on Shoulder Operation (</a:t>
            </a:r>
            <a:r>
              <a:rPr lang="en-US" err="1"/>
              <a:t>R3</a:t>
            </a:r>
            <a:r>
              <a:rPr lang="en-US"/>
              <a:t>-51) sign shall be used. For variable operation, lane-use control signals shall be used, as discussed further in Section </a:t>
            </a:r>
            <a:r>
              <a:rPr lang="en-US" err="1"/>
              <a:t>2G.24</a:t>
            </a:r>
            <a:r>
              <a:rPr lang="en-US"/>
              <a:t>. Optionally, the Part-Time Travel on Shoulder Variable Operation (</a:t>
            </a:r>
            <a:r>
              <a:rPr lang="en-US" err="1"/>
              <a:t>R3-51d</a:t>
            </a:r>
            <a:r>
              <a:rPr lang="en-US"/>
              <a:t>) sign with beacons may be used in lieu of the lane-use control signals.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If certain classes of vehicles are not allowed to use the shoulder during these periods, then a Selective Exclusion (</a:t>
            </a:r>
            <a:r>
              <a:rPr lang="en-US" err="1"/>
              <a:t>R3-51aP</a:t>
            </a:r>
            <a:r>
              <a:rPr lang="en-US"/>
              <a:t> or </a:t>
            </a:r>
            <a:r>
              <a:rPr lang="en-US" err="1"/>
              <a:t>R3-51bP</a:t>
            </a:r>
            <a:r>
              <a:rPr lang="en-US"/>
              <a:t>) plaque shall be mounted below the </a:t>
            </a:r>
            <a:r>
              <a:rPr lang="en-US" err="1"/>
              <a:t>R3</a:t>
            </a:r>
            <a:r>
              <a:rPr lang="en-US"/>
              <a:t>-51 or </a:t>
            </a:r>
            <a:r>
              <a:rPr lang="en-US" err="1"/>
              <a:t>R3-51d</a:t>
            </a:r>
            <a:r>
              <a:rPr lang="en-US"/>
              <a:t> sign. If the travel on the shoulder is restricted to certain classes of vehicles, then the regulatory signs shall display that information.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rPr>
              <a:t>If the Selective Exclusion Plaques are not used, the Emergency Stopping Only Other Times (</a:t>
            </a:r>
            <a:r>
              <a:rPr lang="en-US" sz="1800" b="0" i="0" u="none" strike="noStrike" baseline="0" err="1">
                <a:solidFill>
                  <a:srgbClr val="000000"/>
                </a:solidFill>
              </a:rPr>
              <a:t>R3-51cP</a:t>
            </a:r>
            <a:r>
              <a:rPr lang="en-US" sz="1800" b="0" i="0" u="none" strike="noStrike" baseline="0">
                <a:solidFill>
                  <a:srgbClr val="000000"/>
                </a:solidFill>
              </a:rPr>
              <a:t>) plaque may be used.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3339088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New Section </a:t>
            </a:r>
            <a:r>
              <a:rPr lang="en-US" err="1"/>
              <a:t>2G.21</a:t>
            </a:r>
            <a:r>
              <a:rPr lang="en-US"/>
              <a:t> includes requirements that standard signs and plaques shall be used to notify road users of the periods of operation that travel is allowed on a paved shoulder and to notify road users if certain classes of vehicles are not allowed to use the shoulder.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Different signs are specified to distinguish a variable operation from a fixed operation, and the signs are located every ½ mile or less to reaffirm when travel on the shoulder is allowed. For fixed periods of operation, a Part-Time Travel on Shoulder Operation (</a:t>
            </a:r>
            <a:r>
              <a:rPr lang="en-US" err="1"/>
              <a:t>R3</a:t>
            </a:r>
            <a:r>
              <a:rPr lang="en-US"/>
              <a:t>-51) sign shall be used. For variable operation, lane-use control signals shall be used, as discussed further in Section </a:t>
            </a:r>
            <a:r>
              <a:rPr lang="en-US" err="1"/>
              <a:t>2G.24</a:t>
            </a:r>
            <a:r>
              <a:rPr lang="en-US"/>
              <a:t>. Optionally, the Part-Time Travel on Shoulder Variable Operation (</a:t>
            </a:r>
            <a:r>
              <a:rPr lang="en-US" err="1"/>
              <a:t>R3-51d</a:t>
            </a:r>
            <a:r>
              <a:rPr lang="en-US"/>
              <a:t>) sign with beacons may be used in lieu of the lane-use control signals.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If certain classes of vehicles are not allowed to use the shoulder during these periods, then a Selective Exclusion (</a:t>
            </a:r>
            <a:r>
              <a:rPr lang="en-US" err="1"/>
              <a:t>R3-51aP</a:t>
            </a:r>
            <a:r>
              <a:rPr lang="en-US"/>
              <a:t> or </a:t>
            </a:r>
            <a:r>
              <a:rPr lang="en-US" err="1"/>
              <a:t>R3-51bP</a:t>
            </a:r>
            <a:r>
              <a:rPr lang="en-US"/>
              <a:t>) plaque shall be mounted below the </a:t>
            </a:r>
            <a:r>
              <a:rPr lang="en-US" err="1"/>
              <a:t>R3</a:t>
            </a:r>
            <a:r>
              <a:rPr lang="en-US"/>
              <a:t>-51 or </a:t>
            </a:r>
            <a:r>
              <a:rPr lang="en-US" err="1"/>
              <a:t>R3-51d</a:t>
            </a:r>
            <a:r>
              <a:rPr lang="en-US"/>
              <a:t> sign. If the travel on the shoulder is restricted to certain classes of vehicles, then the regulatory signs shall display that information.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rPr>
              <a:t>If the Selective Exclusion Plaques are not used, the Emergency Stopping Only Other Times (</a:t>
            </a:r>
            <a:r>
              <a:rPr lang="en-US" sz="1800" b="0" i="0" u="none" strike="noStrike" baseline="0" err="1">
                <a:solidFill>
                  <a:srgbClr val="000000"/>
                </a:solidFill>
              </a:rPr>
              <a:t>R3-51cP</a:t>
            </a:r>
            <a:r>
              <a:rPr lang="en-US" sz="1800" b="0" i="0" u="none" strike="noStrike" baseline="0">
                <a:solidFill>
                  <a:srgbClr val="000000"/>
                </a:solidFill>
              </a:rPr>
              <a:t>) plaque may be used.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3023288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a:solidFill>
                  <a:srgbClr val="000000"/>
                </a:solidFill>
              </a:rPr>
              <a:t>A standard sequence of three signs is required to consistently communicate when shoulder travel is no longer allowed. </a:t>
            </a:r>
            <a:r>
              <a:rPr lang="en-US"/>
              <a:t>Approximately ½ mile in advance of where part-time travel on shoulder ends, the TRAVEL ON SHOULDER ENDS (</a:t>
            </a:r>
            <a:r>
              <a:rPr lang="en-US" err="1"/>
              <a:t>R3-52a</a:t>
            </a:r>
            <a:r>
              <a:rPr lang="en-US"/>
              <a:t>) sign shall be used, followed by an END TRAVEL ON SHOULDER (</a:t>
            </a:r>
            <a:r>
              <a:rPr lang="en-US" err="1"/>
              <a:t>R3</a:t>
            </a:r>
            <a:r>
              <a:rPr lang="en-US"/>
              <a:t>-52) sign where traffic transitions from the shoulder back to a permanent highway lane travel. After this transition location a DO NOT DRIVE ON SHOULDER (</a:t>
            </a:r>
            <a:r>
              <a:rPr lang="en-US" err="1"/>
              <a:t>R4</a:t>
            </a:r>
            <a:r>
              <a:rPr lang="en-US"/>
              <a:t>-17) sign shall be used.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a:solidFill>
                  <a:srgbClr val="000000"/>
                </a:solidFill>
              </a:rPr>
              <a:t>	</a:t>
            </a:r>
          </a:p>
          <a:p>
            <a:r>
              <a:rPr lang="en-US"/>
              <a:t>There are several additional recommended signs, and Figure </a:t>
            </a:r>
            <a:r>
              <a:rPr lang="en-US" err="1"/>
              <a:t>2G</a:t>
            </a:r>
            <a:r>
              <a:rPr lang="en-US"/>
              <a:t>-32 Drawings A and B show example signing for a variable operation and a fixed operation, respectively.</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221013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2G.22 recommends the TRAFFIC USING SHOULDER sign be used on a ramp that enters a freeway or expressway on which part-time travel on the shoulder is allowed.</a:t>
            </a:r>
          </a:p>
          <a:p>
            <a:endParaRPr lang="en-US" dirty="0"/>
          </a:p>
          <a:p>
            <a:r>
              <a:rPr lang="en-US" dirty="0"/>
              <a:t>An optional second TRAFFIC USING SHOULDER sign may be used on the left-hand side of the ramp opposite the recommended sign on the right-hand side of the ramp to provide greater visibility depending on ramp geometry and sight distance.</a:t>
            </a:r>
          </a:p>
          <a:p>
            <a:endParaRPr lang="en-US" dirty="0"/>
          </a:p>
          <a:p>
            <a:r>
              <a:rPr lang="en-US" dirty="0"/>
              <a:t>The TRAFFIC USING SHOULDER sign may also be used on a conventional road that is required to stop for or yield to the through street or highway on which part-time travel is allowed on the shoulder.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754213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1298575"/>
          </a:xfrm>
        </p:spPr>
        <p:txBody>
          <a:bodyPr/>
          <a:lstStyle/>
          <a:p>
            <a:r>
              <a:rPr lang="en-US"/>
              <a:t>New Section 2G.23 adds a Standard requiring that where an interchange lane drop is created only during the periods when a shoulder is open to travel, the Advance and Exit Direction guide signs shall be overhead-mounted and shall be modified to include a blank-out or changeable EXIT ONLY message that complies with Section 2E.28 and is displayed only during the periods that the shoulder is open to travel.</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74246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1298575"/>
          </a:xfrm>
        </p:spPr>
        <p:txBody>
          <a:bodyPr/>
          <a:lstStyle/>
          <a:p>
            <a:r>
              <a:rPr lang="en-US" dirty="0"/>
              <a:t>Also in new Section 2G.23, where turn-outs are provided for emergency stopping during periods when travel is allowed on the shoulder, it is recommended to use Emergency Turn-Out Directional signs. Drawing D of Figure 2D-32 illustrates an example.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1067642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2G.24 includes an Option that overhead lane-use control signals may be used above a shoulder on which part-time travel is allowed (i.e., fixed operations).</a:t>
            </a:r>
          </a:p>
          <a:p>
            <a:endParaRPr lang="en-US" dirty="0"/>
          </a:p>
          <a:p>
            <a:r>
              <a:rPr lang="en-US" dirty="0"/>
              <a:t>If used for part-time travel on a shoulder, lane-use control signals shall comply with Chapter 4T. Lane-use control signals are not required above the lanes adjacent to the shoulder. A steady RED X signal indication shall be used to close the shoulder to all travel except for emergency stopping.</a:t>
            </a:r>
          </a:p>
          <a:p>
            <a:endParaRPr lang="en-US" dirty="0"/>
          </a:p>
          <a:p>
            <a:pPr>
              <a:spcBef>
                <a:spcPts val="0"/>
              </a:spcBef>
            </a:pPr>
            <a:r>
              <a:rPr lang="en-US" dirty="0"/>
              <a:t>If a variable period of operation is used, then overhead lane-use control signals shall be used and spaced approximately every one-half mile or less to reaffirm when travel on the shoulder is allowed. A downward green arrow indicates travel on the shoulder is allowed and a yellow X indicates that the shoulder is about to be closed to travel. </a:t>
            </a:r>
          </a:p>
          <a:p>
            <a:pPr>
              <a:spcBef>
                <a:spcPts val="0"/>
              </a:spcBef>
            </a:pPr>
            <a:endParaRPr lang="en-US" dirty="0"/>
          </a:p>
          <a:p>
            <a:pPr>
              <a:spcBef>
                <a:spcPts val="0"/>
              </a:spcBef>
            </a:pPr>
            <a:r>
              <a:rPr lang="en-US" dirty="0"/>
              <a:t>Additionally, during the period when travel is allowed on the shoulder, a lane-use control signal that continuously displays a steady YELLOW X signal indication shall be used approximately one-half mile in advance of the location where part-time travel on the shoulder ends, and then displays a steady RED X signal indication when the travel on shoulder ends. A lane-use control signal with a steady RED X signal indication shall be displayed at all times at the location where part-time travel on the shoulder ends.</a:t>
            </a:r>
          </a:p>
          <a:p>
            <a:endParaRPr lang="en-US" dirty="0"/>
          </a:p>
          <a:p>
            <a:r>
              <a:rPr lang="en-US" dirty="0"/>
              <a:t>As previously covered, post-mounted Part-Time Travel on Shoulder Variable Operation (R3-51d) signs with flashing beacons may be used in lieu of lane-use control signals at the same interval of approximately every one-half mile or less.</a:t>
            </a:r>
          </a:p>
          <a:p>
            <a:endParaRPr lang="en-US" dirty="0"/>
          </a:p>
          <a:p>
            <a:r>
              <a:rPr lang="en-US" dirty="0"/>
              <a:t>The TRAVEL ON SHOULDER ON GREEN ARROW ONLY (R3-51e) sign may be used as well.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775334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2G.25 includes provisions for lane-use control signals used for active lane management, which is a component of active traffic management. The use of travel lanes and speed limits might be varied in real time in response to traffic conditions using lane-use control signals and/or changeable message signs. Figure 2G-33 shows an example.</a:t>
            </a:r>
          </a:p>
          <a:p>
            <a:endParaRPr lang="en-US" dirty="0"/>
          </a:p>
          <a:p>
            <a:r>
              <a:rPr lang="en-US" dirty="0"/>
              <a:t>The lane-use control signals shall follow the provisions in Chapter 4T.  A steady YELLOW X signal indication warns road users to vacate the lane. A steady YELLOW X signal indication may be displayed on one or more lane-use control signals as conditions warrant to warn users to vacate the lane.</a:t>
            </a:r>
          </a:p>
          <a:p>
            <a:endParaRPr lang="en-US" dirty="0"/>
          </a:p>
          <a:p>
            <a:r>
              <a:rPr lang="en-US" dirty="0"/>
              <a:t>When operated in conjunction with a temporary planned lane closure, lane-use control signals shall be used only to supplement the temporary traffic control devices as provided in Part 6.</a:t>
            </a:r>
          </a:p>
          <a:p>
            <a:endParaRPr lang="en-US" dirty="0"/>
          </a:p>
          <a:p>
            <a:r>
              <a:rPr lang="en-US" dirty="0"/>
              <a:t>Lane-use control signals should be at one-half mile interval spacing, or closer depending on the roadway geometry, overcrossings or other sight obstructions, or ramp spacings.</a:t>
            </a:r>
          </a:p>
          <a:p>
            <a:endParaRPr lang="en-US" dirty="0"/>
          </a:p>
          <a:p>
            <a:r>
              <a:rPr lang="en-US" dirty="0"/>
              <a:t>Combining lane-use control signals with overhead sign support structures should be minimized to avoid overloading road users with too much information or conflicting or incorrect messages.  An example of potential confusion is exclusive lane use or a lane drop implied by the display of a steady DOWNWARD GREEN ARROW signal indication below a guide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1881175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Variable speed limits signs are often used as an element of an overall congestion management plan, and careful consideration is needed in locating variable Speed Limit signs along the roadway.</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regulatory speed displayed on a variable Speed Limit sign shall comply with Paragraph 13 of Section 2B.21 and the “Standard Highway Signs” publication. The speed limits displayed shall be in multiples of 5 mph, and shall be established by law, ordinance, regulation, or as adopted by the authorized agency based on an engineering study.</a:t>
            </a:r>
          </a:p>
          <a:p>
            <a:endParaRPr lang="en-US" dirty="0"/>
          </a:p>
          <a:p>
            <a:r>
              <a:rPr lang="en-US" dirty="0"/>
              <a:t>Variable speed limit signs should be located such that the speed displayed is clearly associated to the lane or lanes intended to be regulated such that it would not present a conflict or confusion with other posted speed limits or advisory speeds for adjacent lanes, ramps, or roadways. Variable Speed Limit signs should not be located on overhead guide sign installations (see Section 2E.43).</a:t>
            </a:r>
          </a:p>
          <a:p>
            <a:endParaRPr lang="en-US" dirty="0"/>
          </a:p>
          <a:p>
            <a:r>
              <a:rPr lang="en-US" dirty="0"/>
              <a:t>In addition to the post-interchange Speed Limit sign (see Paragraph 17 of Section 2E.47), the spacing of variable Speed Limit signs on freeways and expressways should be based on an engineering study that considers such factors as recurring congestion, high-volume interchanges, weaving sections, and other location-specific factors that are known to affect travel speeds. The variable Speed Limit signs should be placed far enough in advance of known congestion points to adequately adjust the operating speed to minimize the extent of vehicle queuing.</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3261980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21</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2G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u="none" strike="noStrike" baseline="0">
                <a:solidFill>
                  <a:srgbClr val="000000"/>
                </a:solidFill>
                <a:latin typeface="Arial" panose="020B0604020202020204" pitchFamily="34" charset="0"/>
              </a:rPr>
              <a:t>Chapter 2G is reorganized with subchapter headings to improve the usability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u="none" strike="noStrike" baseline="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u="none" strike="noStrike" baseline="0">
                <a:solidFill>
                  <a:srgbClr val="000000"/>
                </a:solidFill>
                <a:latin typeface="Arial" panose="020B0604020202020204" pitchFamily="34" charset="0"/>
              </a:rPr>
              <a:t>A new standard excludes bicycle lanes from the provisions of the Chapter unless otherwise provided. In general, information specific to bicycle facilities, including bicycle lanes is included in Part 9.</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2717828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675" y="4416425"/>
            <a:ext cx="5607050" cy="2365375"/>
          </a:xfrm>
        </p:spPr>
        <p:txBody>
          <a:bodyPr/>
          <a:lstStyle/>
          <a:p>
            <a:r>
              <a:rPr lang="en-US"/>
              <a:t>In Section </a:t>
            </a:r>
            <a:r>
              <a:rPr lang="en-US" err="1"/>
              <a:t>2G.03</a:t>
            </a:r>
            <a:r>
              <a:rPr lang="en-US"/>
              <a:t>, the minimum vertical clearance for post-mounted preferential lane regulatory signs on a median barrier where lateral clearance is limited is increased from 14 feet to 17 feet. This is to provide consistency with Section </a:t>
            </a:r>
            <a:r>
              <a:rPr lang="en-US" err="1"/>
              <a:t>2A.15</a:t>
            </a:r>
            <a:r>
              <a:rPr lang="en-US"/>
              <a:t> which requires a 17-foot minimum vertical clearance for overhead signs that are over the lane or shoulder. This required minimum vertical clearance also applies to preferential lane warning and guide signs mounted on a median barrier where lateral clearance is limited, with provisions included in Sections </a:t>
            </a:r>
            <a:r>
              <a:rPr lang="en-US" err="1"/>
              <a:t>2G.08</a:t>
            </a:r>
            <a:r>
              <a:rPr lang="en-US"/>
              <a:t> and </a:t>
            </a:r>
            <a:r>
              <a:rPr lang="en-US" err="1"/>
              <a:t>2G.10</a:t>
            </a:r>
            <a:r>
              <a:rPr lang="en-US"/>
              <a:t> respectively.</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diamond symbol is required on preferential lane signs specific to high-occupancy vehicle lanes as all the standard signs for HOV lanes include the diamond symbol. A clarifying reminder, the diamond symbol shall not be used on the bus, taxi, or bicycle Preferential Lane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288836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In Section 2G.04,</a:t>
            </a:r>
            <a:r>
              <a:rPr lang="en-US" b="0" i="0" u="none" strike="noStrike" baseline="0">
                <a:solidFill>
                  <a:srgbClr val="000000"/>
                </a:solidFill>
                <a:latin typeface="Arial" panose="020B0604020202020204" pitchFamily="34" charset="0"/>
              </a:rPr>
              <a:t> an Option is added to allow the placement interval of approximately one-half mile for R3–11a and R3–10 signs along the length of an HOV lane where access is restricted.</a:t>
            </a:r>
          </a:p>
          <a:p>
            <a:endParaRPr lang="en-US"/>
          </a:p>
          <a:p>
            <a:r>
              <a:rPr lang="en-US"/>
              <a:t>Existing Guidance was clarified such that the Preferential Lane regulatory sign sequence spacing of 800 to 1,000 feet is applicable to freeways and expressways. On conventional roads, the distance between Preferential Lane regulatory signs within each sequence should be determined by engineering judgment based on speed, block length, distances from adjacent intersections, and other site-specific considerations.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2674105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When a regulation is in effect during more than one time period of the day, such as during the morning and afternoon peak periods, the height of the R3-11 and R3-14 series signs should be suitably increased to accommodate the additional lines of legend.</a:t>
            </a:r>
          </a:p>
          <a:p>
            <a:endParaRPr lang="en-US"/>
          </a:p>
          <a:p>
            <a:r>
              <a:rPr lang="en-US"/>
              <a:t>The use of the 24 HOURS legend is now an Option instead of Standard for signs in effect full-time. Typically traffic regulations are assumed to be in effect on a full-time basis. </a:t>
            </a:r>
          </a:p>
          <a:p>
            <a:endParaRPr lang="en-US"/>
          </a:p>
          <a:p>
            <a:r>
              <a:rPr lang="en-US"/>
              <a:t>On conventional roads, R3-11 series post-mounted signs may be used in lieu of or, in addition to, overhead R3-14 series signs, except where overhead signs are required per Paragraph 13.</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3251511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Clarification is added that the requirements for installing a Preferential Lane Ends sign one-half mile in advance of the termination of a preferential lane, or the point where a preferential lane restriction ends, applies specifically to freeways and expressways.</a:t>
            </a:r>
          </a:p>
          <a:p>
            <a:endParaRPr lang="en-US"/>
          </a:p>
          <a:p>
            <a:r>
              <a:rPr lang="en-US"/>
              <a:t>Preferential Lane Ends sign placement on conventional roads should be determined by engineering judgment.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1570096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When a general-purpose lane becomes a preferential lane that does not provide continuous access with the adjacent general-purpose lanes, an Advance Guide sign is required at approximately one mile in advance of the initial entry point. </a:t>
            </a:r>
          </a:p>
          <a:p>
            <a:endParaRPr lang="en-US" dirty="0"/>
          </a:p>
          <a:p>
            <a:r>
              <a:rPr lang="en-US" dirty="0"/>
              <a:t>Consistent with existing requirements that Advance Guide signs for preferential lanes not include the word “EXIT” as users remain on the same route, the Advance Guide and Entrance Direction signs in this sequence shall include a panel at the bottom of the sign with a black legend and border on a yellow background displaying a down arrow and the word ONLY as illustrated in Figure 2G-8.</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3165499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1771753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68300252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322237148"/>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3225381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2729345964"/>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242120938"/>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748377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540593493"/>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41952752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7/24/2026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203200" y="1676400"/>
            <a:ext cx="11785599"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951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32608138"/>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859738856"/>
      </p:ext>
    </p:extLst>
  </p:cSld>
  <p:clrMap bg1="dk1" tx1="lt1" bg2="dk2" tx2="lt2" accent1="accent1" accent2="accent2" accent3="accent3" accent4="accent4" accent5="accent5" accent6="accent6" hlink="hlink" folHlink="folHlink"/>
  <p:sldLayoutIdLst>
    <p:sldLayoutId id="2147484392" r:id="rId1"/>
    <p:sldLayoutId id="2147484393" r:id="rId2"/>
    <p:sldLayoutId id="2147484394"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65889187"/>
      </p:ext>
    </p:extLst>
  </p:cSld>
  <p:clrMap bg1="dk1" tx1="lt1" bg2="dk2" tx2="lt2" accent1="accent1" accent2="accent2" accent3="accent3" accent4="accent4" accent5="accent5" accent6="accent6" hlink="hlink" folHlink="folHlink"/>
  <p:sldLayoutIdLst>
    <p:sldLayoutId id="2147484396" r:id="rId1"/>
    <p:sldLayoutId id="2147484397" r:id="rId2"/>
    <p:sldLayoutId id="2147484398"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FE223-8652-92D1-D8C1-7F4B8DD1B19A}"/>
              </a:ext>
            </a:extLst>
          </p:cNvPr>
          <p:cNvSpPr>
            <a:spLocks noGrp="1"/>
          </p:cNvSpPr>
          <p:nvPr>
            <p:ph type="title"/>
          </p:nvPr>
        </p:nvSpPr>
        <p:spPr/>
        <p:txBody>
          <a:bodyPr>
            <a:normAutofit/>
          </a:bodyPr>
          <a:lstStyle/>
          <a:p>
            <a:r>
              <a:rPr lang="en-US"/>
              <a:t>Section 2G.19 Guide Signs for Priced Managed Lanes</a:t>
            </a:r>
          </a:p>
        </p:txBody>
      </p:sp>
      <p:sp>
        <p:nvSpPr>
          <p:cNvPr id="4" name="Content Placeholder 3">
            <a:extLst>
              <a:ext uri="{FF2B5EF4-FFF2-40B4-BE49-F238E27FC236}">
                <a16:creationId xmlns:a16="http://schemas.microsoft.com/office/drawing/2014/main" id="{DEB91591-BCB0-E839-ED56-F7F56BC9BD76}"/>
              </a:ext>
            </a:extLst>
          </p:cNvPr>
          <p:cNvSpPr>
            <a:spLocks noGrp="1"/>
          </p:cNvSpPr>
          <p:nvPr>
            <p:ph idx="1"/>
          </p:nvPr>
        </p:nvSpPr>
        <p:spPr/>
        <p:txBody>
          <a:bodyPr/>
          <a:lstStyle/>
          <a:p>
            <a:r>
              <a:rPr lang="en-US"/>
              <a:t>TOLL warning header panel required when registration in a </a:t>
            </a:r>
            <a:br>
              <a:rPr lang="en-US"/>
            </a:br>
            <a:r>
              <a:rPr lang="en-US"/>
              <a:t>toll-account program is </a:t>
            </a:r>
            <a:r>
              <a:rPr lang="en-US" b="1"/>
              <a:t>not</a:t>
            </a:r>
            <a:r>
              <a:rPr lang="en-US"/>
              <a:t> required for travel in a managed lane</a:t>
            </a:r>
          </a:p>
          <a:p>
            <a:r>
              <a:rPr lang="en-US"/>
              <a:t>Toll payment informational signs are optional and may be posted separately within the sequence of primary guide signs</a:t>
            </a:r>
          </a:p>
        </p:txBody>
      </p:sp>
      <p:pic>
        <p:nvPicPr>
          <p:cNvPr id="7" name="Picture 6" descr=" A horizontal rectangular green sign with a white border. The top panel has a yellow background and black border with the word &quot;TOLL.&quot; The lower panel has the words &quot;EXPRESS LANE ENTRANCE 1 MILE&quot; across four lines.  Mounted to the top of the sign is a yellow plaque with a black border and the word &quot;LEFT&quot; in black.">
            <a:extLst>
              <a:ext uri="{FF2B5EF4-FFF2-40B4-BE49-F238E27FC236}">
                <a16:creationId xmlns:a16="http://schemas.microsoft.com/office/drawing/2014/main" id="{1B405C5B-0917-A2AA-7B9B-4ED9D428ECD0}"/>
              </a:ext>
            </a:extLst>
          </p:cNvPr>
          <p:cNvPicPr>
            <a:picLocks noChangeAspect="1"/>
          </p:cNvPicPr>
          <p:nvPr/>
        </p:nvPicPr>
        <p:blipFill>
          <a:blip r:embed="rId3"/>
          <a:stretch>
            <a:fillRect/>
          </a:stretch>
        </p:blipFill>
        <p:spPr>
          <a:xfrm>
            <a:off x="3033520" y="3666538"/>
            <a:ext cx="2025058" cy="2515689"/>
          </a:xfrm>
          <a:prstGeom prst="rect">
            <a:avLst/>
          </a:prstGeom>
        </p:spPr>
      </p:pic>
      <p:pic>
        <p:nvPicPr>
          <p:cNvPr id="13" name="Picture 12" descr="A rectangular sign. The top panel has a green background and white border with the words &quot;EXPRESS LANE&quot; in white letters. The bottom panel has a white background with a black border and the words &quot;TOLL BILLED BY MAIL ONLY&quot;">
            <a:extLst>
              <a:ext uri="{FF2B5EF4-FFF2-40B4-BE49-F238E27FC236}">
                <a16:creationId xmlns:a16="http://schemas.microsoft.com/office/drawing/2014/main" id="{CB071C09-B24D-D00B-2AB2-68E413569008}"/>
              </a:ext>
            </a:extLst>
          </p:cNvPr>
          <p:cNvPicPr>
            <a:picLocks noChangeAspect="1"/>
          </p:cNvPicPr>
          <p:nvPr/>
        </p:nvPicPr>
        <p:blipFill>
          <a:blip r:embed="rId4"/>
          <a:stretch>
            <a:fillRect/>
          </a:stretch>
        </p:blipFill>
        <p:spPr>
          <a:xfrm>
            <a:off x="6217569" y="4577482"/>
            <a:ext cx="759240" cy="1212149"/>
          </a:xfrm>
          <a:prstGeom prst="rect">
            <a:avLst/>
          </a:prstGeom>
        </p:spPr>
      </p:pic>
      <p:pic>
        <p:nvPicPr>
          <p:cNvPr id="15" name="Picture 14" descr="A rectangular sign. The top panel has a green background and white border with the words &quot;EXPRESS LANE&quot; in white letters. The bottom panel has a white background with a black border and the words &quot;HOV 2+ NO TOLL WITH TOLL PASS&quot;">
            <a:extLst>
              <a:ext uri="{FF2B5EF4-FFF2-40B4-BE49-F238E27FC236}">
                <a16:creationId xmlns:a16="http://schemas.microsoft.com/office/drawing/2014/main" id="{683B68B4-C517-661E-CBA0-243E1E568A1C}"/>
              </a:ext>
            </a:extLst>
          </p:cNvPr>
          <p:cNvPicPr>
            <a:picLocks noChangeAspect="1"/>
          </p:cNvPicPr>
          <p:nvPr/>
        </p:nvPicPr>
        <p:blipFill>
          <a:blip r:embed="rId5"/>
          <a:stretch>
            <a:fillRect/>
          </a:stretch>
        </p:blipFill>
        <p:spPr>
          <a:xfrm>
            <a:off x="7222684" y="4492276"/>
            <a:ext cx="840878" cy="1303541"/>
          </a:xfrm>
          <a:prstGeom prst="rect">
            <a:avLst/>
          </a:prstGeom>
        </p:spPr>
      </p:pic>
      <p:pic>
        <p:nvPicPr>
          <p:cNvPr id="11" name="Picture 10" descr="A rectangular sign. The top panel has a green background and white border with the words &quot;EXPRESS LANE&quot; in white letters. The bottom panel has a white background with a black border and the words &quot;TOLL BILLED BY MAIL OR TOLL PASS&quot;">
            <a:extLst>
              <a:ext uri="{FF2B5EF4-FFF2-40B4-BE49-F238E27FC236}">
                <a16:creationId xmlns:a16="http://schemas.microsoft.com/office/drawing/2014/main" id="{8ACAEDC9-BCBB-06B6-8D72-AAEA24EBF0AE}"/>
              </a:ext>
            </a:extLst>
          </p:cNvPr>
          <p:cNvPicPr>
            <a:picLocks noChangeAspect="1"/>
          </p:cNvPicPr>
          <p:nvPr/>
        </p:nvPicPr>
        <p:blipFill>
          <a:blip r:embed="rId6"/>
          <a:stretch>
            <a:fillRect/>
          </a:stretch>
        </p:blipFill>
        <p:spPr>
          <a:xfrm>
            <a:off x="8309437" y="4327356"/>
            <a:ext cx="849042" cy="1462275"/>
          </a:xfrm>
          <a:prstGeom prst="rect">
            <a:avLst/>
          </a:prstGeom>
        </p:spPr>
      </p:pic>
      <p:sp>
        <p:nvSpPr>
          <p:cNvPr id="3" name="TextBox 2">
            <a:extLst>
              <a:ext uri="{FF2B5EF4-FFF2-40B4-BE49-F238E27FC236}">
                <a16:creationId xmlns:a16="http://schemas.microsoft.com/office/drawing/2014/main" id="{B484CB7E-5D37-7BD2-4072-5299F89030FA}"/>
              </a:ext>
            </a:extLst>
          </p:cNvPr>
          <p:cNvSpPr txBox="1"/>
          <p:nvPr/>
        </p:nvSpPr>
        <p:spPr>
          <a:xfrm>
            <a:off x="7133424" y="5789631"/>
            <a:ext cx="1146468" cy="369332"/>
          </a:xfrm>
          <a:prstGeom prst="rect">
            <a:avLst/>
          </a:prstGeom>
          <a:noFill/>
        </p:spPr>
        <p:txBody>
          <a:bodyPr wrap="none" rtlCol="0">
            <a:spAutoFit/>
          </a:bodyPr>
          <a:lstStyle/>
          <a:p>
            <a:r>
              <a:rPr lang="en-US"/>
              <a:t>(optional)</a:t>
            </a:r>
          </a:p>
        </p:txBody>
      </p:sp>
    </p:spTree>
    <p:extLst>
      <p:ext uri="{BB962C8B-B14F-4D97-AF65-F5344CB8AC3E}">
        <p14:creationId xmlns:p14="http://schemas.microsoft.com/office/powerpoint/2010/main" val="140121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626E4-2E14-BDC0-47C1-93284F046093}"/>
              </a:ext>
            </a:extLst>
          </p:cNvPr>
          <p:cNvSpPr>
            <a:spLocks noGrp="1"/>
          </p:cNvSpPr>
          <p:nvPr>
            <p:ph type="title"/>
          </p:nvPr>
        </p:nvSpPr>
        <p:spPr/>
        <p:txBody>
          <a:bodyPr/>
          <a:lstStyle/>
          <a:p>
            <a:r>
              <a:rPr lang="en-US"/>
              <a:t>Section </a:t>
            </a:r>
            <a:r>
              <a:rPr lang="en-US" err="1"/>
              <a:t>2G.20</a:t>
            </a:r>
            <a:r>
              <a:rPr lang="en-US"/>
              <a:t> Signs for Part-Time Travel on a Shoulder – General</a:t>
            </a:r>
          </a:p>
        </p:txBody>
      </p:sp>
      <p:sp>
        <p:nvSpPr>
          <p:cNvPr id="4" name="Content Placeholder 3">
            <a:extLst>
              <a:ext uri="{FF2B5EF4-FFF2-40B4-BE49-F238E27FC236}">
                <a16:creationId xmlns:a16="http://schemas.microsoft.com/office/drawing/2014/main" id="{CB465A6A-4CB5-65C7-A667-2158EEE3FE0B}"/>
              </a:ext>
            </a:extLst>
          </p:cNvPr>
          <p:cNvSpPr>
            <a:spLocks noGrp="1"/>
          </p:cNvSpPr>
          <p:nvPr>
            <p:ph idx="1"/>
          </p:nvPr>
        </p:nvSpPr>
        <p:spPr/>
        <p:txBody>
          <a:bodyPr/>
          <a:lstStyle/>
          <a:p>
            <a:r>
              <a:rPr lang="en-US" dirty="0"/>
              <a:t>Includes Support with factors to consider when planning traffic control for such operations</a:t>
            </a:r>
          </a:p>
          <a:p>
            <a:r>
              <a:rPr lang="en-US" dirty="0"/>
              <a:t>Includes a Standard requiring shoulders open to travel on a </a:t>
            </a:r>
            <a:br>
              <a:rPr lang="en-US" dirty="0"/>
            </a:br>
            <a:r>
              <a:rPr lang="en-US" dirty="0"/>
              <a:t>full-time basis be signed as a travel lane</a:t>
            </a:r>
          </a:p>
          <a:p>
            <a:r>
              <a:rPr lang="en-US" dirty="0"/>
              <a:t>Adds Figure 2G-32</a:t>
            </a:r>
          </a:p>
        </p:txBody>
      </p:sp>
    </p:spTree>
    <p:extLst>
      <p:ext uri="{BB962C8B-B14F-4D97-AF65-F5344CB8AC3E}">
        <p14:creationId xmlns:p14="http://schemas.microsoft.com/office/powerpoint/2010/main" val="274052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236E-78C2-582F-A9BC-6D05C6F49B58}"/>
              </a:ext>
            </a:extLst>
          </p:cNvPr>
          <p:cNvSpPr>
            <a:spLocks noGrp="1"/>
          </p:cNvSpPr>
          <p:nvPr>
            <p:ph type="title"/>
          </p:nvPr>
        </p:nvSpPr>
        <p:spPr/>
        <p:txBody>
          <a:bodyPr/>
          <a:lstStyle/>
          <a:p>
            <a:r>
              <a:rPr lang="en-US"/>
              <a:t>Section 2G.21 Regulatory Signs for Part-Time Travel on a Shoulder </a:t>
            </a:r>
            <a:r>
              <a:rPr lang="en-US" sz="2400"/>
              <a:t>(1 of 3)</a:t>
            </a:r>
            <a:endParaRPr lang="en-US"/>
          </a:p>
        </p:txBody>
      </p:sp>
      <p:sp>
        <p:nvSpPr>
          <p:cNvPr id="4" name="Content Placeholder 3">
            <a:extLst>
              <a:ext uri="{FF2B5EF4-FFF2-40B4-BE49-F238E27FC236}">
                <a16:creationId xmlns:a16="http://schemas.microsoft.com/office/drawing/2014/main" id="{9C0C31D1-9C10-29C8-C0DC-6DA196BE19E8}"/>
              </a:ext>
            </a:extLst>
          </p:cNvPr>
          <p:cNvSpPr>
            <a:spLocks noGrp="1"/>
          </p:cNvSpPr>
          <p:nvPr>
            <p:ph idx="1"/>
          </p:nvPr>
        </p:nvSpPr>
        <p:spPr/>
        <p:txBody>
          <a:bodyPr/>
          <a:lstStyle/>
          <a:p>
            <a:r>
              <a:rPr lang="en-US"/>
              <a:t>Requires periods of operation signs</a:t>
            </a:r>
          </a:p>
        </p:txBody>
      </p:sp>
      <p:pic>
        <p:nvPicPr>
          <p:cNvPr id="11" name="Picture 10" descr="A rectangular sign with a white background and black border with the words &quot;TRAVEL ON SHOULDER ALLOWED 6AM-10AM MON-FRI&quot;">
            <a:extLst>
              <a:ext uri="{FF2B5EF4-FFF2-40B4-BE49-F238E27FC236}">
                <a16:creationId xmlns:a16="http://schemas.microsoft.com/office/drawing/2014/main" id="{48CAAE88-EBEA-EBC4-654E-5C275084057D}"/>
              </a:ext>
            </a:extLst>
          </p:cNvPr>
          <p:cNvPicPr>
            <a:picLocks noChangeAspect="1"/>
          </p:cNvPicPr>
          <p:nvPr/>
        </p:nvPicPr>
        <p:blipFill>
          <a:blip r:embed="rId3"/>
          <a:stretch>
            <a:fillRect/>
          </a:stretch>
        </p:blipFill>
        <p:spPr>
          <a:xfrm>
            <a:off x="3822094" y="3066474"/>
            <a:ext cx="1937004" cy="2261807"/>
          </a:xfrm>
          <a:prstGeom prst="rect">
            <a:avLst/>
          </a:prstGeom>
        </p:spPr>
      </p:pic>
      <p:sp>
        <p:nvSpPr>
          <p:cNvPr id="14" name="TextBox 13">
            <a:extLst>
              <a:ext uri="{FF2B5EF4-FFF2-40B4-BE49-F238E27FC236}">
                <a16:creationId xmlns:a16="http://schemas.microsoft.com/office/drawing/2014/main" id="{1DD0AACF-CEB4-EE83-1BD9-768F5BFA31ED}"/>
              </a:ext>
            </a:extLst>
          </p:cNvPr>
          <p:cNvSpPr txBox="1"/>
          <p:nvPr/>
        </p:nvSpPr>
        <p:spPr>
          <a:xfrm>
            <a:off x="4433062" y="5332425"/>
            <a:ext cx="1412833" cy="369332"/>
          </a:xfrm>
          <a:prstGeom prst="rect">
            <a:avLst/>
          </a:prstGeom>
          <a:noFill/>
        </p:spPr>
        <p:txBody>
          <a:bodyPr wrap="square" rtlCol="0">
            <a:spAutoFit/>
          </a:bodyPr>
          <a:lstStyle/>
          <a:p>
            <a:r>
              <a:rPr lang="en-US" dirty="0"/>
              <a:t>R3-51</a:t>
            </a:r>
          </a:p>
        </p:txBody>
      </p:sp>
      <p:sp>
        <p:nvSpPr>
          <p:cNvPr id="24" name="TextBox 23">
            <a:extLst>
              <a:ext uri="{FF2B5EF4-FFF2-40B4-BE49-F238E27FC236}">
                <a16:creationId xmlns:a16="http://schemas.microsoft.com/office/drawing/2014/main" id="{D204A320-5874-743E-836B-823BB9B6005F}"/>
              </a:ext>
            </a:extLst>
          </p:cNvPr>
          <p:cNvSpPr txBox="1"/>
          <p:nvPr/>
        </p:nvSpPr>
        <p:spPr>
          <a:xfrm>
            <a:off x="5926835" y="3998044"/>
            <a:ext cx="646093" cy="369332"/>
          </a:xfrm>
          <a:prstGeom prst="rect">
            <a:avLst/>
          </a:prstGeom>
          <a:noFill/>
        </p:spPr>
        <p:txBody>
          <a:bodyPr wrap="square" rtlCol="0">
            <a:spAutoFit/>
          </a:bodyPr>
          <a:lstStyle/>
          <a:p>
            <a:r>
              <a:rPr lang="en-US" dirty="0"/>
              <a:t>OR</a:t>
            </a:r>
          </a:p>
        </p:txBody>
      </p:sp>
      <p:pic>
        <p:nvPicPr>
          <p:cNvPr id="13" name="Picture 12" descr="Two lights above a rectangular sign with a white background and black border with the words &quot;TRAVEL ON SHOULDER ALLOWED WHEN FLASHING&quot;">
            <a:extLst>
              <a:ext uri="{FF2B5EF4-FFF2-40B4-BE49-F238E27FC236}">
                <a16:creationId xmlns:a16="http://schemas.microsoft.com/office/drawing/2014/main" id="{4FF5DCE0-AEE7-65EB-94D3-2D10D9BAAE34}"/>
              </a:ext>
            </a:extLst>
          </p:cNvPr>
          <p:cNvPicPr>
            <a:picLocks noChangeAspect="1"/>
          </p:cNvPicPr>
          <p:nvPr/>
        </p:nvPicPr>
        <p:blipFill>
          <a:blip r:embed="rId4"/>
          <a:stretch>
            <a:fillRect/>
          </a:stretch>
        </p:blipFill>
        <p:spPr>
          <a:xfrm>
            <a:off x="6611931" y="2460203"/>
            <a:ext cx="1941040" cy="2946852"/>
          </a:xfrm>
          <a:prstGeom prst="rect">
            <a:avLst/>
          </a:prstGeom>
        </p:spPr>
      </p:pic>
      <p:sp>
        <p:nvSpPr>
          <p:cNvPr id="15" name="TextBox 14">
            <a:extLst>
              <a:ext uri="{FF2B5EF4-FFF2-40B4-BE49-F238E27FC236}">
                <a16:creationId xmlns:a16="http://schemas.microsoft.com/office/drawing/2014/main" id="{D7239592-FACD-F612-2F65-BB4C170FCF11}"/>
              </a:ext>
            </a:extLst>
          </p:cNvPr>
          <p:cNvSpPr txBox="1"/>
          <p:nvPr/>
        </p:nvSpPr>
        <p:spPr>
          <a:xfrm>
            <a:off x="7108862" y="5407055"/>
            <a:ext cx="1483112" cy="369332"/>
          </a:xfrm>
          <a:prstGeom prst="rect">
            <a:avLst/>
          </a:prstGeom>
          <a:noFill/>
        </p:spPr>
        <p:txBody>
          <a:bodyPr wrap="square" rtlCol="0">
            <a:spAutoFit/>
          </a:bodyPr>
          <a:lstStyle/>
          <a:p>
            <a:r>
              <a:rPr lang="en-US" dirty="0"/>
              <a:t>R3-51d</a:t>
            </a:r>
          </a:p>
        </p:txBody>
      </p:sp>
    </p:spTree>
    <p:extLst>
      <p:ext uri="{BB962C8B-B14F-4D97-AF65-F5344CB8AC3E}">
        <p14:creationId xmlns:p14="http://schemas.microsoft.com/office/powerpoint/2010/main" val="48464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236E-78C2-582F-A9BC-6D05C6F49B58}"/>
              </a:ext>
            </a:extLst>
          </p:cNvPr>
          <p:cNvSpPr>
            <a:spLocks noGrp="1"/>
          </p:cNvSpPr>
          <p:nvPr>
            <p:ph type="title"/>
          </p:nvPr>
        </p:nvSpPr>
        <p:spPr/>
        <p:txBody>
          <a:bodyPr/>
          <a:lstStyle/>
          <a:p>
            <a:r>
              <a:rPr lang="en-US" dirty="0"/>
              <a:t>Section 2G.21 Regulatory Signs for Part-Time Travel on a Shoulder </a:t>
            </a:r>
            <a:r>
              <a:rPr lang="en-US" sz="2400" dirty="0"/>
              <a:t>(2 of 3)</a:t>
            </a:r>
            <a:endParaRPr lang="en-US" dirty="0"/>
          </a:p>
        </p:txBody>
      </p:sp>
      <p:sp>
        <p:nvSpPr>
          <p:cNvPr id="4" name="Content Placeholder 3">
            <a:extLst>
              <a:ext uri="{FF2B5EF4-FFF2-40B4-BE49-F238E27FC236}">
                <a16:creationId xmlns:a16="http://schemas.microsoft.com/office/drawing/2014/main" id="{9C0C31D1-9C10-29C8-C0DC-6DA196BE19E8}"/>
              </a:ext>
            </a:extLst>
          </p:cNvPr>
          <p:cNvSpPr>
            <a:spLocks noGrp="1"/>
          </p:cNvSpPr>
          <p:nvPr>
            <p:ph idx="1"/>
          </p:nvPr>
        </p:nvSpPr>
        <p:spPr/>
        <p:txBody>
          <a:bodyPr/>
          <a:lstStyle/>
          <a:p>
            <a:r>
              <a:rPr lang="en-US" dirty="0"/>
              <a:t>Requires selective exclusion plaques</a:t>
            </a:r>
          </a:p>
        </p:txBody>
      </p:sp>
      <p:pic>
        <p:nvPicPr>
          <p:cNvPr id="7" name="Picture 6" descr="A rectangular plaque with a black border and the words &quot;NO TRUCKS&quot;">
            <a:extLst>
              <a:ext uri="{FF2B5EF4-FFF2-40B4-BE49-F238E27FC236}">
                <a16:creationId xmlns:a16="http://schemas.microsoft.com/office/drawing/2014/main" id="{DB072DD3-656B-A290-0A73-47B2BABFC5CD}"/>
              </a:ext>
            </a:extLst>
          </p:cNvPr>
          <p:cNvPicPr>
            <a:picLocks noChangeAspect="1"/>
          </p:cNvPicPr>
          <p:nvPr/>
        </p:nvPicPr>
        <p:blipFill>
          <a:blip r:embed="rId3"/>
          <a:stretch>
            <a:fillRect/>
          </a:stretch>
        </p:blipFill>
        <p:spPr>
          <a:xfrm>
            <a:off x="3661329" y="3288995"/>
            <a:ext cx="2185416" cy="398907"/>
          </a:xfrm>
          <a:prstGeom prst="rect">
            <a:avLst/>
          </a:prstGeom>
        </p:spPr>
      </p:pic>
      <p:sp>
        <p:nvSpPr>
          <p:cNvPr id="17" name="TextBox 16">
            <a:extLst>
              <a:ext uri="{FF2B5EF4-FFF2-40B4-BE49-F238E27FC236}">
                <a16:creationId xmlns:a16="http://schemas.microsoft.com/office/drawing/2014/main" id="{FF1C9ADE-7EB9-A8B9-69E9-0457FAE328BB}"/>
              </a:ext>
            </a:extLst>
          </p:cNvPr>
          <p:cNvSpPr txBox="1"/>
          <p:nvPr/>
        </p:nvSpPr>
        <p:spPr>
          <a:xfrm>
            <a:off x="4272860" y="3695074"/>
            <a:ext cx="1483112" cy="369332"/>
          </a:xfrm>
          <a:prstGeom prst="rect">
            <a:avLst/>
          </a:prstGeom>
          <a:noFill/>
        </p:spPr>
        <p:txBody>
          <a:bodyPr wrap="square" rtlCol="0">
            <a:spAutoFit/>
          </a:bodyPr>
          <a:lstStyle/>
          <a:p>
            <a:r>
              <a:rPr lang="en-US" dirty="0"/>
              <a:t>R3-51aP</a:t>
            </a:r>
          </a:p>
        </p:txBody>
      </p:sp>
      <p:pic>
        <p:nvPicPr>
          <p:cNvPr id="9" name="Picture 8" descr="A rectangular plaque with a black border and the words &quot;NO TRUCKS OR BUSES&quot;">
            <a:extLst>
              <a:ext uri="{FF2B5EF4-FFF2-40B4-BE49-F238E27FC236}">
                <a16:creationId xmlns:a16="http://schemas.microsoft.com/office/drawing/2014/main" id="{C0383F19-FE49-B264-EE36-5112C0995235}"/>
              </a:ext>
            </a:extLst>
          </p:cNvPr>
          <p:cNvPicPr>
            <a:picLocks noChangeAspect="1"/>
          </p:cNvPicPr>
          <p:nvPr/>
        </p:nvPicPr>
        <p:blipFill>
          <a:blip r:embed="rId4"/>
          <a:stretch>
            <a:fillRect/>
          </a:stretch>
        </p:blipFill>
        <p:spPr>
          <a:xfrm>
            <a:off x="3661329" y="4211656"/>
            <a:ext cx="2170557" cy="793242"/>
          </a:xfrm>
          <a:prstGeom prst="rect">
            <a:avLst/>
          </a:prstGeom>
        </p:spPr>
      </p:pic>
      <p:sp>
        <p:nvSpPr>
          <p:cNvPr id="18" name="TextBox 17">
            <a:extLst>
              <a:ext uri="{FF2B5EF4-FFF2-40B4-BE49-F238E27FC236}">
                <a16:creationId xmlns:a16="http://schemas.microsoft.com/office/drawing/2014/main" id="{A6355E83-C2A8-0343-8822-896E58219A8D}"/>
              </a:ext>
            </a:extLst>
          </p:cNvPr>
          <p:cNvSpPr txBox="1"/>
          <p:nvPr/>
        </p:nvSpPr>
        <p:spPr>
          <a:xfrm>
            <a:off x="4226659" y="5034654"/>
            <a:ext cx="1483112" cy="369332"/>
          </a:xfrm>
          <a:prstGeom prst="rect">
            <a:avLst/>
          </a:prstGeom>
          <a:noFill/>
        </p:spPr>
        <p:txBody>
          <a:bodyPr wrap="square" rtlCol="0">
            <a:spAutoFit/>
          </a:bodyPr>
          <a:lstStyle/>
          <a:p>
            <a:r>
              <a:rPr lang="en-US" dirty="0"/>
              <a:t>R3-51bP</a:t>
            </a:r>
          </a:p>
        </p:txBody>
      </p:sp>
      <p:sp>
        <p:nvSpPr>
          <p:cNvPr id="22" name="TextBox 21">
            <a:extLst>
              <a:ext uri="{FF2B5EF4-FFF2-40B4-BE49-F238E27FC236}">
                <a16:creationId xmlns:a16="http://schemas.microsoft.com/office/drawing/2014/main" id="{0DEC7742-90CA-0080-B936-AE40FF564B21}"/>
              </a:ext>
            </a:extLst>
          </p:cNvPr>
          <p:cNvSpPr txBox="1"/>
          <p:nvPr/>
        </p:nvSpPr>
        <p:spPr>
          <a:xfrm>
            <a:off x="5922659" y="3992775"/>
            <a:ext cx="646093" cy="369332"/>
          </a:xfrm>
          <a:prstGeom prst="rect">
            <a:avLst/>
          </a:prstGeom>
          <a:noFill/>
        </p:spPr>
        <p:txBody>
          <a:bodyPr wrap="square" rtlCol="0">
            <a:spAutoFit/>
          </a:bodyPr>
          <a:lstStyle/>
          <a:p>
            <a:r>
              <a:rPr lang="en-US" dirty="0"/>
              <a:t>OR</a:t>
            </a:r>
          </a:p>
        </p:txBody>
      </p:sp>
      <p:pic>
        <p:nvPicPr>
          <p:cNvPr id="20" name="Picture 19" descr="A rectangular plaque with a black border and the words &quot;EMERGENCY STOPPING ONLY OTHER TIMES&quot;">
            <a:extLst>
              <a:ext uri="{FF2B5EF4-FFF2-40B4-BE49-F238E27FC236}">
                <a16:creationId xmlns:a16="http://schemas.microsoft.com/office/drawing/2014/main" id="{DE91F739-3F7B-7396-8920-F64A2AB24F7B}"/>
              </a:ext>
            </a:extLst>
          </p:cNvPr>
          <p:cNvPicPr>
            <a:picLocks noChangeAspect="1"/>
          </p:cNvPicPr>
          <p:nvPr/>
        </p:nvPicPr>
        <p:blipFill>
          <a:blip r:embed="rId5"/>
          <a:stretch>
            <a:fillRect/>
          </a:stretch>
        </p:blipFill>
        <p:spPr>
          <a:xfrm>
            <a:off x="6610536" y="3399648"/>
            <a:ext cx="1940242" cy="1520190"/>
          </a:xfrm>
          <a:prstGeom prst="rect">
            <a:avLst/>
          </a:prstGeom>
        </p:spPr>
      </p:pic>
      <p:sp>
        <p:nvSpPr>
          <p:cNvPr id="21" name="TextBox 20">
            <a:extLst>
              <a:ext uri="{FF2B5EF4-FFF2-40B4-BE49-F238E27FC236}">
                <a16:creationId xmlns:a16="http://schemas.microsoft.com/office/drawing/2014/main" id="{A72CACEA-D9B2-4CA2-0827-459FD97F5719}"/>
              </a:ext>
            </a:extLst>
          </p:cNvPr>
          <p:cNvSpPr txBox="1"/>
          <p:nvPr/>
        </p:nvSpPr>
        <p:spPr>
          <a:xfrm>
            <a:off x="7102906" y="4884183"/>
            <a:ext cx="1483112" cy="369332"/>
          </a:xfrm>
          <a:prstGeom prst="rect">
            <a:avLst/>
          </a:prstGeom>
          <a:noFill/>
        </p:spPr>
        <p:txBody>
          <a:bodyPr wrap="square" rtlCol="0">
            <a:spAutoFit/>
          </a:bodyPr>
          <a:lstStyle/>
          <a:p>
            <a:r>
              <a:rPr lang="en-US" dirty="0"/>
              <a:t>R3-51cP</a:t>
            </a:r>
          </a:p>
        </p:txBody>
      </p:sp>
    </p:spTree>
    <p:extLst>
      <p:ext uri="{BB962C8B-B14F-4D97-AF65-F5344CB8AC3E}">
        <p14:creationId xmlns:p14="http://schemas.microsoft.com/office/powerpoint/2010/main" val="56722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236E-78C2-582F-A9BC-6D05C6F49B58}"/>
              </a:ext>
            </a:extLst>
          </p:cNvPr>
          <p:cNvSpPr>
            <a:spLocks noGrp="1"/>
          </p:cNvSpPr>
          <p:nvPr>
            <p:ph type="title"/>
          </p:nvPr>
        </p:nvSpPr>
        <p:spPr/>
        <p:txBody>
          <a:bodyPr/>
          <a:lstStyle/>
          <a:p>
            <a:r>
              <a:rPr lang="en-US" dirty="0"/>
              <a:t>Section 2G.21 Regulatory Signs for Part-Time Travel on a Shoulder </a:t>
            </a:r>
            <a:r>
              <a:rPr lang="en-US" sz="2400" dirty="0"/>
              <a:t>(3 of 3)</a:t>
            </a:r>
          </a:p>
        </p:txBody>
      </p:sp>
      <p:sp>
        <p:nvSpPr>
          <p:cNvPr id="4" name="Content Placeholder 3">
            <a:extLst>
              <a:ext uri="{FF2B5EF4-FFF2-40B4-BE49-F238E27FC236}">
                <a16:creationId xmlns:a16="http://schemas.microsoft.com/office/drawing/2014/main" id="{9C0C31D1-9C10-29C8-C0DC-6DA196BE19E8}"/>
              </a:ext>
            </a:extLst>
          </p:cNvPr>
          <p:cNvSpPr>
            <a:spLocks noGrp="1"/>
          </p:cNvSpPr>
          <p:nvPr>
            <p:ph idx="1"/>
          </p:nvPr>
        </p:nvSpPr>
        <p:spPr>
          <a:xfrm>
            <a:off x="617621" y="1751744"/>
            <a:ext cx="4027815" cy="4217639"/>
          </a:xfrm>
        </p:spPr>
        <p:txBody>
          <a:bodyPr/>
          <a:lstStyle/>
          <a:p>
            <a:r>
              <a:rPr lang="en-US" dirty="0"/>
              <a:t>Requires sequence of signs where </a:t>
            </a:r>
            <a:br>
              <a:rPr lang="en-US" dirty="0"/>
            </a:br>
            <a:r>
              <a:rPr lang="en-US" dirty="0"/>
              <a:t>part-time travel on shoulder ends</a:t>
            </a:r>
          </a:p>
        </p:txBody>
      </p:sp>
      <p:sp>
        <p:nvSpPr>
          <p:cNvPr id="23" name="TextBox 22">
            <a:extLst>
              <a:ext uri="{FF2B5EF4-FFF2-40B4-BE49-F238E27FC236}">
                <a16:creationId xmlns:a16="http://schemas.microsoft.com/office/drawing/2014/main" id="{CB6A2B6D-2B1A-C696-6147-A4F9CE79A850}"/>
              </a:ext>
            </a:extLst>
          </p:cNvPr>
          <p:cNvSpPr txBox="1"/>
          <p:nvPr/>
        </p:nvSpPr>
        <p:spPr>
          <a:xfrm>
            <a:off x="7239335" y="1069512"/>
            <a:ext cx="4486008" cy="338554"/>
          </a:xfrm>
          <a:prstGeom prst="rect">
            <a:avLst/>
          </a:prstGeom>
          <a:noFill/>
        </p:spPr>
        <p:txBody>
          <a:bodyPr wrap="square" rtlCol="0">
            <a:spAutoFit/>
          </a:bodyPr>
          <a:lstStyle/>
          <a:p>
            <a:pPr algn="ctr"/>
            <a:r>
              <a:rPr lang="en-US" sz="800" b="1" dirty="0"/>
              <a:t>Figure 2G-32.  Examples of Signing for Part-Time Travel on a Shoulder </a:t>
            </a:r>
          </a:p>
          <a:p>
            <a:pPr algn="ctr"/>
            <a:r>
              <a:rPr lang="en-US" sz="800" dirty="0"/>
              <a:t>(Sheet 1 of 4)</a:t>
            </a:r>
          </a:p>
        </p:txBody>
      </p:sp>
      <p:grpSp>
        <p:nvGrpSpPr>
          <p:cNvPr id="3" name="Group 2" descr="Two examples are shown. segments.&#10;The first exampl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Zoomed in is a segment of showing the R4-17, R3-52, and R3-52a signs which are required where part-time travel on the shoulder ends. &#10;The second example shows a three-lane vertical roadway with a fourth fixed operation shoulder. Along the roadway are example R3-52c, R4-17, R3-51cP, R3-52a, R3-52, R4-17, and R8-7 signs.">
            <a:extLst>
              <a:ext uri="{FF2B5EF4-FFF2-40B4-BE49-F238E27FC236}">
                <a16:creationId xmlns:a16="http://schemas.microsoft.com/office/drawing/2014/main" id="{212A74F5-E6C4-4244-6B84-666FDE63DE6F}"/>
              </a:ext>
            </a:extLst>
          </p:cNvPr>
          <p:cNvGrpSpPr/>
          <p:nvPr/>
        </p:nvGrpSpPr>
        <p:grpSpPr>
          <a:xfrm>
            <a:off x="4916050" y="1258098"/>
            <a:ext cx="7113160" cy="5074599"/>
            <a:chOff x="4916050" y="1258098"/>
            <a:chExt cx="7113160" cy="5074599"/>
          </a:xfrm>
        </p:grpSpPr>
        <p:grpSp>
          <p:nvGrpSpPr>
            <p:cNvPr id="22" name="Group 21" descr="Two examples are shown. segments.&#10;The first exampl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Zoomed in is a segment of showing the R4-17, R3-52, and R3-52a signs which are required where part-time travel on the shoulder ends. &#10;The second example shows a three-lane vertical roadway with a fourth fixed operation shoulder. Along the roadway are example R3-52c, R4-17, R3-51cP, R3-52a, R3-52, R4-17, and R8-7 signs.">
              <a:extLst>
                <a:ext uri="{FF2B5EF4-FFF2-40B4-BE49-F238E27FC236}">
                  <a16:creationId xmlns:a16="http://schemas.microsoft.com/office/drawing/2014/main" id="{F11971C4-BE37-D4EE-6D60-BBF76DF2C2AA}"/>
                </a:ext>
              </a:extLst>
            </p:cNvPr>
            <p:cNvGrpSpPr/>
            <p:nvPr/>
          </p:nvGrpSpPr>
          <p:grpSpPr>
            <a:xfrm>
              <a:off x="4916050" y="1258098"/>
              <a:ext cx="6834018" cy="4409963"/>
              <a:chOff x="4916050" y="1282812"/>
              <a:chExt cx="6834018" cy="4409963"/>
            </a:xfrm>
          </p:grpSpPr>
          <p:grpSp>
            <p:nvGrpSpPr>
              <p:cNvPr id="15" name="Group 14">
                <a:extLst>
                  <a:ext uri="{FF2B5EF4-FFF2-40B4-BE49-F238E27FC236}">
                    <a16:creationId xmlns:a16="http://schemas.microsoft.com/office/drawing/2014/main" id="{CB960D83-7B24-58FA-5C43-ED5865CC00D0}"/>
                  </a:ext>
                </a:extLst>
              </p:cNvPr>
              <p:cNvGrpSpPr/>
              <p:nvPr/>
            </p:nvGrpSpPr>
            <p:grpSpPr>
              <a:xfrm>
                <a:off x="4916050" y="2142485"/>
                <a:ext cx="3376096" cy="3200400"/>
                <a:chOff x="4916050" y="2142485"/>
                <a:chExt cx="3376096" cy="3200400"/>
              </a:xfrm>
            </p:grpSpPr>
            <p:grpSp>
              <p:nvGrpSpPr>
                <p:cNvPr id="14" name="Group 13">
                  <a:extLst>
                    <a:ext uri="{FF2B5EF4-FFF2-40B4-BE49-F238E27FC236}">
                      <a16:creationId xmlns:a16="http://schemas.microsoft.com/office/drawing/2014/main" id="{45AEA29A-B4F8-6F4E-1BC2-4F8CF434A3CA}"/>
                    </a:ext>
                  </a:extLst>
                </p:cNvPr>
                <p:cNvGrpSpPr/>
                <p:nvPr/>
              </p:nvGrpSpPr>
              <p:grpSpPr>
                <a:xfrm>
                  <a:off x="4916050" y="2164723"/>
                  <a:ext cx="3376096" cy="3155924"/>
                  <a:chOff x="4916050" y="2164723"/>
                  <a:chExt cx="3376096" cy="3155924"/>
                </a:xfrm>
              </p:grpSpPr>
              <p:pic>
                <p:nvPicPr>
                  <p:cNvPr id="7" name="Picture 6">
                    <a:extLst>
                      <a:ext uri="{FF2B5EF4-FFF2-40B4-BE49-F238E27FC236}">
                        <a16:creationId xmlns:a16="http://schemas.microsoft.com/office/drawing/2014/main" id="{28B603F5-909F-6F27-62C0-8D8EB3AADC1D}"/>
                      </a:ext>
                    </a:extLst>
                  </p:cNvPr>
                  <p:cNvPicPr>
                    <a:picLocks noChangeAspect="1"/>
                  </p:cNvPicPr>
                  <p:nvPr/>
                </p:nvPicPr>
                <p:blipFill>
                  <a:blip r:embed="rId3"/>
                  <a:stretch>
                    <a:fillRect/>
                  </a:stretch>
                </p:blipFill>
                <p:spPr>
                  <a:xfrm>
                    <a:off x="4916050" y="2164723"/>
                    <a:ext cx="2592169" cy="3155924"/>
                  </a:xfrm>
                  <a:prstGeom prst="rect">
                    <a:avLst/>
                  </a:prstGeom>
                  <a:ln w="38100">
                    <a:noFill/>
                  </a:ln>
                </p:spPr>
              </p:pic>
              <p:sp>
                <p:nvSpPr>
                  <p:cNvPr id="17" name="Rectangle 16">
                    <a:extLst>
                      <a:ext uri="{FF2B5EF4-FFF2-40B4-BE49-F238E27FC236}">
                        <a16:creationId xmlns:a16="http://schemas.microsoft.com/office/drawing/2014/main" id="{5939FF1B-A08A-DF7C-202B-336287C177C1}"/>
                      </a:ext>
                      <a:ext uri="{C183D7F6-B498-43B3-948B-1728B52AA6E4}">
                        <adec:decorative xmlns:adec="http://schemas.microsoft.com/office/drawing/2017/decorative" val="1"/>
                      </a:ext>
                    </a:extLst>
                  </p:cNvPr>
                  <p:cNvSpPr/>
                  <p:nvPr/>
                </p:nvSpPr>
                <p:spPr>
                  <a:xfrm>
                    <a:off x="6623936" y="2440875"/>
                    <a:ext cx="368303" cy="128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C0A5E2C-10CA-82CC-7098-920184A7BA6C}"/>
                      </a:ext>
                      <a:ext uri="{C183D7F6-B498-43B3-948B-1728B52AA6E4}">
                        <adec:decorative xmlns:adec="http://schemas.microsoft.com/office/drawing/2017/decorative" val="1"/>
                      </a:ext>
                    </a:extLst>
                  </p:cNvPr>
                  <p:cNvSpPr/>
                  <p:nvPr/>
                </p:nvSpPr>
                <p:spPr>
                  <a:xfrm>
                    <a:off x="6988598" y="3608665"/>
                    <a:ext cx="379717" cy="1264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FA02BCC-859C-FAC5-F469-AACACE83C796}"/>
                      </a:ext>
                    </a:extLst>
                  </p:cNvPr>
                  <p:cNvSpPr txBox="1"/>
                  <p:nvPr/>
                </p:nvSpPr>
                <p:spPr>
                  <a:xfrm>
                    <a:off x="6925706" y="3550422"/>
                    <a:ext cx="885217" cy="369332"/>
                  </a:xfrm>
                  <a:prstGeom prst="rect">
                    <a:avLst/>
                  </a:prstGeom>
                  <a:noFill/>
                </p:spPr>
                <p:txBody>
                  <a:bodyPr wrap="square" rtlCol="0">
                    <a:spAutoFit/>
                  </a:bodyPr>
                  <a:lstStyle/>
                  <a:p>
                    <a:r>
                      <a:rPr lang="en-US"/>
                      <a:t>R3-52</a:t>
                    </a:r>
                  </a:p>
                </p:txBody>
              </p:sp>
              <p:sp>
                <p:nvSpPr>
                  <p:cNvPr id="16" name="TextBox 15">
                    <a:extLst>
                      <a:ext uri="{FF2B5EF4-FFF2-40B4-BE49-F238E27FC236}">
                        <a16:creationId xmlns:a16="http://schemas.microsoft.com/office/drawing/2014/main" id="{F7FDCB12-43AD-B926-1D70-44B4E8CD2ADF}"/>
                      </a:ext>
                    </a:extLst>
                  </p:cNvPr>
                  <p:cNvSpPr txBox="1"/>
                  <p:nvPr/>
                </p:nvSpPr>
                <p:spPr>
                  <a:xfrm>
                    <a:off x="6324829" y="2349170"/>
                    <a:ext cx="873268" cy="369332"/>
                  </a:xfrm>
                  <a:prstGeom prst="rect">
                    <a:avLst/>
                  </a:prstGeom>
                  <a:solidFill>
                    <a:schemeClr val="bg1"/>
                  </a:solidFill>
                </p:spPr>
                <p:txBody>
                  <a:bodyPr wrap="square" rtlCol="0">
                    <a:spAutoFit/>
                  </a:bodyPr>
                  <a:lstStyle/>
                  <a:p>
                    <a:r>
                      <a:rPr lang="en-US"/>
                      <a:t>R4-17</a:t>
                    </a:r>
                  </a:p>
                </p:txBody>
              </p:sp>
              <p:sp>
                <p:nvSpPr>
                  <p:cNvPr id="21" name="Rectangle 20">
                    <a:extLst>
                      <a:ext uri="{FF2B5EF4-FFF2-40B4-BE49-F238E27FC236}">
                        <a16:creationId xmlns:a16="http://schemas.microsoft.com/office/drawing/2014/main" id="{68DD4AC5-ED34-B330-1435-02931E43DF2F}"/>
                      </a:ext>
                      <a:ext uri="{C183D7F6-B498-43B3-948B-1728B52AA6E4}">
                        <adec:decorative xmlns:adec="http://schemas.microsoft.com/office/drawing/2017/decorative" val="1"/>
                      </a:ext>
                    </a:extLst>
                  </p:cNvPr>
                  <p:cNvSpPr/>
                  <p:nvPr/>
                </p:nvSpPr>
                <p:spPr>
                  <a:xfrm>
                    <a:off x="6992239" y="4708362"/>
                    <a:ext cx="474371" cy="2045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954C0EBB-CF2D-196D-9335-33F10AA1D189}"/>
                      </a:ext>
                    </a:extLst>
                  </p:cNvPr>
                  <p:cNvSpPr txBox="1"/>
                  <p:nvPr/>
                </p:nvSpPr>
                <p:spPr>
                  <a:xfrm>
                    <a:off x="6998367" y="4609246"/>
                    <a:ext cx="1293779" cy="369332"/>
                  </a:xfrm>
                  <a:prstGeom prst="rect">
                    <a:avLst/>
                  </a:prstGeom>
                  <a:noFill/>
                </p:spPr>
                <p:txBody>
                  <a:bodyPr wrap="square" rtlCol="0">
                    <a:spAutoFit/>
                  </a:bodyPr>
                  <a:lstStyle/>
                  <a:p>
                    <a:r>
                      <a:rPr lang="en-US"/>
                      <a:t>R3-52a</a:t>
                    </a:r>
                  </a:p>
                </p:txBody>
              </p:sp>
            </p:grpSp>
            <p:sp>
              <p:nvSpPr>
                <p:cNvPr id="8" name="TextBox 7">
                  <a:extLst>
                    <a:ext uri="{FF2B5EF4-FFF2-40B4-BE49-F238E27FC236}">
                      <a16:creationId xmlns:a16="http://schemas.microsoft.com/office/drawing/2014/main" id="{BFCD369C-E95F-C634-F5F5-FF6F06844323}"/>
                    </a:ext>
                  </a:extLst>
                </p:cNvPr>
                <p:cNvSpPr txBox="1"/>
                <p:nvPr/>
              </p:nvSpPr>
              <p:spPr>
                <a:xfrm>
                  <a:off x="4923022" y="2142485"/>
                  <a:ext cx="2983136" cy="3200400"/>
                </a:xfrm>
                <a:prstGeom prst="rect">
                  <a:avLst/>
                </a:prstGeom>
                <a:noFill/>
                <a:ln w="38100">
                  <a:solidFill>
                    <a:srgbClr val="FF0000"/>
                  </a:solidFill>
                </a:ln>
              </p:spPr>
              <p:txBody>
                <a:bodyPr wrap="square" rtlCol="0">
                  <a:spAutoFit/>
                </a:bodyPr>
                <a:lstStyle/>
                <a:p>
                  <a:endParaRPr lang="en-US"/>
                </a:p>
              </p:txBody>
            </p:sp>
          </p:grpSp>
          <p:pic>
            <p:nvPicPr>
              <p:cNvPr id="5" name="Picture 4">
                <a:extLst>
                  <a:ext uri="{FF2B5EF4-FFF2-40B4-BE49-F238E27FC236}">
                    <a16:creationId xmlns:a16="http://schemas.microsoft.com/office/drawing/2014/main" id="{841EA9D0-4F6B-82E4-1314-7C931E8184B7}"/>
                  </a:ext>
                </a:extLst>
              </p:cNvPr>
              <p:cNvPicPr>
                <a:picLocks noChangeAspect="1"/>
              </p:cNvPicPr>
              <p:nvPr/>
            </p:nvPicPr>
            <p:blipFill rotWithShape="1">
              <a:blip r:embed="rId4"/>
              <a:srcRect t="3935" b="9687"/>
              <a:stretch/>
            </p:blipFill>
            <p:spPr>
              <a:xfrm>
                <a:off x="8001393" y="1282812"/>
                <a:ext cx="3748675" cy="4409963"/>
              </a:xfrm>
              <a:prstGeom prst="rect">
                <a:avLst/>
              </a:prstGeom>
            </p:spPr>
          </p:pic>
        </p:grpSp>
        <p:sp>
          <p:nvSpPr>
            <p:cNvPr id="10" name="Rectangle 9" descr="Two examples are shown. segments.&#10;The first exampl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Zoomed in is a segment of showing the R4-17, R3-52, and R3-52a signs which are required where part-time travel on the shoulder ends. &#10;The second example shows a three-lane vertical roadway with a fourth fixed operation shoulder. Along the roadway are example R3-52c, R4-17, R3-51cP, R3-52a, R3-52, R4-17, and R8-7 signs.">
              <a:extLst>
                <a:ext uri="{FF2B5EF4-FFF2-40B4-BE49-F238E27FC236}">
                  <a16:creationId xmlns:a16="http://schemas.microsoft.com/office/drawing/2014/main" id="{15835894-5D65-EB05-591D-3D547F792411}"/>
                </a:ext>
                <a:ext uri="{C183D7F6-B498-43B3-948B-1728B52AA6E4}">
                  <adec:decorative xmlns:adec="http://schemas.microsoft.com/office/drawing/2017/decorative" val="1"/>
                </a:ext>
              </a:extLst>
            </p:cNvPr>
            <p:cNvSpPr/>
            <p:nvPr/>
          </p:nvSpPr>
          <p:spPr>
            <a:xfrm>
              <a:off x="8001393" y="5668061"/>
              <a:ext cx="3850882"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descr="Two examples are shown. segments.&#10;The first exampl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Zoomed in is a segment of showing the R4-17, R3-52, and R3-52a signs which are required where part-time travel on the shoulder ends. &#10;The second example shows a three-lane vertical roadway with a fourth fixed operation shoulder. Along the roadway are example R3-52c, R4-17, R3-51cP, R3-52a, R3-52, R4-17, and R8-7 signs.">
              <a:extLst>
                <a:ext uri="{FF2B5EF4-FFF2-40B4-BE49-F238E27FC236}">
                  <a16:creationId xmlns:a16="http://schemas.microsoft.com/office/drawing/2014/main" id="{7856AA3E-3A04-CA86-DA5F-38872BAB492E}"/>
                </a:ext>
              </a:extLst>
            </p:cNvPr>
            <p:cNvSpPr txBox="1"/>
            <p:nvPr/>
          </p:nvSpPr>
          <p:spPr>
            <a:xfrm>
              <a:off x="8001393" y="5774852"/>
              <a:ext cx="1456099" cy="400110"/>
            </a:xfrm>
            <a:prstGeom prst="rect">
              <a:avLst/>
            </a:prstGeom>
            <a:noFill/>
          </p:spPr>
          <p:txBody>
            <a:bodyPr wrap="square" rtlCol="0">
              <a:spAutoFit/>
            </a:bodyPr>
            <a:lstStyle/>
            <a:p>
              <a:r>
                <a:rPr lang="en-US" sz="500"/>
                <a:t>Note: Consideration should be given to using</a:t>
              </a:r>
            </a:p>
            <a:p>
              <a:r>
                <a:rPr lang="en-US" sz="500"/>
                <a:t>          blank-out signs in place of the R3-51</a:t>
              </a:r>
            </a:p>
            <a:p>
              <a:r>
                <a:rPr lang="en-US" sz="500"/>
                <a:t>          and R3-52 series conventional signs</a:t>
              </a:r>
            </a:p>
            <a:p>
              <a:r>
                <a:rPr lang="en-US" sz="500"/>
                <a:t>          for part-time operations.</a:t>
              </a:r>
            </a:p>
          </p:txBody>
        </p:sp>
        <p:sp>
          <p:nvSpPr>
            <p:cNvPr id="9" name="TextBox 8" descr="Two examples are shown. segments.&#10;The first exampl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Zoomed in is a segment of showing the R4-17, R3-52, and R3-52a signs which are required where part-time travel on the shoulder ends. &#10;The second example shows a three-lane vertical roadway with a fourth fixed operation shoulder. Along the roadway are example R3-52c, R4-17, R3-51cP, R3-52a, R3-52, R4-17, and R8-7 signs.">
              <a:extLst>
                <a:ext uri="{FF2B5EF4-FFF2-40B4-BE49-F238E27FC236}">
                  <a16:creationId xmlns:a16="http://schemas.microsoft.com/office/drawing/2014/main" id="{81FAAB87-BCD8-521D-ABAF-A14DBD2521DA}"/>
                </a:ext>
              </a:extLst>
            </p:cNvPr>
            <p:cNvSpPr txBox="1"/>
            <p:nvPr/>
          </p:nvSpPr>
          <p:spPr>
            <a:xfrm>
              <a:off x="9401358" y="5617116"/>
              <a:ext cx="2627852" cy="715581"/>
            </a:xfrm>
            <a:prstGeom prst="rect">
              <a:avLst/>
            </a:prstGeom>
            <a:noFill/>
          </p:spPr>
          <p:txBody>
            <a:bodyPr wrap="square" rtlCol="0">
              <a:spAutoFit/>
            </a:bodyPr>
            <a:lstStyle/>
            <a:p>
              <a:r>
                <a:rPr lang="en-US" sz="450" dirty="0"/>
                <a:t>*    Lane-use control signals (see Chapter 4T) located every ½ mile or less to reaffirm</a:t>
              </a:r>
            </a:p>
            <a:p>
              <a:r>
                <a:rPr lang="en-US" sz="450" dirty="0"/>
                <a:t>      shoulder travel allowed (DOWNWARD GREEN ARROW) or prohibited (RED X).</a:t>
              </a:r>
            </a:p>
            <a:p>
              <a:endParaRPr lang="en-US" sz="450" dirty="0"/>
            </a:p>
            <a:p>
              <a:r>
                <a:rPr lang="en-US" sz="450" dirty="0"/>
                <a:t>**   A post-mounted TRAVEL ON SHOULDER ALLOWED WHEN FLASHING sign (R3-51d)</a:t>
              </a:r>
            </a:p>
            <a:p>
              <a:r>
                <a:rPr lang="en-US" sz="450" dirty="0"/>
                <a:t>      with beacons may be used in lieu of lane-use control signals at the same intervals.</a:t>
              </a:r>
            </a:p>
            <a:p>
              <a:endParaRPr lang="en-US" sz="450" dirty="0"/>
            </a:p>
            <a:p>
              <a:r>
                <a:rPr lang="en-US" sz="450" dirty="0"/>
                <a:t>*** The R3-51 sign is located every ½ mile or less to affirm when travel on shoulder is</a:t>
              </a:r>
            </a:p>
            <a:p>
              <a:r>
                <a:rPr lang="en-US" sz="450" dirty="0"/>
                <a:t>      allowed for fixed period applications.</a:t>
              </a:r>
            </a:p>
            <a:p>
              <a:r>
                <a:rPr lang="en-US" sz="450" dirty="0"/>
                <a:t>   </a:t>
              </a:r>
            </a:p>
          </p:txBody>
        </p:sp>
        <p:sp>
          <p:nvSpPr>
            <p:cNvPr id="11" name="TextBox 10">
              <a:extLst>
                <a:ext uri="{FF2B5EF4-FFF2-40B4-BE49-F238E27FC236}">
                  <a16:creationId xmlns:a16="http://schemas.microsoft.com/office/drawing/2014/main" id="{80C743A6-4B4F-7761-5653-BAF904EC55A3}"/>
                </a:ext>
                <a:ext uri="{C183D7F6-B498-43B3-948B-1728B52AA6E4}">
                  <adec:decorative xmlns:adec="http://schemas.microsoft.com/office/drawing/2017/decorative" val="1"/>
                </a:ext>
              </a:extLst>
            </p:cNvPr>
            <p:cNvSpPr txBox="1"/>
            <p:nvPr/>
          </p:nvSpPr>
          <p:spPr>
            <a:xfrm>
              <a:off x="8431530" y="1700360"/>
              <a:ext cx="1177289" cy="1570576"/>
            </a:xfrm>
            <a:prstGeom prst="rect">
              <a:avLst/>
            </a:prstGeom>
            <a:noFill/>
            <a:ln w="38100">
              <a:solidFill>
                <a:srgbClr val="FF0000"/>
              </a:solidFill>
            </a:ln>
          </p:spPr>
          <p:txBody>
            <a:bodyPr wrap="square" rtlCol="0">
              <a:spAutoFit/>
            </a:bodyPr>
            <a:lstStyle/>
            <a:p>
              <a:endParaRPr lang="en-US"/>
            </a:p>
          </p:txBody>
        </p:sp>
        <p:cxnSp>
          <p:nvCxnSpPr>
            <p:cNvPr id="13" name="Straight Arrow Connector 12">
              <a:extLst>
                <a:ext uri="{FF2B5EF4-FFF2-40B4-BE49-F238E27FC236}">
                  <a16:creationId xmlns:a16="http://schemas.microsoft.com/office/drawing/2014/main" id="{47B152A2-D940-D137-42CA-1BA1CF15E7E1}"/>
                </a:ext>
                <a:ext uri="{C183D7F6-B498-43B3-948B-1728B52AA6E4}">
                  <adec:decorative xmlns:adec="http://schemas.microsoft.com/office/drawing/2017/decorative" val="1"/>
                </a:ext>
              </a:extLst>
            </p:cNvPr>
            <p:cNvCxnSpPr>
              <a:cxnSpLocks/>
            </p:cNvCxnSpPr>
            <p:nvPr/>
          </p:nvCxnSpPr>
          <p:spPr>
            <a:xfrm flipV="1">
              <a:off x="7906158" y="3034716"/>
              <a:ext cx="475842" cy="2362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4861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C5481-6DDB-C74F-6612-3B77B6FFE326}"/>
              </a:ext>
            </a:extLst>
          </p:cNvPr>
          <p:cNvSpPr>
            <a:spLocks noGrp="1"/>
          </p:cNvSpPr>
          <p:nvPr>
            <p:ph type="title"/>
          </p:nvPr>
        </p:nvSpPr>
        <p:spPr/>
        <p:txBody>
          <a:bodyPr/>
          <a:lstStyle/>
          <a:p>
            <a:r>
              <a:rPr lang="en-US"/>
              <a:t>Section </a:t>
            </a:r>
            <a:r>
              <a:rPr lang="en-US" err="1"/>
              <a:t>2G.22</a:t>
            </a:r>
            <a:r>
              <a:rPr lang="en-US"/>
              <a:t> Warning Signs for Part-Time Travel on a Shoulder</a:t>
            </a:r>
          </a:p>
        </p:txBody>
      </p:sp>
      <p:sp>
        <p:nvSpPr>
          <p:cNvPr id="4" name="Content Placeholder 3">
            <a:extLst>
              <a:ext uri="{FF2B5EF4-FFF2-40B4-BE49-F238E27FC236}">
                <a16:creationId xmlns:a16="http://schemas.microsoft.com/office/drawing/2014/main" id="{582713F3-5FC7-7320-AFB9-BDB4849428A7}"/>
              </a:ext>
            </a:extLst>
          </p:cNvPr>
          <p:cNvSpPr>
            <a:spLocks noGrp="1"/>
          </p:cNvSpPr>
          <p:nvPr>
            <p:ph idx="1"/>
          </p:nvPr>
        </p:nvSpPr>
        <p:spPr>
          <a:xfrm>
            <a:off x="617621" y="1751744"/>
            <a:ext cx="6678328" cy="4217639"/>
          </a:xfrm>
        </p:spPr>
        <p:txBody>
          <a:bodyPr/>
          <a:lstStyle/>
          <a:p>
            <a:r>
              <a:rPr lang="en-US" dirty="0"/>
              <a:t>Recommends Traffic Using Shoulder (W3-9) sign on a ramp that enters a freeway or expressway</a:t>
            </a:r>
          </a:p>
          <a:p>
            <a:r>
              <a:rPr lang="en-US" dirty="0"/>
              <a:t>Allows the W3-9 sign to be used on a conventional road</a:t>
            </a:r>
          </a:p>
        </p:txBody>
      </p:sp>
      <p:sp>
        <p:nvSpPr>
          <p:cNvPr id="3" name="TextBox 2">
            <a:extLst>
              <a:ext uri="{FF2B5EF4-FFF2-40B4-BE49-F238E27FC236}">
                <a16:creationId xmlns:a16="http://schemas.microsoft.com/office/drawing/2014/main" id="{BD7CDBD3-4C9F-CE9D-46E6-8168DEBCE8BA}"/>
              </a:ext>
            </a:extLst>
          </p:cNvPr>
          <p:cNvSpPr txBox="1"/>
          <p:nvPr/>
        </p:nvSpPr>
        <p:spPr>
          <a:xfrm>
            <a:off x="7239335" y="1069512"/>
            <a:ext cx="4486008" cy="338554"/>
          </a:xfrm>
          <a:prstGeom prst="rect">
            <a:avLst/>
          </a:prstGeom>
          <a:noFill/>
        </p:spPr>
        <p:txBody>
          <a:bodyPr wrap="square" rtlCol="0">
            <a:spAutoFit/>
          </a:bodyPr>
          <a:lstStyle/>
          <a:p>
            <a:pPr algn="ctr"/>
            <a:r>
              <a:rPr lang="en-US" sz="800" b="1" dirty="0"/>
              <a:t>Figure 2G-32.  Examples of Signing for Part-Time Travel on a Shoulder </a:t>
            </a:r>
          </a:p>
          <a:p>
            <a:pPr algn="ctr"/>
            <a:r>
              <a:rPr lang="en-US" sz="800" dirty="0"/>
              <a:t>(Sheet 2 of 4)</a:t>
            </a:r>
          </a:p>
        </p:txBody>
      </p:sp>
      <p:grpSp>
        <p:nvGrpSpPr>
          <p:cNvPr id="9" name="Group 8" descr="Example C shows a three-lane vertical roadway with a fourth part-time travel shoulder. Exit and entrance ramps are shown to the right of the roadway. Along the roadway are R3-51, R3-56, W13-2, W3-9, W4-1R, R3-57P, R1-2, and varying road labeling signs. Highlighted is the W3-9 sign, a yellow rectangular sign with a black border and the words &quot;TRAFFIC USING SHOULDER,&quot; 6AM-10AM,&quot; and &quot;MON-FRI&quot; across 5 lines.">
            <a:extLst>
              <a:ext uri="{FF2B5EF4-FFF2-40B4-BE49-F238E27FC236}">
                <a16:creationId xmlns:a16="http://schemas.microsoft.com/office/drawing/2014/main" id="{3FA4EE69-AD7A-8300-9F76-CF0A3EDD226C}"/>
              </a:ext>
            </a:extLst>
          </p:cNvPr>
          <p:cNvGrpSpPr/>
          <p:nvPr/>
        </p:nvGrpSpPr>
        <p:grpSpPr>
          <a:xfrm>
            <a:off x="4729238" y="1346133"/>
            <a:ext cx="6883183" cy="4892537"/>
            <a:chOff x="4729238" y="1346133"/>
            <a:chExt cx="6883183" cy="4892537"/>
          </a:xfrm>
        </p:grpSpPr>
        <p:grpSp>
          <p:nvGrpSpPr>
            <p:cNvPr id="7" name="Group 6" descr="Example C shows a three-lane vertical roadway with a fourth part-time travel shoulder. Exit and entrance ramps are shown to the right of the roadway. Along the roadway are R3-51, R3-56, W13-2, W3-9, W4-1R, R3-57P, R1-2, and varying road labeling signs. Highlighted is the W3-9 sign, a yellow rectangular sign with a black border and the words &quot;TRAFFIC USING SHOULDER,&quot; 6AM-10AM,&quot; and &quot;MON-FRI&quot; across 5 lines.">
              <a:extLst>
                <a:ext uri="{FF2B5EF4-FFF2-40B4-BE49-F238E27FC236}">
                  <a16:creationId xmlns:a16="http://schemas.microsoft.com/office/drawing/2014/main" id="{8C5AD15F-01BC-B0DC-6B92-D25EC98D3555}"/>
                </a:ext>
              </a:extLst>
            </p:cNvPr>
            <p:cNvGrpSpPr/>
            <p:nvPr/>
          </p:nvGrpSpPr>
          <p:grpSpPr>
            <a:xfrm>
              <a:off x="4729238" y="1385888"/>
              <a:ext cx="6588017" cy="4852782"/>
              <a:chOff x="4622908" y="1385888"/>
              <a:chExt cx="6588017" cy="4852782"/>
            </a:xfrm>
          </p:grpSpPr>
          <p:pic>
            <p:nvPicPr>
              <p:cNvPr id="12" name="Picture 11">
                <a:extLst>
                  <a:ext uri="{FF2B5EF4-FFF2-40B4-BE49-F238E27FC236}">
                    <a16:creationId xmlns:a16="http://schemas.microsoft.com/office/drawing/2014/main" id="{642418AA-162C-6082-09DC-C495D51D393D}"/>
                  </a:ext>
                </a:extLst>
              </p:cNvPr>
              <p:cNvPicPr>
                <a:picLocks noChangeAspect="1"/>
              </p:cNvPicPr>
              <p:nvPr/>
            </p:nvPicPr>
            <p:blipFill rotWithShape="1">
              <a:blip r:embed="rId3"/>
              <a:srcRect t="4578"/>
              <a:stretch/>
            </p:blipFill>
            <p:spPr>
              <a:xfrm>
                <a:off x="7601307" y="1385888"/>
                <a:ext cx="3514368" cy="4852782"/>
              </a:xfrm>
              <a:prstGeom prst="rect">
                <a:avLst/>
              </a:prstGeom>
            </p:spPr>
          </p:pic>
          <p:sp>
            <p:nvSpPr>
              <p:cNvPr id="13" name="Rectangle: Rounded Corners 12">
                <a:extLst>
                  <a:ext uri="{FF2B5EF4-FFF2-40B4-BE49-F238E27FC236}">
                    <a16:creationId xmlns:a16="http://schemas.microsoft.com/office/drawing/2014/main" id="{3D495EFD-051A-0F43-4B4E-CEF8EF2B6EF3}"/>
                  </a:ext>
                </a:extLst>
              </p:cNvPr>
              <p:cNvSpPr/>
              <p:nvPr/>
            </p:nvSpPr>
            <p:spPr>
              <a:xfrm>
                <a:off x="9866999" y="2931954"/>
                <a:ext cx="1343926" cy="4095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27D6A28-1E4E-0615-C020-2350EFA1C391}"/>
                  </a:ext>
                </a:extLst>
              </p:cNvPr>
              <p:cNvSpPr/>
              <p:nvPr/>
            </p:nvSpPr>
            <p:spPr>
              <a:xfrm>
                <a:off x="9731346" y="3493647"/>
                <a:ext cx="908079" cy="30929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D0B63A4-0C77-B398-6190-4BE233EFE95E}"/>
                  </a:ext>
                </a:extLst>
              </p:cNvPr>
              <p:cNvSpPr txBox="1"/>
              <p:nvPr/>
            </p:nvSpPr>
            <p:spPr>
              <a:xfrm>
                <a:off x="9672187" y="3556715"/>
                <a:ext cx="1167263" cy="246221"/>
              </a:xfrm>
              <a:prstGeom prst="rect">
                <a:avLst/>
              </a:prstGeom>
              <a:noFill/>
            </p:spPr>
            <p:txBody>
              <a:bodyPr wrap="square" rtlCol="0">
                <a:spAutoFit/>
              </a:bodyPr>
              <a:lstStyle/>
              <a:p>
                <a:r>
                  <a:rPr lang="en-US" sz="500"/>
                  <a:t>*  Optional supplemental </a:t>
                </a:r>
              </a:p>
              <a:p>
                <a:r>
                  <a:rPr lang="en-US" sz="500"/>
                  <a:t>    W3-9 sign on left</a:t>
                </a:r>
              </a:p>
            </p:txBody>
          </p:sp>
          <p:pic>
            <p:nvPicPr>
              <p:cNvPr id="17" name="Picture 16">
                <a:extLst>
                  <a:ext uri="{FF2B5EF4-FFF2-40B4-BE49-F238E27FC236}">
                    <a16:creationId xmlns:a16="http://schemas.microsoft.com/office/drawing/2014/main" id="{5B10FA96-D0DC-7E24-5282-B1851B23CF1A}"/>
                  </a:ext>
                </a:extLst>
              </p:cNvPr>
              <p:cNvPicPr>
                <a:picLocks noChangeAspect="1"/>
              </p:cNvPicPr>
              <p:nvPr/>
            </p:nvPicPr>
            <p:blipFill>
              <a:blip r:embed="rId4"/>
              <a:stretch>
                <a:fillRect/>
              </a:stretch>
            </p:blipFill>
            <p:spPr>
              <a:xfrm>
                <a:off x="4622908" y="4012454"/>
                <a:ext cx="1390692" cy="1702399"/>
              </a:xfrm>
              <a:prstGeom prst="rect">
                <a:avLst/>
              </a:prstGeom>
            </p:spPr>
          </p:pic>
          <p:sp>
            <p:nvSpPr>
              <p:cNvPr id="18" name="Oval 17">
                <a:extLst>
                  <a:ext uri="{FF2B5EF4-FFF2-40B4-BE49-F238E27FC236}">
                    <a16:creationId xmlns:a16="http://schemas.microsoft.com/office/drawing/2014/main" id="{53739D22-5808-4470-B604-86DA1800528E}"/>
                  </a:ext>
                </a:extLst>
              </p:cNvPr>
              <p:cNvSpPr/>
              <p:nvPr/>
            </p:nvSpPr>
            <p:spPr>
              <a:xfrm>
                <a:off x="9376009" y="3398843"/>
                <a:ext cx="379307" cy="6136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7A32F0D-A4AD-FFAD-52F1-686ADE42E080}"/>
                  </a:ext>
                </a:extLst>
              </p:cNvPr>
              <p:cNvCxnSpPr/>
              <p:nvPr/>
            </p:nvCxnSpPr>
            <p:spPr>
              <a:xfrm flipV="1">
                <a:off x="6096000" y="3648292"/>
                <a:ext cx="3215640" cy="9333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8349259-85EC-8D0C-21D4-CC534E04D55F}"/>
                  </a:ext>
                </a:extLst>
              </p:cNvPr>
              <p:cNvSpPr txBox="1"/>
              <p:nvPr/>
            </p:nvSpPr>
            <p:spPr>
              <a:xfrm>
                <a:off x="4966636" y="5706948"/>
                <a:ext cx="962526" cy="369332"/>
              </a:xfrm>
              <a:prstGeom prst="rect">
                <a:avLst/>
              </a:prstGeom>
              <a:noFill/>
            </p:spPr>
            <p:txBody>
              <a:bodyPr wrap="square" rtlCol="0">
                <a:spAutoFit/>
              </a:bodyPr>
              <a:lstStyle/>
              <a:p>
                <a:r>
                  <a:rPr lang="en-US"/>
                  <a:t>W3-9</a:t>
                </a:r>
              </a:p>
            </p:txBody>
          </p:sp>
        </p:grpSp>
        <p:sp>
          <p:nvSpPr>
            <p:cNvPr id="5" name="TextBox 4" descr="Example C shows a three-lane vertical roadway with a fourth part-time travel shoulder. Exit and entrance ramps are shown to the right of the roadway. Along the roadway are R3-51, R3-56, W13-2, W3-9, W4-1R, R3-57P, R1-2, and varying road labeling signs. Highlighted is the W3-9 sign, a yellow rectangular sign with a black border and the words &quot;TRAFFIC USING SHOULDER,&quot; 6AM-10AM,&quot; and &quot;MON-FRI&quot; across 5 lines.">
              <a:extLst>
                <a:ext uri="{FF2B5EF4-FFF2-40B4-BE49-F238E27FC236}">
                  <a16:creationId xmlns:a16="http://schemas.microsoft.com/office/drawing/2014/main" id="{4FCC633F-FDC2-BACD-A210-2138A856ED41}"/>
                </a:ext>
              </a:extLst>
            </p:cNvPr>
            <p:cNvSpPr txBox="1"/>
            <p:nvPr/>
          </p:nvSpPr>
          <p:spPr>
            <a:xfrm>
              <a:off x="9956896" y="2931954"/>
              <a:ext cx="1511300" cy="369332"/>
            </a:xfrm>
            <a:prstGeom prst="rect">
              <a:avLst/>
            </a:prstGeom>
            <a:noFill/>
          </p:spPr>
          <p:txBody>
            <a:bodyPr wrap="square" rtlCol="0">
              <a:spAutoFit/>
            </a:bodyPr>
            <a:lstStyle/>
            <a:p>
              <a:r>
                <a:rPr lang="en-US" sz="450" dirty="0"/>
                <a:t>Note:  Consideration should be given to </a:t>
              </a:r>
            </a:p>
            <a:p>
              <a:r>
                <a:rPr lang="en-US" sz="450" dirty="0"/>
                <a:t>           using blank-out signs in place of the</a:t>
              </a:r>
            </a:p>
            <a:p>
              <a:r>
                <a:rPr lang="en-US" sz="450" dirty="0"/>
                <a:t>           R3-51 and R3-52 series conventional</a:t>
              </a:r>
            </a:p>
            <a:p>
              <a:r>
                <a:rPr lang="en-US" sz="450" dirty="0"/>
                <a:t>           signs for part-time operations.</a:t>
              </a:r>
            </a:p>
          </p:txBody>
        </p:sp>
        <p:sp>
          <p:nvSpPr>
            <p:cNvPr id="6" name="TextBox 5">
              <a:extLst>
                <a:ext uri="{FF2B5EF4-FFF2-40B4-BE49-F238E27FC236}">
                  <a16:creationId xmlns:a16="http://schemas.microsoft.com/office/drawing/2014/main" id="{AB019A5B-A89D-D204-0FF2-E3D2514A79B4}"/>
                </a:ext>
              </a:extLst>
            </p:cNvPr>
            <p:cNvSpPr txBox="1"/>
            <p:nvPr/>
          </p:nvSpPr>
          <p:spPr>
            <a:xfrm>
              <a:off x="8849285" y="1346133"/>
              <a:ext cx="2763136" cy="176972"/>
            </a:xfrm>
            <a:prstGeom prst="rect">
              <a:avLst/>
            </a:prstGeom>
            <a:noFill/>
          </p:spPr>
          <p:txBody>
            <a:bodyPr wrap="square" rtlCol="0">
              <a:spAutoFit/>
            </a:bodyPr>
            <a:lstStyle/>
            <a:p>
              <a:r>
                <a:rPr lang="en-US" sz="550" dirty="0"/>
                <a:t>C – Signing at interchange ramps</a:t>
              </a:r>
            </a:p>
          </p:txBody>
        </p:sp>
      </p:grpSp>
    </p:spTree>
    <p:extLst>
      <p:ext uri="{BB962C8B-B14F-4D97-AF65-F5344CB8AC3E}">
        <p14:creationId xmlns:p14="http://schemas.microsoft.com/office/powerpoint/2010/main" val="130463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89A8-30B5-0D1A-B1EB-3E62C336B4D1}"/>
              </a:ext>
            </a:extLst>
          </p:cNvPr>
          <p:cNvSpPr>
            <a:spLocks noGrp="1"/>
          </p:cNvSpPr>
          <p:nvPr>
            <p:ph type="title"/>
          </p:nvPr>
        </p:nvSpPr>
        <p:spPr/>
        <p:txBody>
          <a:bodyPr/>
          <a:lstStyle/>
          <a:p>
            <a:r>
              <a:rPr lang="en-US"/>
              <a:t>Section 2G.23 Guide Signs for Part-Time Travel on a Shoulder </a:t>
            </a:r>
            <a:r>
              <a:rPr lang="en-US" sz="2400"/>
              <a:t>(1 of 2)</a:t>
            </a:r>
            <a:endParaRPr lang="en-US"/>
          </a:p>
        </p:txBody>
      </p:sp>
      <p:sp>
        <p:nvSpPr>
          <p:cNvPr id="4" name="Content Placeholder 3">
            <a:extLst>
              <a:ext uri="{FF2B5EF4-FFF2-40B4-BE49-F238E27FC236}">
                <a16:creationId xmlns:a16="http://schemas.microsoft.com/office/drawing/2014/main" id="{4C72CAFB-1030-31B8-5926-BC35CBD01732}"/>
              </a:ext>
            </a:extLst>
          </p:cNvPr>
          <p:cNvSpPr>
            <a:spLocks noGrp="1"/>
          </p:cNvSpPr>
          <p:nvPr>
            <p:ph idx="1"/>
          </p:nvPr>
        </p:nvSpPr>
        <p:spPr>
          <a:xfrm>
            <a:off x="617621" y="1751744"/>
            <a:ext cx="5071979" cy="4217639"/>
          </a:xfrm>
        </p:spPr>
        <p:txBody>
          <a:bodyPr>
            <a:normAutofit fontScale="92500" lnSpcReduction="10000"/>
          </a:bodyPr>
          <a:lstStyle/>
          <a:p>
            <a:pPr>
              <a:lnSpc>
                <a:spcPct val="110000"/>
              </a:lnSpc>
            </a:pPr>
            <a:r>
              <a:rPr lang="en-US" sz="3000" dirty="0"/>
              <a:t>Adds Standard requiring Advance and Exit Direction guide signs where a lane drop is created only during periods when a shoulder is open to travel to be:</a:t>
            </a:r>
          </a:p>
          <a:p>
            <a:pPr lvl="1"/>
            <a:r>
              <a:rPr lang="en-US" dirty="0"/>
              <a:t>Overhead-mounted </a:t>
            </a:r>
          </a:p>
          <a:p>
            <a:pPr lvl="1"/>
            <a:r>
              <a:rPr lang="en-US" dirty="0"/>
              <a:t>Modified to include a </a:t>
            </a:r>
            <a:br>
              <a:rPr lang="en-US" dirty="0"/>
            </a:br>
            <a:r>
              <a:rPr lang="en-US" dirty="0"/>
              <a:t>blank-out or changeable </a:t>
            </a:r>
            <a:br>
              <a:rPr lang="en-US" dirty="0"/>
            </a:br>
            <a:r>
              <a:rPr lang="en-US" dirty="0"/>
              <a:t>EXIT ONLY message</a:t>
            </a:r>
          </a:p>
        </p:txBody>
      </p:sp>
      <p:sp>
        <p:nvSpPr>
          <p:cNvPr id="14" name="TextBox 13">
            <a:extLst>
              <a:ext uri="{FF2B5EF4-FFF2-40B4-BE49-F238E27FC236}">
                <a16:creationId xmlns:a16="http://schemas.microsoft.com/office/drawing/2014/main" id="{4093E11C-0FEC-4A48-65B1-6A1C52597496}"/>
              </a:ext>
            </a:extLst>
          </p:cNvPr>
          <p:cNvSpPr txBox="1"/>
          <p:nvPr/>
        </p:nvSpPr>
        <p:spPr>
          <a:xfrm>
            <a:off x="7239335" y="1069512"/>
            <a:ext cx="4486008" cy="338554"/>
          </a:xfrm>
          <a:prstGeom prst="rect">
            <a:avLst/>
          </a:prstGeom>
          <a:noFill/>
        </p:spPr>
        <p:txBody>
          <a:bodyPr wrap="square" rtlCol="0">
            <a:spAutoFit/>
          </a:bodyPr>
          <a:lstStyle/>
          <a:p>
            <a:pPr algn="ctr"/>
            <a:r>
              <a:rPr lang="en-US" sz="800" b="1" dirty="0"/>
              <a:t>Figure 2G-32.  Examples of Signing for Part-Time Travel on a Shoulder </a:t>
            </a:r>
          </a:p>
          <a:p>
            <a:pPr algn="ctr"/>
            <a:r>
              <a:rPr lang="en-US" sz="800" dirty="0"/>
              <a:t>(Sheet 4 of 4)</a:t>
            </a:r>
          </a:p>
        </p:txBody>
      </p:sp>
      <p:sp>
        <p:nvSpPr>
          <p:cNvPr id="15" name="TextBox 14">
            <a:extLst>
              <a:ext uri="{FF2B5EF4-FFF2-40B4-BE49-F238E27FC236}">
                <a16:creationId xmlns:a16="http://schemas.microsoft.com/office/drawing/2014/main" id="{9A96BB24-241B-EAAF-1DAF-24C015C6F0A8}"/>
              </a:ext>
            </a:extLst>
          </p:cNvPr>
          <p:cNvSpPr txBox="1"/>
          <p:nvPr/>
        </p:nvSpPr>
        <p:spPr>
          <a:xfrm>
            <a:off x="8477139" y="1346133"/>
            <a:ext cx="2763136" cy="176972"/>
          </a:xfrm>
          <a:prstGeom prst="rect">
            <a:avLst/>
          </a:prstGeom>
          <a:noFill/>
        </p:spPr>
        <p:txBody>
          <a:bodyPr wrap="square" rtlCol="0">
            <a:spAutoFit/>
          </a:bodyPr>
          <a:lstStyle/>
          <a:p>
            <a:r>
              <a:rPr lang="en-US" sz="550" dirty="0"/>
              <a:t>E – Travel on shoulder ends at an interchange exit ramp</a:t>
            </a:r>
          </a:p>
        </p:txBody>
      </p:sp>
      <p:grpSp>
        <p:nvGrpSpPr>
          <p:cNvPr id="6" name="Group 5" descr="A three-lane vertical roadway with a fourth part-time travel shoulder that ends just before an exit ramp. Along the roadway are R3-51, R3-52b, R3-52, W13-2, R4-17, R8-7, and varying roadway labeling signs. A zoomed in section of the figure shows a sign modified to include blank-out or changeable EXIT ONLY message.">
            <a:extLst>
              <a:ext uri="{FF2B5EF4-FFF2-40B4-BE49-F238E27FC236}">
                <a16:creationId xmlns:a16="http://schemas.microsoft.com/office/drawing/2014/main" id="{F45FF189-D7E3-875E-01CF-B15B724D56CD}"/>
              </a:ext>
            </a:extLst>
          </p:cNvPr>
          <p:cNvGrpSpPr/>
          <p:nvPr/>
        </p:nvGrpSpPr>
        <p:grpSpPr>
          <a:xfrm>
            <a:off x="5689600" y="1523105"/>
            <a:ext cx="6157120" cy="4494406"/>
            <a:chOff x="5689600" y="1523105"/>
            <a:chExt cx="6157120" cy="4494406"/>
          </a:xfrm>
        </p:grpSpPr>
        <p:grpSp>
          <p:nvGrpSpPr>
            <p:cNvPr id="3" name="Group 2" descr="A three-lane vertical roadway with a fourth part-time travel shoulder that ends just before an exit ramp. Along the roadway are R3-51, R3-52b, R3-52, W13-2, R4-17, R8-7, and varying roadway labeling signs. A zoomed in section of the figure shows a sign modified to include blank-out or changeable EXIT ONLY message.">
              <a:extLst>
                <a:ext uri="{FF2B5EF4-FFF2-40B4-BE49-F238E27FC236}">
                  <a16:creationId xmlns:a16="http://schemas.microsoft.com/office/drawing/2014/main" id="{FF0053D3-6F16-7BE9-B8B0-1460666516BB}"/>
                </a:ext>
              </a:extLst>
            </p:cNvPr>
            <p:cNvGrpSpPr/>
            <p:nvPr/>
          </p:nvGrpSpPr>
          <p:grpSpPr>
            <a:xfrm>
              <a:off x="5689600" y="1523105"/>
              <a:ext cx="6074521" cy="4494406"/>
              <a:chOff x="5689600" y="1545431"/>
              <a:chExt cx="6074521" cy="4423952"/>
            </a:xfrm>
          </p:grpSpPr>
          <p:pic>
            <p:nvPicPr>
              <p:cNvPr id="5" name="Picture 4">
                <a:extLst>
                  <a:ext uri="{FF2B5EF4-FFF2-40B4-BE49-F238E27FC236}">
                    <a16:creationId xmlns:a16="http://schemas.microsoft.com/office/drawing/2014/main" id="{258A8E53-64FD-8F89-A1C3-CA2AD8C4A362}"/>
                  </a:ext>
                </a:extLst>
              </p:cNvPr>
              <p:cNvPicPr>
                <a:picLocks noChangeAspect="1"/>
              </p:cNvPicPr>
              <p:nvPr/>
            </p:nvPicPr>
            <p:blipFill rotWithShape="1">
              <a:blip r:embed="rId3"/>
              <a:srcRect l="4610"/>
              <a:stretch/>
            </p:blipFill>
            <p:spPr>
              <a:xfrm>
                <a:off x="5689600" y="2829308"/>
                <a:ext cx="2489679" cy="3140075"/>
              </a:xfrm>
              <a:prstGeom prst="rect">
                <a:avLst/>
              </a:prstGeom>
              <a:ln w="38100">
                <a:solidFill>
                  <a:srgbClr val="FF0000"/>
                </a:solidFill>
              </a:ln>
            </p:spPr>
          </p:pic>
          <p:pic>
            <p:nvPicPr>
              <p:cNvPr id="7" name="Picture 6">
                <a:extLst>
                  <a:ext uri="{FF2B5EF4-FFF2-40B4-BE49-F238E27FC236}">
                    <a16:creationId xmlns:a16="http://schemas.microsoft.com/office/drawing/2014/main" id="{CDE140CC-75C0-CDD6-417C-F7550B6F5B15}"/>
                  </a:ext>
                </a:extLst>
              </p:cNvPr>
              <p:cNvPicPr>
                <a:picLocks noChangeAspect="1"/>
              </p:cNvPicPr>
              <p:nvPr/>
            </p:nvPicPr>
            <p:blipFill>
              <a:blip r:embed="rId4"/>
              <a:srcRect t="4227"/>
              <a:stretch/>
            </p:blipFill>
            <p:spPr>
              <a:xfrm>
                <a:off x="8569008" y="1545431"/>
                <a:ext cx="3195113" cy="4259358"/>
              </a:xfrm>
              <a:prstGeom prst="rect">
                <a:avLst/>
              </a:prstGeom>
            </p:spPr>
          </p:pic>
          <p:cxnSp>
            <p:nvCxnSpPr>
              <p:cNvPr id="8" name="Straight Arrow Connector 7">
                <a:extLst>
                  <a:ext uri="{FF2B5EF4-FFF2-40B4-BE49-F238E27FC236}">
                    <a16:creationId xmlns:a16="http://schemas.microsoft.com/office/drawing/2014/main" id="{6B842857-9ABF-31D7-9BF9-B9231CA2DE5E}"/>
                  </a:ext>
                </a:extLst>
              </p:cNvPr>
              <p:cNvCxnSpPr>
                <a:cxnSpLocks/>
              </p:cNvCxnSpPr>
              <p:nvPr/>
            </p:nvCxnSpPr>
            <p:spPr>
              <a:xfrm flipV="1">
                <a:off x="8179279" y="3327400"/>
                <a:ext cx="1764821" cy="660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3924AED1-8536-2493-867F-B4601D1DBCB8}"/>
                </a:ext>
                <a:ext uri="{C183D7F6-B498-43B3-948B-1728B52AA6E4}">
                  <adec:decorative xmlns:adec="http://schemas.microsoft.com/office/drawing/2017/decorative" val="1"/>
                </a:ext>
              </a:extLst>
            </p:cNvPr>
            <p:cNvSpPr/>
            <p:nvPr/>
          </p:nvSpPr>
          <p:spPr>
            <a:xfrm>
              <a:off x="10582275" y="2519363"/>
              <a:ext cx="1157288" cy="2833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9D84070-A869-FF32-A2A6-91C93125A898}"/>
                </a:ext>
              </a:extLst>
            </p:cNvPr>
            <p:cNvSpPr txBox="1"/>
            <p:nvPr/>
          </p:nvSpPr>
          <p:spPr>
            <a:xfrm>
              <a:off x="10617321" y="2491770"/>
              <a:ext cx="1229399" cy="338554"/>
            </a:xfrm>
            <a:prstGeom prst="rect">
              <a:avLst/>
            </a:prstGeom>
            <a:noFill/>
          </p:spPr>
          <p:txBody>
            <a:bodyPr wrap="square" rtlCol="0">
              <a:spAutoFit/>
            </a:bodyPr>
            <a:lstStyle/>
            <a:p>
              <a:r>
                <a:rPr lang="en-US" sz="400"/>
                <a:t>Note: Consideration should be given to using</a:t>
              </a:r>
            </a:p>
            <a:p>
              <a:r>
                <a:rPr lang="en-US" sz="400"/>
                <a:t>          blank-out signs in place of the R3-51</a:t>
              </a:r>
            </a:p>
            <a:p>
              <a:r>
                <a:rPr lang="en-US" sz="400"/>
                <a:t>          and R3-52 series conventional signs</a:t>
              </a:r>
            </a:p>
            <a:p>
              <a:r>
                <a:rPr lang="en-US" sz="400"/>
                <a:t>          for part-time operations.</a:t>
              </a:r>
            </a:p>
          </p:txBody>
        </p:sp>
      </p:grpSp>
    </p:spTree>
    <p:extLst>
      <p:ext uri="{BB962C8B-B14F-4D97-AF65-F5344CB8AC3E}">
        <p14:creationId xmlns:p14="http://schemas.microsoft.com/office/powerpoint/2010/main" val="86311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89A8-30B5-0D1A-B1EB-3E62C336B4D1}"/>
              </a:ext>
            </a:extLst>
          </p:cNvPr>
          <p:cNvSpPr>
            <a:spLocks noGrp="1"/>
          </p:cNvSpPr>
          <p:nvPr>
            <p:ph type="title"/>
          </p:nvPr>
        </p:nvSpPr>
        <p:spPr/>
        <p:txBody>
          <a:bodyPr/>
          <a:lstStyle/>
          <a:p>
            <a:r>
              <a:rPr lang="en-US" dirty="0"/>
              <a:t>Section 2G.23 Guide Signs for Part-Time Travel on a Shoulder </a:t>
            </a:r>
            <a:r>
              <a:rPr lang="en-US" sz="2400" dirty="0"/>
              <a:t>(2 of 2)</a:t>
            </a:r>
            <a:endParaRPr lang="en-US" dirty="0"/>
          </a:p>
        </p:txBody>
      </p:sp>
      <p:sp>
        <p:nvSpPr>
          <p:cNvPr id="4" name="Content Placeholder 3">
            <a:extLst>
              <a:ext uri="{FF2B5EF4-FFF2-40B4-BE49-F238E27FC236}">
                <a16:creationId xmlns:a16="http://schemas.microsoft.com/office/drawing/2014/main" id="{4C72CAFB-1030-31B8-5926-BC35CBD01732}"/>
              </a:ext>
            </a:extLst>
          </p:cNvPr>
          <p:cNvSpPr>
            <a:spLocks noGrp="1"/>
          </p:cNvSpPr>
          <p:nvPr>
            <p:ph idx="1"/>
          </p:nvPr>
        </p:nvSpPr>
        <p:spPr>
          <a:xfrm>
            <a:off x="617621" y="1751744"/>
            <a:ext cx="4944979" cy="4217639"/>
          </a:xfrm>
        </p:spPr>
        <p:txBody>
          <a:bodyPr>
            <a:normAutofit/>
          </a:bodyPr>
          <a:lstStyle/>
          <a:p>
            <a:r>
              <a:rPr lang="en-US" dirty="0"/>
              <a:t>Recommends D17-5 and D17-6 signs where </a:t>
            </a:r>
            <a:br>
              <a:rPr lang="en-US" dirty="0"/>
            </a:br>
            <a:r>
              <a:rPr lang="en-US" dirty="0"/>
              <a:t>turn-outs are provided</a:t>
            </a:r>
          </a:p>
        </p:txBody>
      </p:sp>
      <p:sp>
        <p:nvSpPr>
          <p:cNvPr id="21" name="TextBox 20">
            <a:extLst>
              <a:ext uri="{FF2B5EF4-FFF2-40B4-BE49-F238E27FC236}">
                <a16:creationId xmlns:a16="http://schemas.microsoft.com/office/drawing/2014/main" id="{A0B32D36-CDAB-BEF7-4013-0E2A0FFD1B1B}"/>
              </a:ext>
            </a:extLst>
          </p:cNvPr>
          <p:cNvSpPr txBox="1"/>
          <p:nvPr/>
        </p:nvSpPr>
        <p:spPr>
          <a:xfrm>
            <a:off x="7239335" y="1069512"/>
            <a:ext cx="4486008" cy="338554"/>
          </a:xfrm>
          <a:prstGeom prst="rect">
            <a:avLst/>
          </a:prstGeom>
          <a:noFill/>
        </p:spPr>
        <p:txBody>
          <a:bodyPr wrap="square" rtlCol="0">
            <a:spAutoFit/>
          </a:bodyPr>
          <a:lstStyle/>
          <a:p>
            <a:pPr algn="ctr"/>
            <a:r>
              <a:rPr lang="en-US" sz="800" b="1" dirty="0"/>
              <a:t>Figure 2G-32.  Examples of Signing for Part-Time Travel on a Shoulder </a:t>
            </a:r>
          </a:p>
          <a:p>
            <a:pPr algn="ctr"/>
            <a:r>
              <a:rPr lang="en-US" sz="800" dirty="0"/>
              <a:t>(Sheet 3 of 4)</a:t>
            </a:r>
          </a:p>
        </p:txBody>
      </p:sp>
      <p:sp>
        <p:nvSpPr>
          <p:cNvPr id="22" name="TextBox 21">
            <a:extLst>
              <a:ext uri="{FF2B5EF4-FFF2-40B4-BE49-F238E27FC236}">
                <a16:creationId xmlns:a16="http://schemas.microsoft.com/office/drawing/2014/main" id="{D2FE701E-0685-F916-F5F3-940FBE9C6EFD}"/>
              </a:ext>
            </a:extLst>
          </p:cNvPr>
          <p:cNvSpPr txBox="1"/>
          <p:nvPr/>
        </p:nvSpPr>
        <p:spPr>
          <a:xfrm>
            <a:off x="8455876" y="1346133"/>
            <a:ext cx="2763136" cy="176972"/>
          </a:xfrm>
          <a:prstGeom prst="rect">
            <a:avLst/>
          </a:prstGeom>
          <a:noFill/>
        </p:spPr>
        <p:txBody>
          <a:bodyPr wrap="square" rtlCol="0">
            <a:spAutoFit/>
          </a:bodyPr>
          <a:lstStyle/>
          <a:p>
            <a:r>
              <a:rPr lang="en-US" sz="550" dirty="0"/>
              <a:t>D – Emergency turnout signing for travel on shoulder applications</a:t>
            </a:r>
          </a:p>
        </p:txBody>
      </p:sp>
      <p:grpSp>
        <p:nvGrpSpPr>
          <p:cNvPr id="23" name="Group 22" descr="A three-lane vertical roadway with a fourth part-time travel shoulder is shown. Along the roadway are R3-51cP, R3-51, D17-5, D17-6, R8-7, R3-52a, R3-52, R4-17, and R8-7 signs. A zoomed in section of the figure is shown, highlighting the R8-7, D17-6, and D17-5 signs where turn-outs are provided.">
            <a:extLst>
              <a:ext uri="{FF2B5EF4-FFF2-40B4-BE49-F238E27FC236}">
                <a16:creationId xmlns:a16="http://schemas.microsoft.com/office/drawing/2014/main" id="{5C310C23-7690-3C30-6A38-DCFC8C18DA02}"/>
              </a:ext>
            </a:extLst>
          </p:cNvPr>
          <p:cNvGrpSpPr/>
          <p:nvPr/>
        </p:nvGrpSpPr>
        <p:grpSpPr>
          <a:xfrm>
            <a:off x="5148756" y="1564838"/>
            <a:ext cx="6892868" cy="4756745"/>
            <a:chOff x="5148756" y="1564838"/>
            <a:chExt cx="6892868" cy="4756745"/>
          </a:xfrm>
        </p:grpSpPr>
        <p:grpSp>
          <p:nvGrpSpPr>
            <p:cNvPr id="15" name="Group 14" descr="A three-lane vertical roadway with a fourth part-time travel shoulder is shown. Along the roadway are R3-51cP, R3-51, D17-5, D17-6, R8-7, R3-52a, R3-52, R4-17, and R8-7 signs. A zoomed in section of the figure is shown, highlight the R8-7, D17-6, and D17-5 signs where turn-outs are provided.">
              <a:extLst>
                <a:ext uri="{FF2B5EF4-FFF2-40B4-BE49-F238E27FC236}">
                  <a16:creationId xmlns:a16="http://schemas.microsoft.com/office/drawing/2014/main" id="{D9E28929-FF0F-27E8-81CF-CC0C1666637D}"/>
                </a:ext>
              </a:extLst>
            </p:cNvPr>
            <p:cNvGrpSpPr/>
            <p:nvPr/>
          </p:nvGrpSpPr>
          <p:grpSpPr>
            <a:xfrm>
              <a:off x="5148756" y="1564838"/>
              <a:ext cx="6852408" cy="4756745"/>
              <a:chOff x="4856162" y="1300162"/>
              <a:chExt cx="6852408" cy="4756745"/>
            </a:xfrm>
          </p:grpSpPr>
          <p:pic>
            <p:nvPicPr>
              <p:cNvPr id="5" name="Picture 4">
                <a:extLst>
                  <a:ext uri="{FF2B5EF4-FFF2-40B4-BE49-F238E27FC236}">
                    <a16:creationId xmlns:a16="http://schemas.microsoft.com/office/drawing/2014/main" id="{66C3120E-AFBF-E772-AB64-6D8D730EDA51}"/>
                  </a:ext>
                </a:extLst>
              </p:cNvPr>
              <p:cNvPicPr>
                <a:picLocks noChangeAspect="1"/>
              </p:cNvPicPr>
              <p:nvPr/>
            </p:nvPicPr>
            <p:blipFill>
              <a:blip r:embed="rId3"/>
              <a:srcRect t="4836"/>
              <a:stretch/>
            </p:blipFill>
            <p:spPr>
              <a:xfrm>
                <a:off x="8420100" y="1300162"/>
                <a:ext cx="3288470" cy="4756745"/>
              </a:xfrm>
              <a:prstGeom prst="rect">
                <a:avLst/>
              </a:prstGeom>
            </p:spPr>
          </p:pic>
          <p:pic>
            <p:nvPicPr>
              <p:cNvPr id="6" name="Picture 5">
                <a:extLst>
                  <a:ext uri="{FF2B5EF4-FFF2-40B4-BE49-F238E27FC236}">
                    <a16:creationId xmlns:a16="http://schemas.microsoft.com/office/drawing/2014/main" id="{7C45E65E-8670-16DD-1CCF-955E73B0F16B}"/>
                  </a:ext>
                </a:extLst>
              </p:cNvPr>
              <p:cNvPicPr>
                <a:picLocks noChangeAspect="1"/>
              </p:cNvPicPr>
              <p:nvPr/>
            </p:nvPicPr>
            <p:blipFill rotWithShape="1">
              <a:blip r:embed="rId4"/>
              <a:srcRect t="14860"/>
              <a:stretch/>
            </p:blipFill>
            <p:spPr>
              <a:xfrm>
                <a:off x="4856162" y="2189562"/>
                <a:ext cx="2886075" cy="3397913"/>
              </a:xfrm>
              <a:prstGeom prst="rect">
                <a:avLst/>
              </a:prstGeom>
              <a:ln w="38100">
                <a:noFill/>
              </a:ln>
            </p:spPr>
          </p:pic>
          <p:sp>
            <p:nvSpPr>
              <p:cNvPr id="8" name="TextBox 7">
                <a:extLst>
                  <a:ext uri="{FF2B5EF4-FFF2-40B4-BE49-F238E27FC236}">
                    <a16:creationId xmlns:a16="http://schemas.microsoft.com/office/drawing/2014/main" id="{DAB0D97F-C5C2-1573-28A8-FE750B02F8A7}"/>
                  </a:ext>
                </a:extLst>
              </p:cNvPr>
              <p:cNvSpPr txBox="1"/>
              <p:nvPr/>
            </p:nvSpPr>
            <p:spPr>
              <a:xfrm>
                <a:off x="8822495" y="3429000"/>
                <a:ext cx="1591505" cy="1677257"/>
              </a:xfrm>
              <a:prstGeom prst="rect">
                <a:avLst/>
              </a:prstGeom>
              <a:noFill/>
              <a:ln w="38100">
                <a:solidFill>
                  <a:srgbClr val="FF0000"/>
                </a:solidFill>
              </a:ln>
            </p:spPr>
            <p:txBody>
              <a:bodyPr wrap="square" rtlCol="0">
                <a:spAutoFit/>
              </a:bodyPr>
              <a:lstStyle/>
              <a:p>
                <a:endParaRPr lang="en-US"/>
              </a:p>
            </p:txBody>
          </p:sp>
          <p:cxnSp>
            <p:nvCxnSpPr>
              <p:cNvPr id="10" name="Straight Arrow Connector 9">
                <a:extLst>
                  <a:ext uri="{FF2B5EF4-FFF2-40B4-BE49-F238E27FC236}">
                    <a16:creationId xmlns:a16="http://schemas.microsoft.com/office/drawing/2014/main" id="{DBFADB54-2780-CE68-1419-6D1F75B13B85}"/>
                  </a:ext>
                </a:extLst>
              </p:cNvPr>
              <p:cNvCxnSpPr>
                <a:cxnSpLocks/>
              </p:cNvCxnSpPr>
              <p:nvPr/>
            </p:nvCxnSpPr>
            <p:spPr>
              <a:xfrm flipV="1">
                <a:off x="8144632" y="3888518"/>
                <a:ext cx="677863" cy="4909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ADF87AE-813F-CBEE-4E78-964B1963733F}"/>
                  </a:ext>
                </a:extLst>
              </p:cNvPr>
              <p:cNvSpPr/>
              <p:nvPr/>
            </p:nvSpPr>
            <p:spPr>
              <a:xfrm>
                <a:off x="7130374" y="3005847"/>
                <a:ext cx="311286" cy="252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B1F6224-622D-9FC3-71B8-FBC850FF438D}"/>
                  </a:ext>
                </a:extLst>
              </p:cNvPr>
              <p:cNvSpPr txBox="1"/>
              <p:nvPr/>
            </p:nvSpPr>
            <p:spPr>
              <a:xfrm>
                <a:off x="7076332" y="2969482"/>
                <a:ext cx="797668" cy="369332"/>
              </a:xfrm>
              <a:prstGeom prst="rect">
                <a:avLst/>
              </a:prstGeom>
              <a:noFill/>
            </p:spPr>
            <p:txBody>
              <a:bodyPr wrap="square" rtlCol="0">
                <a:spAutoFit/>
              </a:bodyPr>
              <a:lstStyle/>
              <a:p>
                <a:r>
                  <a:rPr lang="en-US"/>
                  <a:t>R8-7</a:t>
                </a:r>
              </a:p>
            </p:txBody>
          </p:sp>
          <p:sp>
            <p:nvSpPr>
              <p:cNvPr id="11" name="Rectangle 10">
                <a:extLst>
                  <a:ext uri="{FF2B5EF4-FFF2-40B4-BE49-F238E27FC236}">
                    <a16:creationId xmlns:a16="http://schemas.microsoft.com/office/drawing/2014/main" id="{4DA0F68E-BF21-E7D5-93D8-EB5FFB9C0C30}"/>
                  </a:ext>
                </a:extLst>
              </p:cNvPr>
              <p:cNvSpPr/>
              <p:nvPr/>
            </p:nvSpPr>
            <p:spPr>
              <a:xfrm>
                <a:off x="7324929" y="3888518"/>
                <a:ext cx="340468" cy="158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203D8E-460E-C4B0-A8DD-32055D7B8D07}"/>
                  </a:ext>
                </a:extLst>
              </p:cNvPr>
              <p:cNvSpPr/>
              <p:nvPr/>
            </p:nvSpPr>
            <p:spPr>
              <a:xfrm>
                <a:off x="7324929" y="5106257"/>
                <a:ext cx="372318" cy="158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D6B24EB-0306-3FB3-0188-ED80C5344493}"/>
                  </a:ext>
                </a:extLst>
              </p:cNvPr>
              <p:cNvSpPr txBox="1"/>
              <p:nvPr/>
            </p:nvSpPr>
            <p:spPr>
              <a:xfrm>
                <a:off x="4917741" y="2166023"/>
                <a:ext cx="3221610" cy="3444990"/>
              </a:xfrm>
              <a:prstGeom prst="rect">
                <a:avLst/>
              </a:prstGeom>
              <a:noFill/>
              <a:ln w="38100">
                <a:solidFill>
                  <a:srgbClr val="FF0000"/>
                </a:solidFill>
              </a:ln>
            </p:spPr>
            <p:txBody>
              <a:bodyPr wrap="square" rtlCol="0">
                <a:spAutoFit/>
              </a:bodyPr>
              <a:lstStyle/>
              <a:p>
                <a:endParaRPr lang="en-US"/>
              </a:p>
            </p:txBody>
          </p:sp>
          <p:sp>
            <p:nvSpPr>
              <p:cNvPr id="9" name="TextBox 8">
                <a:extLst>
                  <a:ext uri="{FF2B5EF4-FFF2-40B4-BE49-F238E27FC236}">
                    <a16:creationId xmlns:a16="http://schemas.microsoft.com/office/drawing/2014/main" id="{D39F78BC-32C3-C2B4-D7BB-B02C4AF378A0}"/>
                  </a:ext>
                </a:extLst>
              </p:cNvPr>
              <p:cNvSpPr txBox="1"/>
              <p:nvPr/>
            </p:nvSpPr>
            <p:spPr>
              <a:xfrm>
                <a:off x="7271520" y="3797260"/>
                <a:ext cx="844313" cy="369332"/>
              </a:xfrm>
              <a:prstGeom prst="rect">
                <a:avLst/>
              </a:prstGeom>
              <a:noFill/>
            </p:spPr>
            <p:txBody>
              <a:bodyPr wrap="square" rtlCol="0">
                <a:spAutoFit/>
              </a:bodyPr>
              <a:lstStyle/>
              <a:p>
                <a:r>
                  <a:rPr lang="en-US" dirty="0"/>
                  <a:t>D17-6</a:t>
                </a:r>
              </a:p>
            </p:txBody>
          </p:sp>
          <p:sp>
            <p:nvSpPr>
              <p:cNvPr id="12" name="TextBox 11">
                <a:extLst>
                  <a:ext uri="{FF2B5EF4-FFF2-40B4-BE49-F238E27FC236}">
                    <a16:creationId xmlns:a16="http://schemas.microsoft.com/office/drawing/2014/main" id="{CCF30236-2DD1-E9BC-BE20-CC7FD0ECF5E2}"/>
                  </a:ext>
                </a:extLst>
              </p:cNvPr>
              <p:cNvSpPr txBox="1"/>
              <p:nvPr/>
            </p:nvSpPr>
            <p:spPr>
              <a:xfrm>
                <a:off x="7286017" y="4994370"/>
                <a:ext cx="865761" cy="369332"/>
              </a:xfrm>
              <a:prstGeom prst="rect">
                <a:avLst/>
              </a:prstGeom>
              <a:noFill/>
            </p:spPr>
            <p:txBody>
              <a:bodyPr wrap="square" rtlCol="0">
                <a:spAutoFit/>
              </a:bodyPr>
              <a:lstStyle/>
              <a:p>
                <a:r>
                  <a:rPr lang="en-US"/>
                  <a:t>D17-5</a:t>
                </a:r>
              </a:p>
            </p:txBody>
          </p:sp>
        </p:grpSp>
        <p:sp>
          <p:nvSpPr>
            <p:cNvPr id="19" name="Rectangle 18">
              <a:extLst>
                <a:ext uri="{FF2B5EF4-FFF2-40B4-BE49-F238E27FC236}">
                  <a16:creationId xmlns:a16="http://schemas.microsoft.com/office/drawing/2014/main" id="{4FA36244-DAAE-02F0-7094-9FFF85FE0E4E}"/>
                </a:ext>
              </a:extLst>
            </p:cNvPr>
            <p:cNvSpPr/>
            <p:nvPr/>
          </p:nvSpPr>
          <p:spPr>
            <a:xfrm>
              <a:off x="10772957" y="3514464"/>
              <a:ext cx="1021034" cy="3045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3A3FA13-934D-B691-A31F-7FBE858EFB8D}"/>
                </a:ext>
              </a:extLst>
            </p:cNvPr>
            <p:cNvSpPr/>
            <p:nvPr/>
          </p:nvSpPr>
          <p:spPr>
            <a:xfrm>
              <a:off x="10492208" y="3527125"/>
              <a:ext cx="454058" cy="119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DA10AD1-5EC0-A75C-01F6-40CD69AE4877}"/>
                </a:ext>
              </a:extLst>
            </p:cNvPr>
            <p:cNvSpPr txBox="1"/>
            <p:nvPr/>
          </p:nvSpPr>
          <p:spPr>
            <a:xfrm>
              <a:off x="10528181" y="3535633"/>
              <a:ext cx="1513443" cy="400110"/>
            </a:xfrm>
            <a:prstGeom prst="rect">
              <a:avLst/>
            </a:prstGeom>
            <a:noFill/>
          </p:spPr>
          <p:txBody>
            <a:bodyPr wrap="square" rtlCol="0">
              <a:spAutoFit/>
            </a:bodyPr>
            <a:lstStyle/>
            <a:p>
              <a:r>
                <a:rPr lang="en-US" sz="500" dirty="0"/>
                <a:t>Note: Consideration should be given to using</a:t>
              </a:r>
            </a:p>
            <a:p>
              <a:r>
                <a:rPr lang="en-US" sz="500" dirty="0"/>
                <a:t>          blank-out signs in place of the R3-51</a:t>
              </a:r>
            </a:p>
            <a:p>
              <a:r>
                <a:rPr lang="en-US" sz="500" dirty="0"/>
                <a:t>          and R3-52 series conventional signs</a:t>
              </a:r>
            </a:p>
            <a:p>
              <a:r>
                <a:rPr lang="en-US" sz="500" dirty="0"/>
                <a:t>          for part-time operations.</a:t>
              </a:r>
            </a:p>
          </p:txBody>
        </p:sp>
      </p:grpSp>
    </p:spTree>
    <p:extLst>
      <p:ext uri="{BB962C8B-B14F-4D97-AF65-F5344CB8AC3E}">
        <p14:creationId xmlns:p14="http://schemas.microsoft.com/office/powerpoint/2010/main" val="241274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009F-3AF8-735C-83C9-1CED82277213}"/>
              </a:ext>
            </a:extLst>
          </p:cNvPr>
          <p:cNvSpPr>
            <a:spLocks noGrp="1"/>
          </p:cNvSpPr>
          <p:nvPr>
            <p:ph type="title"/>
          </p:nvPr>
        </p:nvSpPr>
        <p:spPr>
          <a:xfrm>
            <a:off x="617620" y="365125"/>
            <a:ext cx="10969699" cy="1386619"/>
          </a:xfrm>
        </p:spPr>
        <p:txBody>
          <a:bodyPr/>
          <a:lstStyle/>
          <a:p>
            <a:r>
              <a:rPr lang="en-US" dirty="0"/>
              <a:t>Section 2G.24 Lane-Use Control Signals for </a:t>
            </a:r>
            <a:br>
              <a:rPr lang="en-US" dirty="0"/>
            </a:br>
            <a:r>
              <a:rPr lang="en-US" dirty="0"/>
              <a:t>Part-Time Travel on a Shoulder</a:t>
            </a:r>
          </a:p>
        </p:txBody>
      </p:sp>
      <p:sp>
        <p:nvSpPr>
          <p:cNvPr id="4" name="Content Placeholder 3">
            <a:extLst>
              <a:ext uri="{FF2B5EF4-FFF2-40B4-BE49-F238E27FC236}">
                <a16:creationId xmlns:a16="http://schemas.microsoft.com/office/drawing/2014/main" id="{1647DE4A-D790-2690-7142-B47733DB25BE}"/>
              </a:ext>
            </a:extLst>
          </p:cNvPr>
          <p:cNvSpPr>
            <a:spLocks noGrp="1"/>
          </p:cNvSpPr>
          <p:nvPr>
            <p:ph idx="1"/>
          </p:nvPr>
        </p:nvSpPr>
        <p:spPr>
          <a:xfrm>
            <a:off x="617538" y="1751014"/>
            <a:ext cx="8584827" cy="4453212"/>
          </a:xfrm>
        </p:spPr>
        <p:txBody>
          <a:bodyPr vert="horz" lIns="91440" tIns="45720" rIns="91440" bIns="45720" rtlCol="0" anchor="t">
            <a:normAutofit/>
          </a:bodyPr>
          <a:lstStyle/>
          <a:p>
            <a:pPr>
              <a:spcBef>
                <a:spcPts val="300"/>
              </a:spcBef>
              <a:spcAft>
                <a:spcPts val="300"/>
              </a:spcAft>
            </a:pPr>
            <a:r>
              <a:rPr lang="en-US" dirty="0"/>
              <a:t>Includes Option for the use of overhead </a:t>
            </a:r>
            <a:br>
              <a:rPr lang="en-US" dirty="0"/>
            </a:br>
            <a:r>
              <a:rPr lang="en-US" dirty="0"/>
              <a:t>lane-use control signals for fixed time </a:t>
            </a:r>
            <a:br>
              <a:rPr lang="en-US" dirty="0"/>
            </a:br>
            <a:r>
              <a:rPr lang="en-US" dirty="0"/>
              <a:t>periods of operation</a:t>
            </a:r>
          </a:p>
          <a:p>
            <a:pPr>
              <a:spcBef>
                <a:spcPts val="300"/>
              </a:spcBef>
              <a:spcAft>
                <a:spcPts val="300"/>
              </a:spcAft>
            </a:pPr>
            <a:r>
              <a:rPr lang="en-US" dirty="0"/>
              <a:t>Requires overhead lane-use control </a:t>
            </a:r>
            <a:br>
              <a:rPr lang="en-US" dirty="0"/>
            </a:br>
            <a:r>
              <a:rPr lang="en-US" dirty="0"/>
              <a:t>signals for variable periods of operation</a:t>
            </a:r>
          </a:p>
          <a:p>
            <a:pPr>
              <a:spcBef>
                <a:spcPts val="300"/>
              </a:spcBef>
              <a:spcAft>
                <a:spcPts val="300"/>
              </a:spcAft>
            </a:pPr>
            <a:r>
              <a:rPr lang="en-US" dirty="0"/>
              <a:t>Includes requirements for the display </a:t>
            </a:r>
            <a:br>
              <a:rPr lang="en-US" dirty="0"/>
            </a:br>
            <a:r>
              <a:rPr lang="en-US" dirty="0"/>
              <a:t>of DOWNWARD GREEN ARROW, </a:t>
            </a:r>
            <a:br>
              <a:rPr lang="en-US" dirty="0"/>
            </a:br>
            <a:r>
              <a:rPr lang="en-US" dirty="0"/>
              <a:t>YELLOW X, RED X</a:t>
            </a:r>
          </a:p>
          <a:p>
            <a:pPr>
              <a:spcBef>
                <a:spcPts val="300"/>
              </a:spcBef>
              <a:spcAft>
                <a:spcPts val="300"/>
              </a:spcAft>
            </a:pPr>
            <a:r>
              <a:rPr lang="en-US" dirty="0"/>
              <a:t>Provides Options for using R3-51d, R3-51e signs</a:t>
            </a:r>
          </a:p>
        </p:txBody>
      </p:sp>
      <p:pic>
        <p:nvPicPr>
          <p:cNvPr id="8" name="Picture 7" descr="Downward green arrow next to a rectangular sign with a white background and black border with the words 'TRAVEL ON SHOULDER ON GREEN ARROW ONLY.'">
            <a:extLst>
              <a:ext uri="{FF2B5EF4-FFF2-40B4-BE49-F238E27FC236}">
                <a16:creationId xmlns:a16="http://schemas.microsoft.com/office/drawing/2014/main" id="{B548C6A4-22C3-33C7-EA09-994F700787FC}"/>
              </a:ext>
            </a:extLst>
          </p:cNvPr>
          <p:cNvPicPr>
            <a:picLocks noChangeAspect="1"/>
          </p:cNvPicPr>
          <p:nvPr/>
        </p:nvPicPr>
        <p:blipFill rotWithShape="1">
          <a:blip r:embed="rId3"/>
          <a:srcRect l="7195" t="8872" r="25223" b="17401"/>
          <a:stretch>
            <a:fillRect/>
          </a:stretch>
        </p:blipFill>
        <p:spPr>
          <a:xfrm>
            <a:off x="8219504" y="1338427"/>
            <a:ext cx="1743075" cy="1440993"/>
          </a:xfrm>
          <a:prstGeom prst="rect">
            <a:avLst/>
          </a:prstGeom>
        </p:spPr>
      </p:pic>
      <p:sp>
        <p:nvSpPr>
          <p:cNvPr id="9" name="TextBox 8">
            <a:extLst>
              <a:ext uri="{FF2B5EF4-FFF2-40B4-BE49-F238E27FC236}">
                <a16:creationId xmlns:a16="http://schemas.microsoft.com/office/drawing/2014/main" id="{328929CD-C5CD-45AD-BEB1-AC5CA5B0B8EE}"/>
              </a:ext>
            </a:extLst>
          </p:cNvPr>
          <p:cNvSpPr txBox="1"/>
          <p:nvPr/>
        </p:nvSpPr>
        <p:spPr>
          <a:xfrm>
            <a:off x="8900046" y="2706557"/>
            <a:ext cx="1023622" cy="246221"/>
          </a:xfrm>
          <a:prstGeom prst="rect">
            <a:avLst/>
          </a:prstGeom>
          <a:noFill/>
        </p:spPr>
        <p:txBody>
          <a:bodyPr wrap="square" rtlCol="0">
            <a:spAutoFit/>
          </a:bodyPr>
          <a:lstStyle/>
          <a:p>
            <a:pPr algn="ctr"/>
            <a:r>
              <a:rPr lang="en-US" sz="1000" dirty="0"/>
              <a:t>(Optional)</a:t>
            </a:r>
          </a:p>
        </p:txBody>
      </p:sp>
      <p:sp>
        <p:nvSpPr>
          <p:cNvPr id="3" name="TextBox 2">
            <a:extLst>
              <a:ext uri="{FF2B5EF4-FFF2-40B4-BE49-F238E27FC236}">
                <a16:creationId xmlns:a16="http://schemas.microsoft.com/office/drawing/2014/main" id="{246FFCE3-5FAF-A5A4-686C-3227B30239E8}"/>
              </a:ext>
            </a:extLst>
          </p:cNvPr>
          <p:cNvSpPr txBox="1"/>
          <p:nvPr/>
        </p:nvSpPr>
        <p:spPr>
          <a:xfrm>
            <a:off x="8964185" y="2838723"/>
            <a:ext cx="1057262" cy="369332"/>
          </a:xfrm>
          <a:prstGeom prst="rect">
            <a:avLst/>
          </a:prstGeom>
          <a:noFill/>
        </p:spPr>
        <p:txBody>
          <a:bodyPr wrap="square" rtlCol="0">
            <a:spAutoFit/>
          </a:bodyPr>
          <a:lstStyle/>
          <a:p>
            <a:r>
              <a:rPr lang="en-US" dirty="0"/>
              <a:t>R3-51e</a:t>
            </a:r>
          </a:p>
        </p:txBody>
      </p:sp>
      <p:sp>
        <p:nvSpPr>
          <p:cNvPr id="11" name="Rectangle 10" descr="Downward green arrow next to a rectangular sign with a white background and black border with the words 'TRAVEL ON SHOULDER ON GREEN ARROW ONLY.'">
            <a:extLst>
              <a:ext uri="{FF2B5EF4-FFF2-40B4-BE49-F238E27FC236}">
                <a16:creationId xmlns:a16="http://schemas.microsoft.com/office/drawing/2014/main" id="{0C52D2F6-EA7F-22DF-D705-9FD712D44FAD}"/>
              </a:ext>
              <a:ext uri="{C183D7F6-B498-43B3-948B-1728B52AA6E4}">
                <adec:decorative xmlns:adec="http://schemas.microsoft.com/office/drawing/2017/decorative" val="1"/>
              </a:ext>
            </a:extLst>
          </p:cNvPr>
          <p:cNvSpPr/>
          <p:nvPr/>
        </p:nvSpPr>
        <p:spPr bwMode="auto">
          <a:xfrm>
            <a:off x="8209565" y="1550426"/>
            <a:ext cx="381000" cy="27913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pic>
        <p:nvPicPr>
          <p:cNvPr id="10" name="Picture 9" descr="Yellow lights above a rectangular sign with a white background and black border with the words &quot;TRAVEL ON SHOULDER ALLOWED WHEN FLASHING.&quot;">
            <a:extLst>
              <a:ext uri="{FF2B5EF4-FFF2-40B4-BE49-F238E27FC236}">
                <a16:creationId xmlns:a16="http://schemas.microsoft.com/office/drawing/2014/main" id="{404ED317-7508-CC18-7149-4B51EA18D9AF}"/>
              </a:ext>
            </a:extLst>
          </p:cNvPr>
          <p:cNvPicPr>
            <a:picLocks noChangeAspect="1"/>
          </p:cNvPicPr>
          <p:nvPr/>
        </p:nvPicPr>
        <p:blipFill rotWithShape="1">
          <a:blip r:embed="rId4"/>
          <a:srcRect l="17421" t="3810" r="33866" b="29509"/>
          <a:stretch>
            <a:fillRect/>
          </a:stretch>
        </p:blipFill>
        <p:spPr>
          <a:xfrm>
            <a:off x="8564353" y="3354873"/>
            <a:ext cx="1133768" cy="1719930"/>
          </a:xfrm>
          <a:prstGeom prst="rect">
            <a:avLst/>
          </a:prstGeom>
        </p:spPr>
      </p:pic>
      <p:sp>
        <p:nvSpPr>
          <p:cNvPr id="5" name="TextBox 4">
            <a:extLst>
              <a:ext uri="{FF2B5EF4-FFF2-40B4-BE49-F238E27FC236}">
                <a16:creationId xmlns:a16="http://schemas.microsoft.com/office/drawing/2014/main" id="{CE0E47D3-6246-D416-6FBC-9D40F4E882EF}"/>
              </a:ext>
            </a:extLst>
          </p:cNvPr>
          <p:cNvSpPr txBox="1"/>
          <p:nvPr/>
        </p:nvSpPr>
        <p:spPr>
          <a:xfrm>
            <a:off x="8664939" y="5049500"/>
            <a:ext cx="1000462" cy="369332"/>
          </a:xfrm>
          <a:prstGeom prst="rect">
            <a:avLst/>
          </a:prstGeom>
          <a:noFill/>
        </p:spPr>
        <p:txBody>
          <a:bodyPr wrap="square" rtlCol="0">
            <a:spAutoFit/>
          </a:bodyPr>
          <a:lstStyle/>
          <a:p>
            <a:r>
              <a:rPr lang="en-US" dirty="0"/>
              <a:t>R3-51d</a:t>
            </a:r>
          </a:p>
        </p:txBody>
      </p:sp>
      <p:pic>
        <p:nvPicPr>
          <p:cNvPr id="6" name="Picture 5" descr="A figur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a:extLst>
              <a:ext uri="{FF2B5EF4-FFF2-40B4-BE49-F238E27FC236}">
                <a16:creationId xmlns:a16="http://schemas.microsoft.com/office/drawing/2014/main" id="{9AE16496-28A4-C874-9A80-756C50C690E5}"/>
              </a:ext>
            </a:extLst>
          </p:cNvPr>
          <p:cNvPicPr>
            <a:picLocks noChangeAspect="1"/>
          </p:cNvPicPr>
          <p:nvPr/>
        </p:nvPicPr>
        <p:blipFill rotWithShape="1">
          <a:blip r:embed="rId5"/>
          <a:srcRect t="1706"/>
          <a:stretch/>
        </p:blipFill>
        <p:spPr>
          <a:xfrm>
            <a:off x="10105787" y="873216"/>
            <a:ext cx="1894523" cy="5331009"/>
          </a:xfrm>
          <a:prstGeom prst="rect">
            <a:avLst/>
          </a:prstGeom>
        </p:spPr>
      </p:pic>
      <p:sp>
        <p:nvSpPr>
          <p:cNvPr id="14" name="Rectangle 13" descr="A figure shows a three-lane vertical roadway with a fourth variable operation shoulder. Along the roadway are example R3-52c, R4-17, R3-51cP, R3-51d, optional R3-51e, R3-52a, R3-52, R4-17, and R8-7 signs. In addition, lane use control signal indications are shown displaying a downward green arrow, a yellow “X,” and a red “X.”">
            <a:extLst>
              <a:ext uri="{FF2B5EF4-FFF2-40B4-BE49-F238E27FC236}">
                <a16:creationId xmlns:a16="http://schemas.microsoft.com/office/drawing/2014/main" id="{612C8524-F351-DB47-B3CB-B22AB68BE3F4}"/>
              </a:ext>
              <a:ext uri="{C183D7F6-B498-43B3-948B-1728B52AA6E4}">
                <adec:decorative xmlns:adec="http://schemas.microsoft.com/office/drawing/2017/decorative" val="1"/>
              </a:ext>
            </a:extLst>
          </p:cNvPr>
          <p:cNvSpPr/>
          <p:nvPr/>
        </p:nvSpPr>
        <p:spPr bwMode="auto">
          <a:xfrm>
            <a:off x="11619310" y="1525746"/>
            <a:ext cx="381000" cy="27913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Tree>
    <p:extLst>
      <p:ext uri="{BB962C8B-B14F-4D97-AF65-F5344CB8AC3E}">
        <p14:creationId xmlns:p14="http://schemas.microsoft.com/office/powerpoint/2010/main" val="95410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CEBE4A9-5031-408D-EE78-994305BC3E19}"/>
              </a:ext>
            </a:extLst>
          </p:cNvPr>
          <p:cNvSpPr>
            <a:spLocks noGrp="1"/>
          </p:cNvSpPr>
          <p:nvPr>
            <p:ph type="title"/>
          </p:nvPr>
        </p:nvSpPr>
        <p:spPr/>
        <p:txBody>
          <a:bodyPr>
            <a:normAutofit/>
          </a:bodyPr>
          <a:lstStyle/>
          <a:p>
            <a:r>
              <a:rPr lang="en-US"/>
              <a:t>Section 2G.25 Lane-Use Control Signals for Active Lane Management on Freeways and Expressways </a:t>
            </a:r>
            <a:endParaRPr lang="en-US" dirty="0"/>
          </a:p>
        </p:txBody>
      </p:sp>
      <p:sp>
        <p:nvSpPr>
          <p:cNvPr id="4" name="Content Placeholder 3">
            <a:extLst>
              <a:ext uri="{FF2B5EF4-FFF2-40B4-BE49-F238E27FC236}">
                <a16:creationId xmlns:a16="http://schemas.microsoft.com/office/drawing/2014/main" id="{AAC10A86-F183-CF04-1E3D-CF6ABC761A15}"/>
              </a:ext>
            </a:extLst>
          </p:cNvPr>
          <p:cNvSpPr>
            <a:spLocks noGrp="1"/>
          </p:cNvSpPr>
          <p:nvPr>
            <p:ph idx="1"/>
          </p:nvPr>
        </p:nvSpPr>
        <p:spPr>
          <a:xfrm>
            <a:off x="617621" y="1751744"/>
            <a:ext cx="7943778" cy="4989524"/>
          </a:xfrm>
        </p:spPr>
        <p:txBody>
          <a:bodyPr>
            <a:normAutofit/>
          </a:bodyPr>
          <a:lstStyle/>
          <a:p>
            <a:pPr>
              <a:spcBef>
                <a:spcPts val="300"/>
              </a:spcBef>
              <a:spcAft>
                <a:spcPts val="300"/>
              </a:spcAft>
            </a:pPr>
            <a:r>
              <a:rPr lang="en-US" dirty="0"/>
              <a:t>Adds Support describing active lane management</a:t>
            </a:r>
          </a:p>
          <a:p>
            <a:pPr>
              <a:spcBef>
                <a:spcPts val="300"/>
              </a:spcBef>
              <a:spcAft>
                <a:spcPts val="300"/>
              </a:spcAft>
            </a:pPr>
            <a:r>
              <a:rPr lang="en-US" dirty="0"/>
              <a:t>Requires following provisions in Chapter 4T for lane-use control signals</a:t>
            </a:r>
          </a:p>
          <a:p>
            <a:pPr>
              <a:spcBef>
                <a:spcPts val="300"/>
              </a:spcBef>
              <a:spcAft>
                <a:spcPts val="300"/>
              </a:spcAft>
            </a:pPr>
            <a:r>
              <a:rPr lang="en-US" dirty="0"/>
              <a:t>Describes relationship to supplement temporary traffic control devices</a:t>
            </a:r>
          </a:p>
          <a:p>
            <a:pPr>
              <a:spcBef>
                <a:spcPts val="300"/>
              </a:spcBef>
              <a:spcAft>
                <a:spcPts val="300"/>
              </a:spcAft>
            </a:pPr>
            <a:r>
              <a:rPr lang="en-US" dirty="0"/>
              <a:t>Recommends ½ mile spacing, or closer</a:t>
            </a:r>
          </a:p>
          <a:p>
            <a:pPr>
              <a:spcBef>
                <a:spcPts val="300"/>
              </a:spcBef>
              <a:spcAft>
                <a:spcPts val="300"/>
              </a:spcAft>
            </a:pPr>
            <a:r>
              <a:rPr lang="en-US" dirty="0"/>
              <a:t>Recommends minimizing the combination of </a:t>
            </a:r>
            <a:br>
              <a:rPr lang="en-US" dirty="0"/>
            </a:br>
            <a:r>
              <a:rPr lang="en-US" dirty="0"/>
              <a:t>lane-use control signals with overhead signs</a:t>
            </a:r>
          </a:p>
          <a:p>
            <a:pPr>
              <a:spcBef>
                <a:spcPts val="300"/>
              </a:spcBef>
              <a:spcAft>
                <a:spcPts val="300"/>
              </a:spcAft>
            </a:pPr>
            <a:endParaRPr lang="en-US" dirty="0"/>
          </a:p>
          <a:p>
            <a:pPr>
              <a:spcBef>
                <a:spcPts val="300"/>
              </a:spcBef>
              <a:spcAft>
                <a:spcPts val="300"/>
              </a:spcAft>
            </a:pPr>
            <a:endParaRPr lang="en-US" dirty="0"/>
          </a:p>
          <a:p>
            <a:pPr>
              <a:spcBef>
                <a:spcPts val="300"/>
              </a:spcBef>
              <a:spcAft>
                <a:spcPts val="300"/>
              </a:spcAft>
            </a:pPr>
            <a:endParaRPr lang="en-US" dirty="0"/>
          </a:p>
          <a:p>
            <a:pPr lvl="2">
              <a:spcBef>
                <a:spcPts val="300"/>
              </a:spcBef>
              <a:spcAft>
                <a:spcPts val="300"/>
              </a:spcAft>
            </a:pPr>
            <a:endParaRPr lang="en-US" dirty="0"/>
          </a:p>
        </p:txBody>
      </p:sp>
      <p:sp>
        <p:nvSpPr>
          <p:cNvPr id="2" name="TextBox 1">
            <a:extLst>
              <a:ext uri="{FF2B5EF4-FFF2-40B4-BE49-F238E27FC236}">
                <a16:creationId xmlns:a16="http://schemas.microsoft.com/office/drawing/2014/main" id="{4EBD6D55-2A05-FE08-7544-A9263A1F4D46}"/>
              </a:ext>
            </a:extLst>
          </p:cNvPr>
          <p:cNvSpPr txBox="1"/>
          <p:nvPr/>
        </p:nvSpPr>
        <p:spPr>
          <a:xfrm>
            <a:off x="8561399" y="1575836"/>
            <a:ext cx="3515158" cy="338554"/>
          </a:xfrm>
          <a:prstGeom prst="rect">
            <a:avLst/>
          </a:prstGeom>
          <a:noFill/>
        </p:spPr>
        <p:txBody>
          <a:bodyPr wrap="square" rtlCol="0">
            <a:spAutoFit/>
          </a:bodyPr>
          <a:lstStyle/>
          <a:p>
            <a:pPr algn="ctr"/>
            <a:r>
              <a:rPr lang="en-US" sz="800" b="1" dirty="0"/>
              <a:t>Figure 2G-33.  Example of Lane-Use Control Signals and Variable Speed Limits Signs for Active Lane Management During an Incident</a:t>
            </a:r>
          </a:p>
        </p:txBody>
      </p:sp>
      <p:pic>
        <p:nvPicPr>
          <p:cNvPr id="6" name="Picture 5">
            <a:extLst>
              <a:ext uri="{FF2B5EF4-FFF2-40B4-BE49-F238E27FC236}">
                <a16:creationId xmlns:a16="http://schemas.microsoft.com/office/drawing/2014/main" id="{911DA628-9603-D1F2-38F7-E5EA1711602B}"/>
              </a:ext>
              <a:ext uri="{C183D7F6-B498-43B3-948B-1728B52AA6E4}">
                <adec:decorative xmlns:adec="http://schemas.microsoft.com/office/drawing/2017/decorative" val="1"/>
              </a:ext>
            </a:extLst>
          </p:cNvPr>
          <p:cNvPicPr>
            <a:picLocks noChangeAspect="1"/>
          </p:cNvPicPr>
          <p:nvPr/>
        </p:nvPicPr>
        <p:blipFill rotWithShape="1">
          <a:blip r:embed="rId3"/>
          <a:srcRect t="6748"/>
          <a:stretch>
            <a:fillRect/>
          </a:stretch>
        </p:blipFill>
        <p:spPr>
          <a:xfrm>
            <a:off x="8641830" y="1882491"/>
            <a:ext cx="3319462" cy="4394936"/>
          </a:xfrm>
          <a:prstGeom prst="rect">
            <a:avLst/>
          </a:prstGeom>
        </p:spPr>
      </p:pic>
    </p:spTree>
    <p:extLst>
      <p:ext uri="{BB962C8B-B14F-4D97-AF65-F5344CB8AC3E}">
        <p14:creationId xmlns:p14="http://schemas.microsoft.com/office/powerpoint/2010/main" val="12013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E3414-F56A-79A7-6CBA-9AC4BAC2E9B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Disclaimers</a:t>
            </a:r>
            <a:endParaRPr lang="en-US" dirty="0"/>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a:xfrm>
            <a:off x="2098027" y="1241734"/>
            <a:ext cx="8005785" cy="4732382"/>
          </a:xfrm>
        </p:spPr>
        <p:txBody>
          <a:bodyPr vert="horz" lIns="91440" tIns="45720" rIns="91440" bIns="45720" rtlCol="0" anchor="t">
            <a:normAutofit/>
          </a:bodyPr>
          <a:lstStyle/>
          <a:p>
            <a:pPr lvl="0"/>
            <a:r>
              <a:rPr lang="en-US" noProof="0" dirty="0"/>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lvl="0"/>
            <a:r>
              <a:rPr lang="en-US" noProof="0" dirty="0"/>
              <a:t>The Federal Highway Administration (FHWA) is the source of all images in this presentation unless otherwise indicated.</a:t>
            </a: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65F16-F928-FF7D-6301-20BAA6420D96}"/>
              </a:ext>
            </a:extLst>
          </p:cNvPr>
          <p:cNvSpPr>
            <a:spLocks noGrp="1"/>
          </p:cNvSpPr>
          <p:nvPr>
            <p:ph type="title"/>
          </p:nvPr>
        </p:nvSpPr>
        <p:spPr/>
        <p:txBody>
          <a:bodyPr/>
          <a:lstStyle/>
          <a:p>
            <a:r>
              <a:rPr lang="en-US"/>
              <a:t>Section 2G.26 Variable Speed Limits for Active Traffic Management on Freeways and Expressways</a:t>
            </a:r>
          </a:p>
        </p:txBody>
      </p:sp>
      <p:sp>
        <p:nvSpPr>
          <p:cNvPr id="4" name="Content Placeholder 3">
            <a:extLst>
              <a:ext uri="{FF2B5EF4-FFF2-40B4-BE49-F238E27FC236}">
                <a16:creationId xmlns:a16="http://schemas.microsoft.com/office/drawing/2014/main" id="{AAC10A86-F183-CF04-1E3D-CF6ABC761A15}"/>
              </a:ext>
            </a:extLst>
          </p:cNvPr>
          <p:cNvSpPr>
            <a:spLocks noGrp="1"/>
          </p:cNvSpPr>
          <p:nvPr>
            <p:ph idx="1"/>
          </p:nvPr>
        </p:nvSpPr>
        <p:spPr/>
        <p:txBody>
          <a:bodyPr/>
          <a:lstStyle/>
          <a:p>
            <a:r>
              <a:rPr lang="en-US" dirty="0"/>
              <a:t>Adds Support provisions describing the use of variable speed limits and considerations for design and placement of the variable speed limit signs</a:t>
            </a:r>
          </a:p>
          <a:p>
            <a:r>
              <a:rPr lang="en-US" dirty="0"/>
              <a:t>Requires displaying the speed limit established by law, ordinance, regulation, or as adopted by the authorized agency based on an engineering study</a:t>
            </a:r>
          </a:p>
          <a:p>
            <a:r>
              <a:rPr lang="en-US" dirty="0"/>
              <a:t>Recommends basing the location and positioning of variable speed limit signs on an engineering study</a:t>
            </a:r>
          </a:p>
          <a:p>
            <a:pPr lvl="2"/>
            <a:endParaRPr lang="en-US" dirty="0"/>
          </a:p>
        </p:txBody>
      </p:sp>
    </p:spTree>
    <p:extLst>
      <p:ext uri="{BB962C8B-B14F-4D97-AF65-F5344CB8AC3E}">
        <p14:creationId xmlns:p14="http://schemas.microsoft.com/office/powerpoint/2010/main" val="202446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a:latin typeface="FHWA Series F2001" panose="020B0807000000020003" pitchFamily="34" charset="0"/>
              </a:rPr>
              <a:t>FHWA’s National </a:t>
            </a:r>
            <a:br>
              <a:rPr lang="en-US" sz="3600" spc="0">
                <a:latin typeface="FHWA Series F2001" panose="020B0807000000020003" pitchFamily="34" charset="0"/>
              </a:rPr>
            </a:br>
            <a:r>
              <a:rPr lang="en-US" sz="3600" spc="0">
                <a:latin typeface="FHWA Series F2001" panose="020B0807000000020003" pitchFamily="34" charset="0"/>
              </a:rPr>
              <a:t>Traffic Control Devices Program</a:t>
            </a:r>
            <a:endParaRPr lang="en-US" sz="360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2G</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2G</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2G</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D2C3B-15E7-5F52-7B99-D3FC130BDC64}"/>
              </a:ext>
            </a:extLst>
          </p:cNvPr>
          <p:cNvSpPr>
            <a:spLocks noGrp="1"/>
          </p:cNvSpPr>
          <p:nvPr>
            <p:ph type="title"/>
          </p:nvPr>
        </p:nvSpPr>
        <p:spPr/>
        <p:txBody>
          <a:bodyPr/>
          <a:lstStyle/>
          <a:p>
            <a:r>
              <a:rPr lang="en-US"/>
              <a:t>Chapter </a:t>
            </a:r>
            <a:r>
              <a:rPr lang="en-US" err="1"/>
              <a:t>2G</a:t>
            </a:r>
            <a:r>
              <a:rPr lang="en-US"/>
              <a:t> Organization and Scope</a:t>
            </a:r>
          </a:p>
        </p:txBody>
      </p:sp>
      <p:sp>
        <p:nvSpPr>
          <p:cNvPr id="4" name="Content Placeholder 3">
            <a:extLst>
              <a:ext uri="{FF2B5EF4-FFF2-40B4-BE49-F238E27FC236}">
                <a16:creationId xmlns:a16="http://schemas.microsoft.com/office/drawing/2014/main" id="{C9742673-9F89-B933-F3B4-8649B51BA868}"/>
              </a:ext>
            </a:extLst>
          </p:cNvPr>
          <p:cNvSpPr>
            <a:spLocks noGrp="1"/>
          </p:cNvSpPr>
          <p:nvPr>
            <p:ph idx="1"/>
          </p:nvPr>
        </p:nvSpPr>
        <p:spPr/>
        <p:txBody>
          <a:bodyPr/>
          <a:lstStyle/>
          <a:p>
            <a:r>
              <a:rPr lang="en-US"/>
              <a:t>New sub-chapter headings organize sections:</a:t>
            </a:r>
          </a:p>
          <a:p>
            <a:pPr lvl="1"/>
            <a:r>
              <a:rPr lang="en-US"/>
              <a:t>General</a:t>
            </a:r>
          </a:p>
          <a:p>
            <a:pPr lvl="1"/>
            <a:r>
              <a:rPr lang="en-US"/>
              <a:t>Regulatory Signs</a:t>
            </a:r>
          </a:p>
          <a:p>
            <a:pPr lvl="1"/>
            <a:r>
              <a:rPr lang="en-US"/>
              <a:t>Warning Signs and Plaque</a:t>
            </a:r>
          </a:p>
          <a:p>
            <a:pPr lvl="1"/>
            <a:r>
              <a:rPr lang="en-US"/>
              <a:t>Guide Signs</a:t>
            </a:r>
          </a:p>
          <a:p>
            <a:pPr lvl="1"/>
            <a:r>
              <a:rPr lang="en-US"/>
              <a:t>Managed Lane Signs, Plaques, and Lane-Use Control Signals</a:t>
            </a:r>
          </a:p>
          <a:p>
            <a:r>
              <a:rPr lang="en-US"/>
              <a:t>Chapter </a:t>
            </a:r>
            <a:r>
              <a:rPr lang="en-US" err="1"/>
              <a:t>2G</a:t>
            </a:r>
            <a:r>
              <a:rPr lang="en-US"/>
              <a:t> generally does not apply to bicycle lanes</a:t>
            </a:r>
          </a:p>
        </p:txBody>
      </p:sp>
    </p:spTree>
    <p:extLst>
      <p:ext uri="{BB962C8B-B14F-4D97-AF65-F5344CB8AC3E}">
        <p14:creationId xmlns:p14="http://schemas.microsoft.com/office/powerpoint/2010/main" val="77644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00EF5-3235-0BDA-D288-A7A213AE7AF5}"/>
              </a:ext>
            </a:extLst>
          </p:cNvPr>
          <p:cNvSpPr>
            <a:spLocks noGrp="1"/>
          </p:cNvSpPr>
          <p:nvPr>
            <p:ph type="title"/>
          </p:nvPr>
        </p:nvSpPr>
        <p:spPr/>
        <p:txBody>
          <a:bodyPr/>
          <a:lstStyle/>
          <a:p>
            <a:r>
              <a:rPr lang="en-US"/>
              <a:t>Section 2G.03 Regulatory Signs for Preferential Lanes – General</a:t>
            </a:r>
          </a:p>
        </p:txBody>
      </p:sp>
      <p:sp>
        <p:nvSpPr>
          <p:cNvPr id="4" name="Content Placeholder 3">
            <a:extLst>
              <a:ext uri="{FF2B5EF4-FFF2-40B4-BE49-F238E27FC236}">
                <a16:creationId xmlns:a16="http://schemas.microsoft.com/office/drawing/2014/main" id="{A68A09C1-3511-007C-CA78-8C86F62CB32D}"/>
              </a:ext>
            </a:extLst>
          </p:cNvPr>
          <p:cNvSpPr>
            <a:spLocks noGrp="1"/>
          </p:cNvSpPr>
          <p:nvPr>
            <p:ph idx="1"/>
          </p:nvPr>
        </p:nvSpPr>
        <p:spPr/>
        <p:txBody>
          <a:bodyPr/>
          <a:lstStyle/>
          <a:p>
            <a:r>
              <a:rPr lang="en-US"/>
              <a:t>Minimum vertical clearance increased to 17 ft</a:t>
            </a:r>
          </a:p>
          <a:p>
            <a:r>
              <a:rPr lang="en-US"/>
              <a:t>Option removed to allow HOV abbreviation </a:t>
            </a:r>
            <a:r>
              <a:rPr lang="en-US" b="1"/>
              <a:t>or</a:t>
            </a:r>
            <a:r>
              <a:rPr lang="en-US"/>
              <a:t> diamond symbol</a:t>
            </a:r>
          </a:p>
        </p:txBody>
      </p:sp>
      <p:grpSp>
        <p:nvGrpSpPr>
          <p:cNvPr id="6" name="Group 5" descr="A vertical rectangular white sign with a black border and legend. The top third of the sign is shown as a black panel with a white diamond outline symbol. This panel is shown above the words &quot;HOV 2+ ONLY&quot; on two lines. The diamond symbol is circled for emphasis.">
            <a:extLst>
              <a:ext uri="{FF2B5EF4-FFF2-40B4-BE49-F238E27FC236}">
                <a16:creationId xmlns:a16="http://schemas.microsoft.com/office/drawing/2014/main" id="{DF744C93-E626-708A-EED7-7337901966A4}"/>
              </a:ext>
            </a:extLst>
          </p:cNvPr>
          <p:cNvGrpSpPr/>
          <p:nvPr/>
        </p:nvGrpSpPr>
        <p:grpSpPr>
          <a:xfrm>
            <a:off x="5129399" y="3179445"/>
            <a:ext cx="3029922" cy="3068955"/>
            <a:chOff x="5129399" y="3179445"/>
            <a:chExt cx="3029922" cy="3068955"/>
          </a:xfrm>
        </p:grpSpPr>
        <p:pic>
          <p:nvPicPr>
            <p:cNvPr id="8" name="Picture 7" descr="A vertical rectangular white sign with a black border and legend. The top third of the sign is shown as a black panel with a white diamond outline symbol circled in red centered horizontally. This panel is shown above the words &quot;HOV 2+ ONLY&quot; on two lines.">
              <a:extLst>
                <a:ext uri="{FF2B5EF4-FFF2-40B4-BE49-F238E27FC236}">
                  <a16:creationId xmlns:a16="http://schemas.microsoft.com/office/drawing/2014/main" id="{BBFCA7F7-F3B3-5F58-E207-C292E4C24AF8}"/>
                </a:ext>
              </a:extLst>
            </p:cNvPr>
            <p:cNvPicPr>
              <a:picLocks noChangeAspect="1"/>
            </p:cNvPicPr>
            <p:nvPr/>
          </p:nvPicPr>
          <p:blipFill>
            <a:blip r:embed="rId3"/>
            <a:stretch>
              <a:fillRect/>
            </a:stretch>
          </p:blipFill>
          <p:spPr>
            <a:xfrm>
              <a:off x="5129399" y="3179445"/>
              <a:ext cx="1933200" cy="3068955"/>
            </a:xfrm>
            <a:prstGeom prst="rect">
              <a:avLst/>
            </a:prstGeom>
          </p:spPr>
        </p:pic>
        <p:sp>
          <p:nvSpPr>
            <p:cNvPr id="5" name="Oval 4">
              <a:extLst>
                <a:ext uri="{FF2B5EF4-FFF2-40B4-BE49-F238E27FC236}">
                  <a16:creationId xmlns:a16="http://schemas.microsoft.com/office/drawing/2014/main" id="{258209CE-0631-DA90-059D-F28D20FF3F19}"/>
                </a:ext>
                <a:ext uri="{C183D7F6-B498-43B3-948B-1728B52AA6E4}">
                  <adec:decorative xmlns:adec="http://schemas.microsoft.com/office/drawing/2017/decorative" val="1"/>
                </a:ext>
              </a:extLst>
            </p:cNvPr>
            <p:cNvSpPr/>
            <p:nvPr/>
          </p:nvSpPr>
          <p:spPr bwMode="auto">
            <a:xfrm>
              <a:off x="5699342" y="3179445"/>
              <a:ext cx="739036" cy="97919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w="38100">
                  <a:solidFill>
                    <a:srgbClr val="FF0000"/>
                  </a:solidFill>
                </a:ln>
                <a:noFill/>
                <a:effectLst/>
                <a:latin typeface="Arial" charset="0"/>
              </a:endParaRPr>
            </a:p>
          </p:txBody>
        </p:sp>
        <p:cxnSp>
          <p:nvCxnSpPr>
            <p:cNvPr id="7" name="Straight Arrow Connector 6" descr="A vertical rectangular white sign with a black border and legend. The top third of the sign is shown as a black panel with a white diamond outline symbol circled in red centered horizontally. This panel is shown above the words &quot;HOV 2+ ONLY&quot; on two lines.">
              <a:extLst>
                <a:ext uri="{FF2B5EF4-FFF2-40B4-BE49-F238E27FC236}">
                  <a16:creationId xmlns:a16="http://schemas.microsoft.com/office/drawing/2014/main" id="{676B9026-4F63-F85E-3BCB-2AE1A6FABD4C}"/>
                </a:ext>
              </a:extLst>
            </p:cNvPr>
            <p:cNvCxnSpPr>
              <a:cxnSpLocks/>
            </p:cNvCxnSpPr>
            <p:nvPr/>
          </p:nvCxnSpPr>
          <p:spPr bwMode="auto">
            <a:xfrm flipH="1">
              <a:off x="6455782" y="3244163"/>
              <a:ext cx="1703539" cy="424841"/>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grpSp>
      <p:sp>
        <p:nvSpPr>
          <p:cNvPr id="3" name="TextBox 2">
            <a:extLst>
              <a:ext uri="{FF2B5EF4-FFF2-40B4-BE49-F238E27FC236}">
                <a16:creationId xmlns:a16="http://schemas.microsoft.com/office/drawing/2014/main" id="{AD5E652D-0EAC-875B-5ECE-16104928AB2F}"/>
              </a:ext>
            </a:extLst>
          </p:cNvPr>
          <p:cNvSpPr txBox="1"/>
          <p:nvPr/>
        </p:nvSpPr>
        <p:spPr>
          <a:xfrm>
            <a:off x="5558641" y="5784717"/>
            <a:ext cx="1020437" cy="369332"/>
          </a:xfrm>
          <a:prstGeom prst="rect">
            <a:avLst/>
          </a:prstGeom>
          <a:solidFill>
            <a:schemeClr val="bg1"/>
          </a:solidFill>
        </p:spPr>
        <p:txBody>
          <a:bodyPr wrap="square" rtlCol="0">
            <a:spAutoFit/>
          </a:bodyPr>
          <a:lstStyle/>
          <a:p>
            <a:r>
              <a:rPr lang="en-US"/>
              <a:t>R3-11b</a:t>
            </a:r>
          </a:p>
        </p:txBody>
      </p:sp>
      <p:sp>
        <p:nvSpPr>
          <p:cNvPr id="10" name="TextBox 9">
            <a:extLst>
              <a:ext uri="{FF2B5EF4-FFF2-40B4-BE49-F238E27FC236}">
                <a16:creationId xmlns:a16="http://schemas.microsoft.com/office/drawing/2014/main" id="{801B835E-D72D-1C32-BBC8-00128EDDE896}"/>
              </a:ext>
            </a:extLst>
          </p:cNvPr>
          <p:cNvSpPr txBox="1"/>
          <p:nvPr/>
        </p:nvSpPr>
        <p:spPr>
          <a:xfrm>
            <a:off x="8159321" y="3069058"/>
            <a:ext cx="2844800" cy="1477328"/>
          </a:xfrm>
          <a:prstGeom prst="rect">
            <a:avLst/>
          </a:prstGeom>
          <a:noFill/>
        </p:spPr>
        <p:txBody>
          <a:bodyPr wrap="square" rtlCol="0">
            <a:spAutoFit/>
          </a:bodyPr>
          <a:lstStyle/>
          <a:p>
            <a:r>
              <a:rPr lang="en-US" b="1"/>
              <a:t>Diamond symbol required on preferential lane signs for </a:t>
            </a:r>
            <a:br>
              <a:rPr lang="en-US" b="1"/>
            </a:br>
            <a:r>
              <a:rPr lang="en-US" b="1"/>
              <a:t>high-occupancy vehicles (HOVs)</a:t>
            </a:r>
          </a:p>
        </p:txBody>
      </p:sp>
    </p:spTree>
    <p:extLst>
      <p:ext uri="{BB962C8B-B14F-4D97-AF65-F5344CB8AC3E}">
        <p14:creationId xmlns:p14="http://schemas.microsoft.com/office/powerpoint/2010/main" val="376266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A4793-31C8-AA29-4EE6-C229D8D86B31}"/>
              </a:ext>
            </a:extLst>
          </p:cNvPr>
          <p:cNvSpPr>
            <a:spLocks noGrp="1"/>
          </p:cNvSpPr>
          <p:nvPr>
            <p:ph type="title"/>
          </p:nvPr>
        </p:nvSpPr>
        <p:spPr/>
        <p:txBody>
          <a:bodyPr/>
          <a:lstStyle/>
          <a:p>
            <a:r>
              <a:rPr lang="en-US"/>
              <a:t>Section 2G.04 Vehicle Occupancy Definition Signs (R3-10 Series and R3-13 Series)</a:t>
            </a:r>
          </a:p>
        </p:txBody>
      </p:sp>
      <p:sp>
        <p:nvSpPr>
          <p:cNvPr id="4" name="Content Placeholder 3">
            <a:extLst>
              <a:ext uri="{FF2B5EF4-FFF2-40B4-BE49-F238E27FC236}">
                <a16:creationId xmlns:a16="http://schemas.microsoft.com/office/drawing/2014/main" id="{6C6A101C-9CDB-CAAE-9D8F-037596711D3F}"/>
              </a:ext>
            </a:extLst>
          </p:cNvPr>
          <p:cNvSpPr>
            <a:spLocks noGrp="1"/>
          </p:cNvSpPr>
          <p:nvPr>
            <p:ph idx="1"/>
          </p:nvPr>
        </p:nvSpPr>
        <p:spPr/>
        <p:txBody>
          <a:bodyPr vert="horz" lIns="91440" tIns="45720" rIns="91440" bIns="45720" rtlCol="0" anchor="t">
            <a:normAutofit/>
          </a:bodyPr>
          <a:lstStyle/>
          <a:p>
            <a:r>
              <a:rPr lang="en-US" dirty="0"/>
              <a:t>Adds Option to allow sequence of </a:t>
            </a:r>
            <a:br>
              <a:rPr lang="en-US" dirty="0"/>
            </a:br>
            <a:r>
              <a:rPr lang="en-US" dirty="0"/>
              <a:t>R3-10 and R3-11a and signs to </a:t>
            </a:r>
            <a:br>
              <a:rPr lang="en-US" dirty="0"/>
            </a:br>
            <a:r>
              <a:rPr lang="en-US" dirty="0"/>
              <a:t>be placed at ½-mile intervals</a:t>
            </a:r>
          </a:p>
          <a:p>
            <a:endParaRPr lang="en-US" dirty="0"/>
          </a:p>
          <a:p>
            <a:r>
              <a:rPr lang="en-US" dirty="0"/>
              <a:t>Clarifies Guidance that on conventional roads, the distance between preferential lane regulatory signs should be determined by engineering judgment based on speed, block length, and other site-specific considerations</a:t>
            </a:r>
          </a:p>
        </p:txBody>
      </p:sp>
      <p:pic>
        <p:nvPicPr>
          <p:cNvPr id="8" name="Picture 7" descr="A vrtical rectangular white sign with a black border and legend. The top third of the sign is shown as a black panel with a white diamond outline symbol left aligned and the words &quot;2 RIGHT LANES&quot; shown to the right of the diamond. This panel is shown above the words &quot;HOV 2+ ONLY&quot; on two lines above the words &quot;6:30 AM – 9:30 AM MON – FRI&quot; on the next two lines.">
            <a:extLst>
              <a:ext uri="{FF2B5EF4-FFF2-40B4-BE49-F238E27FC236}">
                <a16:creationId xmlns:a16="http://schemas.microsoft.com/office/drawing/2014/main" id="{C43F87A0-BB18-F1C4-F445-45D427A428AC}"/>
              </a:ext>
            </a:extLst>
          </p:cNvPr>
          <p:cNvPicPr>
            <a:picLocks noChangeAspect="1"/>
          </p:cNvPicPr>
          <p:nvPr/>
        </p:nvPicPr>
        <p:blipFill rotWithShape="1">
          <a:blip r:embed="rId3"/>
          <a:srcRect b="14058"/>
          <a:stretch/>
        </p:blipFill>
        <p:spPr>
          <a:xfrm>
            <a:off x="6956696" y="1812986"/>
            <a:ext cx="1273968" cy="1647526"/>
          </a:xfrm>
          <a:prstGeom prst="rect">
            <a:avLst/>
          </a:prstGeom>
        </p:spPr>
      </p:pic>
      <p:sp>
        <p:nvSpPr>
          <p:cNvPr id="3" name="TextBox 2">
            <a:extLst>
              <a:ext uri="{FF2B5EF4-FFF2-40B4-BE49-F238E27FC236}">
                <a16:creationId xmlns:a16="http://schemas.microsoft.com/office/drawing/2014/main" id="{916A45E0-DD7F-0DC3-F434-EDE50F496967}"/>
              </a:ext>
            </a:extLst>
          </p:cNvPr>
          <p:cNvSpPr txBox="1"/>
          <p:nvPr/>
        </p:nvSpPr>
        <p:spPr>
          <a:xfrm>
            <a:off x="8161759" y="2531598"/>
            <a:ext cx="866775" cy="369332"/>
          </a:xfrm>
          <a:prstGeom prst="rect">
            <a:avLst/>
          </a:prstGeom>
          <a:noFill/>
        </p:spPr>
        <p:txBody>
          <a:bodyPr wrap="square" rtlCol="0">
            <a:spAutoFit/>
          </a:bodyPr>
          <a:lstStyle/>
          <a:p>
            <a:r>
              <a:rPr lang="en-US" dirty="0"/>
              <a:t>R3-10</a:t>
            </a:r>
          </a:p>
        </p:txBody>
      </p:sp>
      <p:pic>
        <p:nvPicPr>
          <p:cNvPr id="10" name="Picture 9" descr="A vertical rectangular white sign with a black border and legend. The top third of the sign is shown as a black panel with a white diamond outline symbol centered horizontally. This panel is shown above the words &quot;HOV 2+ ONLY 2 OR MORE PERSONS PER VEHICLE&quot; on four lines.">
            <a:extLst>
              <a:ext uri="{FF2B5EF4-FFF2-40B4-BE49-F238E27FC236}">
                <a16:creationId xmlns:a16="http://schemas.microsoft.com/office/drawing/2014/main" id="{D73E0452-1CC8-7ADC-F304-68BDFF730144}"/>
              </a:ext>
            </a:extLst>
          </p:cNvPr>
          <p:cNvPicPr>
            <a:picLocks noChangeAspect="1"/>
          </p:cNvPicPr>
          <p:nvPr/>
        </p:nvPicPr>
        <p:blipFill rotWithShape="1">
          <a:blip r:embed="rId4"/>
          <a:srcRect b="14983"/>
          <a:stretch/>
        </p:blipFill>
        <p:spPr>
          <a:xfrm>
            <a:off x="9248043" y="1836277"/>
            <a:ext cx="1188358" cy="1619562"/>
          </a:xfrm>
          <a:prstGeom prst="rect">
            <a:avLst/>
          </a:prstGeom>
        </p:spPr>
      </p:pic>
      <p:sp>
        <p:nvSpPr>
          <p:cNvPr id="5" name="TextBox 4">
            <a:extLst>
              <a:ext uri="{FF2B5EF4-FFF2-40B4-BE49-F238E27FC236}">
                <a16:creationId xmlns:a16="http://schemas.microsoft.com/office/drawing/2014/main" id="{92902CC8-BA76-173B-B121-481B4FE490EF}"/>
              </a:ext>
            </a:extLst>
          </p:cNvPr>
          <p:cNvSpPr txBox="1"/>
          <p:nvPr/>
        </p:nvSpPr>
        <p:spPr>
          <a:xfrm>
            <a:off x="10440950" y="2520965"/>
            <a:ext cx="984567" cy="369332"/>
          </a:xfrm>
          <a:prstGeom prst="rect">
            <a:avLst/>
          </a:prstGeom>
          <a:noFill/>
        </p:spPr>
        <p:txBody>
          <a:bodyPr wrap="square" rtlCol="0">
            <a:spAutoFit/>
          </a:bodyPr>
          <a:lstStyle/>
          <a:p>
            <a:r>
              <a:rPr lang="en-US" dirty="0"/>
              <a:t>R3-11a</a:t>
            </a:r>
          </a:p>
        </p:txBody>
      </p:sp>
    </p:spTree>
    <p:extLst>
      <p:ext uri="{BB962C8B-B14F-4D97-AF65-F5344CB8AC3E}">
        <p14:creationId xmlns:p14="http://schemas.microsoft.com/office/powerpoint/2010/main" val="3431492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A550B-6E9C-6879-4420-70708EFF480D}"/>
              </a:ext>
            </a:extLst>
          </p:cNvPr>
          <p:cNvSpPr>
            <a:spLocks noGrp="1"/>
          </p:cNvSpPr>
          <p:nvPr>
            <p:ph type="title"/>
          </p:nvPr>
        </p:nvSpPr>
        <p:spPr/>
        <p:txBody>
          <a:bodyPr/>
          <a:lstStyle/>
          <a:p>
            <a:r>
              <a:rPr lang="en-US" dirty="0"/>
              <a:t>Section 2G.05 Preferential Lane Operation Signs (R3-11 Series and R3-14 Series)</a:t>
            </a:r>
          </a:p>
        </p:txBody>
      </p:sp>
      <p:sp>
        <p:nvSpPr>
          <p:cNvPr id="4" name="Content Placeholder 3">
            <a:extLst>
              <a:ext uri="{FF2B5EF4-FFF2-40B4-BE49-F238E27FC236}">
                <a16:creationId xmlns:a16="http://schemas.microsoft.com/office/drawing/2014/main" id="{BA50DC6E-F7B7-E40C-461F-3DCD01FCC9D5}"/>
              </a:ext>
            </a:extLst>
          </p:cNvPr>
          <p:cNvSpPr>
            <a:spLocks noGrp="1"/>
          </p:cNvSpPr>
          <p:nvPr>
            <p:ph idx="1"/>
          </p:nvPr>
        </p:nvSpPr>
        <p:spPr/>
        <p:txBody>
          <a:bodyPr>
            <a:normAutofit/>
          </a:bodyPr>
          <a:lstStyle/>
          <a:p>
            <a:r>
              <a:rPr lang="en-US" dirty="0"/>
              <a:t>Adds Guidance to increase height </a:t>
            </a:r>
            <a:br>
              <a:rPr lang="en-US" dirty="0"/>
            </a:br>
            <a:r>
              <a:rPr lang="en-US" dirty="0"/>
              <a:t>of R3-11 and R3-14 for additional </a:t>
            </a:r>
            <a:br>
              <a:rPr lang="en-US" dirty="0"/>
            </a:br>
            <a:r>
              <a:rPr lang="en-US" dirty="0"/>
              <a:t>lines of legend</a:t>
            </a:r>
          </a:p>
          <a:p>
            <a:endParaRPr lang="en-US" dirty="0"/>
          </a:p>
          <a:p>
            <a:r>
              <a:rPr lang="en-US" dirty="0"/>
              <a:t>Changes Standard requiring “24 HOURS” on signs in effect </a:t>
            </a:r>
            <a:br>
              <a:rPr lang="en-US" dirty="0"/>
            </a:br>
            <a:r>
              <a:rPr lang="en-US" dirty="0"/>
              <a:t>full-time to an Option</a:t>
            </a:r>
          </a:p>
          <a:p>
            <a:r>
              <a:rPr lang="en-US" dirty="0"/>
              <a:t>Allows use of post-mounted R3-11 series signs on conventional roads, except where overhead signs are specifically required</a:t>
            </a:r>
          </a:p>
        </p:txBody>
      </p:sp>
      <p:pic>
        <p:nvPicPr>
          <p:cNvPr id="10" name="Picture 9" descr="A vertical rectangular white sign with a black border and legend. The top third of the sign is shown as a black panel with a white diamond outline symbol centered horizontally. This panel is shown above the words &quot;HOV 2+ ONLY&quot; on two lines above the words &quot;6:30 AM – 9:30 AM MON – FRI&quot; on the next two lines.">
            <a:extLst>
              <a:ext uri="{FF2B5EF4-FFF2-40B4-BE49-F238E27FC236}">
                <a16:creationId xmlns:a16="http://schemas.microsoft.com/office/drawing/2014/main" id="{88A91B5E-5348-E544-2CFF-AB85AACA35B5}"/>
              </a:ext>
            </a:extLst>
          </p:cNvPr>
          <p:cNvPicPr>
            <a:picLocks noChangeAspect="1"/>
          </p:cNvPicPr>
          <p:nvPr/>
        </p:nvPicPr>
        <p:blipFill rotWithShape="1">
          <a:blip r:embed="rId3"/>
          <a:srcRect b="11577"/>
          <a:stretch/>
        </p:blipFill>
        <p:spPr>
          <a:xfrm>
            <a:off x="7009740" y="1886160"/>
            <a:ext cx="1148144" cy="1591813"/>
          </a:xfrm>
          <a:prstGeom prst="rect">
            <a:avLst/>
          </a:prstGeom>
        </p:spPr>
      </p:pic>
      <p:sp>
        <p:nvSpPr>
          <p:cNvPr id="5" name="TextBox 4">
            <a:extLst>
              <a:ext uri="{FF2B5EF4-FFF2-40B4-BE49-F238E27FC236}">
                <a16:creationId xmlns:a16="http://schemas.microsoft.com/office/drawing/2014/main" id="{19B67606-1C99-9B48-6A54-2E7026ED9AA4}"/>
              </a:ext>
            </a:extLst>
          </p:cNvPr>
          <p:cNvSpPr txBox="1"/>
          <p:nvPr/>
        </p:nvSpPr>
        <p:spPr>
          <a:xfrm>
            <a:off x="8157884" y="2522784"/>
            <a:ext cx="866775" cy="369332"/>
          </a:xfrm>
          <a:prstGeom prst="rect">
            <a:avLst/>
          </a:prstGeom>
          <a:noFill/>
        </p:spPr>
        <p:txBody>
          <a:bodyPr wrap="square" rtlCol="0">
            <a:spAutoFit/>
          </a:bodyPr>
          <a:lstStyle/>
          <a:p>
            <a:r>
              <a:rPr lang="en-US" dirty="0"/>
              <a:t>R3-11</a:t>
            </a:r>
          </a:p>
        </p:txBody>
      </p:sp>
      <p:pic>
        <p:nvPicPr>
          <p:cNvPr id="8" name="Picture 7" descr="A horizontal rectangular white sign with a black border and legend. A white diamond outline symbol on a black panel in the upper left quadrant of the sign is shown to the left of the words &quot;HOV 2+ ONLY&quot; in large letters on two lines above the words &quot;6 AM – 9 AM MON – FRI,&quot; which are above a downward-pointing black arrow on the bottom line.">
            <a:extLst>
              <a:ext uri="{FF2B5EF4-FFF2-40B4-BE49-F238E27FC236}">
                <a16:creationId xmlns:a16="http://schemas.microsoft.com/office/drawing/2014/main" id="{2D62274B-B465-C8EF-0AD7-9F2727F27217}"/>
              </a:ext>
            </a:extLst>
          </p:cNvPr>
          <p:cNvPicPr>
            <a:picLocks noChangeAspect="1"/>
          </p:cNvPicPr>
          <p:nvPr/>
        </p:nvPicPr>
        <p:blipFill rotWithShape="1">
          <a:blip r:embed="rId4"/>
          <a:srcRect b="12537"/>
          <a:stretch/>
        </p:blipFill>
        <p:spPr>
          <a:xfrm>
            <a:off x="9110091" y="1887561"/>
            <a:ext cx="1778494" cy="1510114"/>
          </a:xfrm>
          <a:prstGeom prst="rect">
            <a:avLst/>
          </a:prstGeom>
        </p:spPr>
      </p:pic>
      <p:sp>
        <p:nvSpPr>
          <p:cNvPr id="3" name="TextBox 2">
            <a:extLst>
              <a:ext uri="{FF2B5EF4-FFF2-40B4-BE49-F238E27FC236}">
                <a16:creationId xmlns:a16="http://schemas.microsoft.com/office/drawing/2014/main" id="{93C25E40-F830-B3BB-2FCD-66F9F29D7D6B}"/>
              </a:ext>
            </a:extLst>
          </p:cNvPr>
          <p:cNvSpPr txBox="1"/>
          <p:nvPr/>
        </p:nvSpPr>
        <p:spPr>
          <a:xfrm>
            <a:off x="10888279" y="2522784"/>
            <a:ext cx="866775" cy="369332"/>
          </a:xfrm>
          <a:prstGeom prst="rect">
            <a:avLst/>
          </a:prstGeom>
          <a:noFill/>
        </p:spPr>
        <p:txBody>
          <a:bodyPr wrap="square" rtlCol="0">
            <a:spAutoFit/>
          </a:bodyPr>
          <a:lstStyle/>
          <a:p>
            <a:r>
              <a:rPr lang="en-US" dirty="0"/>
              <a:t>R3-14</a:t>
            </a:r>
          </a:p>
        </p:txBody>
      </p:sp>
    </p:spTree>
    <p:extLst>
      <p:ext uri="{BB962C8B-B14F-4D97-AF65-F5344CB8AC3E}">
        <p14:creationId xmlns:p14="http://schemas.microsoft.com/office/powerpoint/2010/main" val="209000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6607-2A36-C2F7-144C-6CC65F7DBCBA}"/>
              </a:ext>
            </a:extLst>
          </p:cNvPr>
          <p:cNvSpPr>
            <a:spLocks noGrp="1"/>
          </p:cNvSpPr>
          <p:nvPr>
            <p:ph type="title"/>
          </p:nvPr>
        </p:nvSpPr>
        <p:spPr/>
        <p:txBody>
          <a:bodyPr/>
          <a:lstStyle/>
          <a:p>
            <a:r>
              <a:rPr lang="en-US"/>
              <a:t>Section 2G.07 Preferential Lane Ends Signs</a:t>
            </a:r>
          </a:p>
        </p:txBody>
      </p:sp>
      <p:sp>
        <p:nvSpPr>
          <p:cNvPr id="4" name="Content Placeholder 3">
            <a:extLst>
              <a:ext uri="{FF2B5EF4-FFF2-40B4-BE49-F238E27FC236}">
                <a16:creationId xmlns:a16="http://schemas.microsoft.com/office/drawing/2014/main" id="{852A9CAE-59A6-7833-1E92-0CA16C3C5373}"/>
              </a:ext>
            </a:extLst>
          </p:cNvPr>
          <p:cNvSpPr>
            <a:spLocks noGrp="1"/>
          </p:cNvSpPr>
          <p:nvPr>
            <p:ph idx="1"/>
          </p:nvPr>
        </p:nvSpPr>
        <p:spPr/>
        <p:txBody>
          <a:bodyPr vert="horz" lIns="91440" tIns="45720" rIns="91440" bIns="45720" rtlCol="0" anchor="t">
            <a:normAutofit/>
          </a:bodyPr>
          <a:lstStyle/>
          <a:p>
            <a:r>
              <a:rPr lang="en-US" dirty="0"/>
              <a:t>Sign placement ½ mile in advance of the end of a preferential lane applies to freeways and expressways</a:t>
            </a:r>
          </a:p>
          <a:p>
            <a:r>
              <a:rPr lang="en-US" dirty="0"/>
              <a:t>Sign placement on conventional roads should be determined by engineering judgment</a:t>
            </a:r>
            <a:endParaRPr lang="en-US" dirty="0">
              <a:cs typeface="Arial"/>
            </a:endParaRPr>
          </a:p>
        </p:txBody>
      </p:sp>
      <p:pic>
        <p:nvPicPr>
          <p:cNvPr id="16" name="Picture 15" descr="A vertical rectangular white sign with a black border and legend. The top third of the sign is shown as a black panel with a white diamond outline symbol centered horizontally. This panel is above the words &quot;HOV LANE&quot; on two lines above the words &quot;ENDS 1/2 MILE&quot; on two lines.">
            <a:extLst>
              <a:ext uri="{FF2B5EF4-FFF2-40B4-BE49-F238E27FC236}">
                <a16:creationId xmlns:a16="http://schemas.microsoft.com/office/drawing/2014/main" id="{65849FB7-D2C4-1AE3-68E1-D0823C330C50}"/>
              </a:ext>
            </a:extLst>
          </p:cNvPr>
          <p:cNvPicPr>
            <a:picLocks noChangeAspect="1"/>
          </p:cNvPicPr>
          <p:nvPr/>
        </p:nvPicPr>
        <p:blipFill rotWithShape="1">
          <a:blip r:embed="rId3"/>
          <a:srcRect l="20186" t="-1160" r="46203" b="16285"/>
          <a:stretch/>
        </p:blipFill>
        <p:spPr>
          <a:xfrm>
            <a:off x="3840027" y="4065039"/>
            <a:ext cx="1789611" cy="1422838"/>
          </a:xfrm>
          <a:prstGeom prst="rect">
            <a:avLst/>
          </a:prstGeom>
        </p:spPr>
      </p:pic>
      <p:sp>
        <p:nvSpPr>
          <p:cNvPr id="3" name="TextBox 2">
            <a:extLst>
              <a:ext uri="{FF2B5EF4-FFF2-40B4-BE49-F238E27FC236}">
                <a16:creationId xmlns:a16="http://schemas.microsoft.com/office/drawing/2014/main" id="{16829913-507B-9D86-56FB-7FC568E69BB3}"/>
              </a:ext>
            </a:extLst>
          </p:cNvPr>
          <p:cNvSpPr txBox="1"/>
          <p:nvPr/>
        </p:nvSpPr>
        <p:spPr>
          <a:xfrm>
            <a:off x="4189429" y="5500932"/>
            <a:ext cx="1013401" cy="369332"/>
          </a:xfrm>
          <a:prstGeom prst="rect">
            <a:avLst/>
          </a:prstGeom>
          <a:noFill/>
        </p:spPr>
        <p:txBody>
          <a:bodyPr wrap="square" rtlCol="0">
            <a:spAutoFit/>
          </a:bodyPr>
          <a:lstStyle/>
          <a:p>
            <a:pPr algn="ctr"/>
            <a:r>
              <a:rPr lang="en-US" dirty="0"/>
              <a:t>R3-12b</a:t>
            </a:r>
          </a:p>
        </p:txBody>
      </p:sp>
      <p:pic>
        <p:nvPicPr>
          <p:cNvPr id="21" name="Picture 20" descr="A vertical rectangular white sign with a black border and legend. The top third of the sign is shown as a black panel with a white diamond outline symbol centered horizontally. This panel is above the words &quot;HOV RESTRICTION&quot; on two lines above the words &quot;ENDS 1/2 MILE&quot; on two lines.">
            <a:extLst>
              <a:ext uri="{FF2B5EF4-FFF2-40B4-BE49-F238E27FC236}">
                <a16:creationId xmlns:a16="http://schemas.microsoft.com/office/drawing/2014/main" id="{1EA34C38-3D99-9568-FDAD-A62CF604E8CA}"/>
              </a:ext>
            </a:extLst>
          </p:cNvPr>
          <p:cNvPicPr>
            <a:picLocks noChangeAspect="1"/>
          </p:cNvPicPr>
          <p:nvPr/>
        </p:nvPicPr>
        <p:blipFill rotWithShape="1">
          <a:blip r:embed="rId3"/>
          <a:srcRect l="79709" b="15125"/>
          <a:stretch/>
        </p:blipFill>
        <p:spPr>
          <a:xfrm>
            <a:off x="5629639" y="4078094"/>
            <a:ext cx="1080394" cy="1422838"/>
          </a:xfrm>
          <a:prstGeom prst="rect">
            <a:avLst/>
          </a:prstGeom>
        </p:spPr>
      </p:pic>
      <p:sp>
        <p:nvSpPr>
          <p:cNvPr id="5" name="TextBox 4">
            <a:extLst>
              <a:ext uri="{FF2B5EF4-FFF2-40B4-BE49-F238E27FC236}">
                <a16:creationId xmlns:a16="http://schemas.microsoft.com/office/drawing/2014/main" id="{1CB32A6E-3D63-AB74-2EEE-C15136E962FD}"/>
              </a:ext>
            </a:extLst>
          </p:cNvPr>
          <p:cNvSpPr txBox="1"/>
          <p:nvPr/>
        </p:nvSpPr>
        <p:spPr>
          <a:xfrm>
            <a:off x="5629639" y="5500932"/>
            <a:ext cx="1013916" cy="369332"/>
          </a:xfrm>
          <a:prstGeom prst="rect">
            <a:avLst/>
          </a:prstGeom>
          <a:noFill/>
        </p:spPr>
        <p:txBody>
          <a:bodyPr wrap="square" rtlCol="0">
            <a:spAutoFit/>
          </a:bodyPr>
          <a:lstStyle/>
          <a:p>
            <a:pPr algn="ctr"/>
            <a:r>
              <a:rPr lang="en-US" dirty="0"/>
              <a:t>R3-12d</a:t>
            </a:r>
          </a:p>
        </p:txBody>
      </p:sp>
      <p:pic>
        <p:nvPicPr>
          <p:cNvPr id="18" name="Picture 17" descr="A vertical rectangular white sign with a black border and the words &quot;BUS LANE ENDS 1/2 MILE&quot; in black on four lines.">
            <a:extLst>
              <a:ext uri="{FF2B5EF4-FFF2-40B4-BE49-F238E27FC236}">
                <a16:creationId xmlns:a16="http://schemas.microsoft.com/office/drawing/2014/main" id="{4EEEEBB6-E7EF-BF22-0F4B-6802891C64B0}"/>
              </a:ext>
            </a:extLst>
          </p:cNvPr>
          <p:cNvPicPr>
            <a:picLocks noChangeAspect="1"/>
          </p:cNvPicPr>
          <p:nvPr/>
        </p:nvPicPr>
        <p:blipFill rotWithShape="1">
          <a:blip r:embed="rId4"/>
          <a:srcRect l="46283" b="13246"/>
          <a:stretch/>
        </p:blipFill>
        <p:spPr>
          <a:xfrm>
            <a:off x="6873767" y="3860007"/>
            <a:ext cx="1540067" cy="1627870"/>
          </a:xfrm>
          <a:prstGeom prst="rect">
            <a:avLst/>
          </a:prstGeom>
        </p:spPr>
      </p:pic>
      <p:sp>
        <p:nvSpPr>
          <p:cNvPr id="6" name="TextBox 5">
            <a:extLst>
              <a:ext uri="{FF2B5EF4-FFF2-40B4-BE49-F238E27FC236}">
                <a16:creationId xmlns:a16="http://schemas.microsoft.com/office/drawing/2014/main" id="{97DF873C-5C80-CB3B-67DD-0911404B3E77}"/>
              </a:ext>
            </a:extLst>
          </p:cNvPr>
          <p:cNvSpPr txBox="1"/>
          <p:nvPr/>
        </p:nvSpPr>
        <p:spPr>
          <a:xfrm>
            <a:off x="7136842" y="5487877"/>
            <a:ext cx="1013916" cy="369332"/>
          </a:xfrm>
          <a:prstGeom prst="rect">
            <a:avLst/>
          </a:prstGeom>
          <a:noFill/>
        </p:spPr>
        <p:txBody>
          <a:bodyPr wrap="square" rtlCol="0">
            <a:spAutoFit/>
          </a:bodyPr>
          <a:lstStyle/>
          <a:p>
            <a:pPr algn="ctr"/>
            <a:r>
              <a:rPr lang="en-US" dirty="0"/>
              <a:t>R3-12h</a:t>
            </a:r>
          </a:p>
        </p:txBody>
      </p:sp>
    </p:spTree>
    <p:extLst>
      <p:ext uri="{BB962C8B-B14F-4D97-AF65-F5344CB8AC3E}">
        <p14:creationId xmlns:p14="http://schemas.microsoft.com/office/powerpoint/2010/main" val="4056576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0F4C9-6806-AAF4-C170-C18ADCA4530F}"/>
              </a:ext>
            </a:extLst>
          </p:cNvPr>
          <p:cNvSpPr>
            <a:spLocks noGrp="1"/>
          </p:cNvSpPr>
          <p:nvPr>
            <p:ph type="title"/>
          </p:nvPr>
        </p:nvSpPr>
        <p:spPr>
          <a:xfrm>
            <a:off x="617620" y="365125"/>
            <a:ext cx="10969699" cy="1386619"/>
          </a:xfrm>
        </p:spPr>
        <p:txBody>
          <a:bodyPr/>
          <a:lstStyle/>
          <a:p>
            <a:r>
              <a:rPr lang="en-US"/>
              <a:t>Section 2G.11 Signing for Initial Entry Points to Preferential Lanes</a:t>
            </a:r>
          </a:p>
        </p:txBody>
      </p:sp>
      <p:sp>
        <p:nvSpPr>
          <p:cNvPr id="4" name="Content Placeholder 3">
            <a:extLst>
              <a:ext uri="{FF2B5EF4-FFF2-40B4-BE49-F238E27FC236}">
                <a16:creationId xmlns:a16="http://schemas.microsoft.com/office/drawing/2014/main" id="{B4C39BF5-41BB-96BE-B24C-556A19A668F2}"/>
              </a:ext>
            </a:extLst>
          </p:cNvPr>
          <p:cNvSpPr>
            <a:spLocks noGrp="1"/>
          </p:cNvSpPr>
          <p:nvPr>
            <p:ph idx="1"/>
          </p:nvPr>
        </p:nvSpPr>
        <p:spPr>
          <a:xfrm>
            <a:off x="617538" y="1751013"/>
            <a:ext cx="5377219" cy="4217987"/>
          </a:xfrm>
        </p:spPr>
        <p:txBody>
          <a:bodyPr>
            <a:normAutofit/>
          </a:bodyPr>
          <a:lstStyle/>
          <a:p>
            <a:r>
              <a:rPr lang="en-US" dirty="0"/>
              <a:t>Requires Advance Guide sign </a:t>
            </a:r>
            <a:br>
              <a:rPr lang="en-US" dirty="0"/>
            </a:br>
            <a:r>
              <a:rPr lang="en-US" dirty="0"/>
              <a:t>1 mile in advance when a </a:t>
            </a:r>
            <a:br>
              <a:rPr lang="en-US" dirty="0"/>
            </a:br>
            <a:r>
              <a:rPr lang="en-US" dirty="0"/>
              <a:t>general-purpose lane becomes a preferential lane</a:t>
            </a:r>
          </a:p>
          <a:p>
            <a:r>
              <a:rPr lang="en-US" dirty="0"/>
              <a:t>Requires including a panel at bottom of the sign with a down arrow and “ONLY” in black legend on yellow </a:t>
            </a:r>
            <a:br>
              <a:rPr lang="en-US" dirty="0"/>
            </a:br>
            <a:r>
              <a:rPr lang="en-US" dirty="0"/>
              <a:t>background</a:t>
            </a:r>
          </a:p>
        </p:txBody>
      </p:sp>
      <p:sp>
        <p:nvSpPr>
          <p:cNvPr id="15" name="TextBox 14">
            <a:extLst>
              <a:ext uri="{FF2B5EF4-FFF2-40B4-BE49-F238E27FC236}">
                <a16:creationId xmlns:a16="http://schemas.microsoft.com/office/drawing/2014/main" id="{760D6DF8-EC49-3AD2-2852-700C3C062C0F}"/>
              </a:ext>
            </a:extLst>
          </p:cNvPr>
          <p:cNvSpPr txBox="1"/>
          <p:nvPr/>
        </p:nvSpPr>
        <p:spPr>
          <a:xfrm>
            <a:off x="7846143" y="1171557"/>
            <a:ext cx="4034022" cy="369332"/>
          </a:xfrm>
          <a:prstGeom prst="rect">
            <a:avLst/>
          </a:prstGeom>
          <a:noFill/>
        </p:spPr>
        <p:txBody>
          <a:bodyPr wrap="square" rtlCol="0">
            <a:spAutoFit/>
          </a:bodyPr>
          <a:lstStyle/>
          <a:p>
            <a:pPr algn="ctr"/>
            <a:r>
              <a:rPr lang="en-US" sz="900" b="1" dirty="0">
                <a:latin typeface="+mn-lt"/>
              </a:rPr>
              <a:t>Figure 2G-8. Example of Advance Guide and Entrance Direction Signs for a General-Purpose Lane that Becomes a Preferential Lane</a:t>
            </a:r>
          </a:p>
        </p:txBody>
      </p:sp>
      <p:sp>
        <p:nvSpPr>
          <p:cNvPr id="3" name="TextBox 2">
            <a:extLst>
              <a:ext uri="{FF2B5EF4-FFF2-40B4-BE49-F238E27FC236}">
                <a16:creationId xmlns:a16="http://schemas.microsoft.com/office/drawing/2014/main" id="{BE52AC1E-C592-E265-1C92-14E6CBCC4609}"/>
              </a:ext>
            </a:extLst>
          </p:cNvPr>
          <p:cNvSpPr txBox="1"/>
          <p:nvPr/>
        </p:nvSpPr>
        <p:spPr>
          <a:xfrm>
            <a:off x="5299150" y="5249138"/>
            <a:ext cx="747148" cy="369332"/>
          </a:xfrm>
          <a:prstGeom prst="rect">
            <a:avLst/>
          </a:prstGeom>
          <a:noFill/>
        </p:spPr>
        <p:txBody>
          <a:bodyPr wrap="square" rtlCol="0">
            <a:spAutoFit/>
          </a:bodyPr>
          <a:lstStyle/>
          <a:p>
            <a:r>
              <a:rPr lang="en-US" dirty="0"/>
              <a:t>E8-3</a:t>
            </a:r>
          </a:p>
        </p:txBody>
      </p:sp>
      <p:pic>
        <p:nvPicPr>
          <p:cNvPr id="8" name="Picture 7" descr="A horizontal rectangular green sign with a white border. A white diamond outline symbol on a black panel is shown on the left third of the sign. This panel is shown to the left of the words &quot;HOV LANE ENTRANCE 1 MILE&quot; on three lines. The bottom panel has a yellow background and black border with a downward directional sign and the word &quot;ONLY.&quot;  Mounted to the top of the sign is a yellow plaque with a black border and the word &quot;LEFT&quot; in black.">
            <a:extLst>
              <a:ext uri="{FF2B5EF4-FFF2-40B4-BE49-F238E27FC236}">
                <a16:creationId xmlns:a16="http://schemas.microsoft.com/office/drawing/2014/main" id="{91227C49-C142-0BA4-9A82-891DD8CDB7E9}"/>
              </a:ext>
            </a:extLst>
          </p:cNvPr>
          <p:cNvPicPr>
            <a:picLocks noChangeAspect="1"/>
          </p:cNvPicPr>
          <p:nvPr/>
        </p:nvPicPr>
        <p:blipFill rotWithShape="1">
          <a:blip r:embed="rId3"/>
          <a:srcRect r="21506"/>
          <a:stretch/>
        </p:blipFill>
        <p:spPr>
          <a:xfrm>
            <a:off x="6073883" y="4018166"/>
            <a:ext cx="1977648" cy="1737222"/>
          </a:xfrm>
          <a:prstGeom prst="rect">
            <a:avLst/>
          </a:prstGeom>
        </p:spPr>
      </p:pic>
      <p:grpSp>
        <p:nvGrpSpPr>
          <p:cNvPr id="5" name="Group 4" descr="The figure shows one direction of travel on segments of a vertical highway with three general-purpose lanes and a fourth HOV lane. Along the roadway are E8-3, R3-13a, R3-14a, E8-1, and other roadway labeling signs.">
            <a:extLst>
              <a:ext uri="{FF2B5EF4-FFF2-40B4-BE49-F238E27FC236}">
                <a16:creationId xmlns:a16="http://schemas.microsoft.com/office/drawing/2014/main" id="{E5AB7FE6-9590-FC61-A078-6827DD50A040}"/>
              </a:ext>
            </a:extLst>
          </p:cNvPr>
          <p:cNvGrpSpPr/>
          <p:nvPr/>
        </p:nvGrpSpPr>
        <p:grpSpPr>
          <a:xfrm>
            <a:off x="7744516" y="1570384"/>
            <a:ext cx="4135649" cy="4664299"/>
            <a:chOff x="7744516" y="1570384"/>
            <a:chExt cx="4135649" cy="4664299"/>
          </a:xfrm>
        </p:grpSpPr>
        <p:pic>
          <p:nvPicPr>
            <p:cNvPr id="10" name="Picture 9">
              <a:extLst>
                <a:ext uri="{FF2B5EF4-FFF2-40B4-BE49-F238E27FC236}">
                  <a16:creationId xmlns:a16="http://schemas.microsoft.com/office/drawing/2014/main" id="{6342D793-1F9E-6199-C611-FF10A0AE27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9768" y="1570384"/>
              <a:ext cx="2148888" cy="4664299"/>
            </a:xfrm>
            <a:prstGeom prst="rect">
              <a:avLst/>
            </a:prstGeom>
          </p:spPr>
        </p:pic>
        <p:sp>
          <p:nvSpPr>
            <p:cNvPr id="9" name="Oval 8">
              <a:extLst>
                <a:ext uri="{FF2B5EF4-FFF2-40B4-BE49-F238E27FC236}">
                  <a16:creationId xmlns:a16="http://schemas.microsoft.com/office/drawing/2014/main" id="{71E576B7-8658-0782-EF0A-D2B40D86E6A5}"/>
                </a:ext>
              </a:extLst>
            </p:cNvPr>
            <p:cNvSpPr/>
            <p:nvPr/>
          </p:nvSpPr>
          <p:spPr>
            <a:xfrm>
              <a:off x="9250002" y="4569143"/>
              <a:ext cx="1039528" cy="6352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39FCDC2-4F04-E816-5E7F-D4758E3D8272}"/>
                </a:ext>
              </a:extLst>
            </p:cNvPr>
            <p:cNvCxnSpPr>
              <a:cxnSpLocks/>
            </p:cNvCxnSpPr>
            <p:nvPr/>
          </p:nvCxnSpPr>
          <p:spPr>
            <a:xfrm flipV="1">
              <a:off x="7744516" y="5061069"/>
              <a:ext cx="1564476" cy="3727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B4D3197-BA2A-F3B9-50BB-2E0B94A124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8656" y="1705967"/>
              <a:ext cx="1511509" cy="2004804"/>
            </a:xfrm>
            <a:prstGeom prst="rect">
              <a:avLst/>
            </a:prstGeom>
          </p:spPr>
        </p:pic>
      </p:grpSp>
      <p:sp>
        <p:nvSpPr>
          <p:cNvPr id="14" name="TextBox 13">
            <a:extLst>
              <a:ext uri="{FF2B5EF4-FFF2-40B4-BE49-F238E27FC236}">
                <a16:creationId xmlns:a16="http://schemas.microsoft.com/office/drawing/2014/main" id="{DEAA734B-F978-E460-4BE8-2FEADF1283D7}"/>
              </a:ext>
            </a:extLst>
          </p:cNvPr>
          <p:cNvSpPr txBox="1"/>
          <p:nvPr/>
        </p:nvSpPr>
        <p:spPr>
          <a:xfrm>
            <a:off x="10368656" y="3938954"/>
            <a:ext cx="1564476" cy="1708160"/>
          </a:xfrm>
          <a:prstGeom prst="rect">
            <a:avLst/>
          </a:prstGeom>
          <a:noFill/>
        </p:spPr>
        <p:txBody>
          <a:bodyPr wrap="square" rtlCol="0">
            <a:spAutoFit/>
          </a:bodyPr>
          <a:lstStyle/>
          <a:p>
            <a:r>
              <a:rPr lang="en-US" sz="700"/>
              <a:t>Notes: </a:t>
            </a:r>
          </a:p>
          <a:p>
            <a:pPr marL="111125" indent="-111125">
              <a:buFont typeface="+mj-lt"/>
              <a:buAutoNum type="arabicPeriod"/>
            </a:pPr>
            <a:r>
              <a:rPr lang="en-US" sz="700"/>
              <a:t>For access to a managed lane on the right-hand side, the same signing sequence would be used with adjustments made to sign messages</a:t>
            </a:r>
          </a:p>
          <a:p>
            <a:pPr marL="111125" indent="-111125">
              <a:buFont typeface="+mj-lt"/>
              <a:buAutoNum type="arabicPeriod"/>
            </a:pPr>
            <a:r>
              <a:rPr lang="en-US" sz="700"/>
              <a:t>Geometry is for illustrative purposes only; use locally applied geometric data</a:t>
            </a:r>
          </a:p>
          <a:p>
            <a:pPr marL="111125" indent="-111125">
              <a:buFont typeface="+mj-lt"/>
              <a:buAutoNum type="arabicPeriod"/>
            </a:pPr>
            <a:r>
              <a:rPr lang="en-US" sz="700"/>
              <a:t>The minimum vehicle occupancy requirement and hours of operation on the sign may vary for each facility</a:t>
            </a:r>
          </a:p>
          <a:p>
            <a:pPr marL="111125" indent="-111125">
              <a:buFont typeface="+mj-lt"/>
              <a:buAutoNum type="arabicPeriod"/>
            </a:pPr>
            <a:r>
              <a:rPr lang="en-US" sz="700"/>
              <a:t>See Chapter 3E for pavement markings</a:t>
            </a:r>
          </a:p>
        </p:txBody>
      </p:sp>
    </p:spTree>
    <p:extLst>
      <p:ext uri="{BB962C8B-B14F-4D97-AF65-F5344CB8AC3E}">
        <p14:creationId xmlns:p14="http://schemas.microsoft.com/office/powerpoint/2010/main" val="131851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3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1EA1F140-6F9F-4228-99FA-072E07781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3.xml><?xml version="1.0" encoding="utf-8"?>
<ds:datastoreItem xmlns:ds="http://schemas.openxmlformats.org/officeDocument/2006/customXml" ds:itemID="{150671AD-9624-435E-BDE0-588B9D4BBD02}">
  <ds:schemaRefs>
    <ds:schemaRef ds:uri="http://schemas.microsoft.com/office/2006/documentManagement/types"/>
    <ds:schemaRef ds:uri="http://purl.org/dc/elements/1.1/"/>
    <ds:schemaRef ds:uri="63d9b7c8-1859-477b-b1c9-96d4ea93e1f2"/>
    <ds:schemaRef ds:uri="http://schemas.openxmlformats.org/package/2006/metadata/core-properties"/>
    <ds:schemaRef ds:uri="d9bd7c4f-de10-4ba4-a8ff-396798a1ad9c"/>
    <ds:schemaRef ds:uri="http://purl.org/dc/terms/"/>
    <ds:schemaRef ds:uri="http://schemas.microsoft.com/office/infopath/2007/PartnerControl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279</TotalTime>
  <Words>4313</Words>
  <Application>Microsoft Office PowerPoint</Application>
  <PresentationFormat>Widescreen</PresentationFormat>
  <Paragraphs>304</Paragraphs>
  <Slides>21</Slides>
  <Notes>21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21</vt:i4>
      </vt:variant>
    </vt:vector>
  </HeadingPairs>
  <TitlesOfParts>
    <vt:vector size="34" baseType="lpstr">
      <vt:lpstr>Courier New</vt:lpstr>
      <vt:lpstr>Century Gothic</vt:lpstr>
      <vt:lpstr>FHWA Series F2001</vt:lpstr>
      <vt:lpstr>Arial</vt:lpstr>
      <vt:lpstr>Wingdings 3</vt:lpstr>
      <vt:lpstr>Webdings</vt:lpstr>
      <vt:lpstr>Wingdings</vt:lpstr>
      <vt:lpstr>FHWA Series D2001</vt:lpstr>
      <vt:lpstr>MUTCD Titles</vt:lpstr>
      <vt:lpstr>MUTCD Content</vt:lpstr>
      <vt:lpstr>1_MUTCD Titles</vt:lpstr>
      <vt:lpstr>2_MUTCD Titles</vt:lpstr>
      <vt:lpstr>3_MUTCD Titles</vt:lpstr>
      <vt:lpstr>Manual on Uniform Traffic Control Devices for Streets and Highways An Overview of Changes  in the 11th Edition </vt:lpstr>
      <vt:lpstr>Disclaimers</vt:lpstr>
      <vt:lpstr>Overview of Changes in Chapter 2G</vt:lpstr>
      <vt:lpstr>Chapter 2G Organization and Scope</vt:lpstr>
      <vt:lpstr>Section 2G.03 Regulatory Signs for Preferential Lanes – General</vt:lpstr>
      <vt:lpstr>Section 2G.04 Vehicle Occupancy Definition Signs (R3-10 Series and R3-13 Series)</vt:lpstr>
      <vt:lpstr>Section 2G.05 Preferential Lane Operation Signs (R3-11 Series and R3-14 Series)</vt:lpstr>
      <vt:lpstr>Section 2G.07 Preferential Lane Ends Signs</vt:lpstr>
      <vt:lpstr>Section 2G.11 Signing for Initial Entry Points to Preferential Lanes</vt:lpstr>
      <vt:lpstr>Section 2G.19 Guide Signs for Priced Managed Lanes</vt:lpstr>
      <vt:lpstr>Section 2G.20 Signs for Part-Time Travel on a Shoulder – General</vt:lpstr>
      <vt:lpstr>Section 2G.21 Regulatory Signs for Part-Time Travel on a Shoulder (1 of 3)</vt:lpstr>
      <vt:lpstr>Section 2G.21 Regulatory Signs for Part-Time Travel on a Shoulder (2 of 3)</vt:lpstr>
      <vt:lpstr>Section 2G.21 Regulatory Signs for Part-Time Travel on a Shoulder (3 of 3)</vt:lpstr>
      <vt:lpstr>Section 2G.22 Warning Signs for Part-Time Travel on a Shoulder</vt:lpstr>
      <vt:lpstr>Section 2G.23 Guide Signs for Part-Time Travel on a Shoulder (1 of 2)</vt:lpstr>
      <vt:lpstr>Section 2G.23 Guide Signs for Part-Time Travel on a Shoulder (2 of 2)</vt:lpstr>
      <vt:lpstr>Section 2G.24 Lane-Use Control Signals for  Part-Time Travel on a Shoulder</vt:lpstr>
      <vt:lpstr>Section 2G.25 Lane-Use Control Signals for Active Lane Management on Freeways and Expressways </vt:lpstr>
      <vt:lpstr>Section 2G.26 Variable Speed Limits for Active Traffic Management on Freeways and Expressways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2G</dc:title>
  <dc:creator>FHWA</dc:creator>
  <cp:keywords>MUTCD; Changes; 11th Edition; Chapter 2G</cp:keywords>
  <cp:lastModifiedBy>Guy, Erica (US)</cp:lastModifiedBy>
  <cp:revision>30</cp:revision>
  <cp:lastPrinted>2024-05-07T19:59:02Z</cp:lastPrinted>
  <dcterms:created xsi:type="dcterms:W3CDTF">2024-06-24T16:14:31Z</dcterms:created>
  <dcterms:modified xsi:type="dcterms:W3CDTF">2026-07-24T07:39:28Z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