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2" r:id="rId7"/>
    <p:sldMasterId id="2147484402" r:id="rId8"/>
  </p:sldMasterIdLst>
  <p:notesMasterIdLst>
    <p:notesMasterId r:id="rId33"/>
  </p:notesMasterIdLst>
  <p:handoutMasterIdLst>
    <p:handoutMasterId r:id="rId34"/>
  </p:handoutMasterIdLst>
  <p:sldIdLst>
    <p:sldId id="1426" r:id="rId9"/>
    <p:sldId id="1427" r:id="rId10"/>
    <p:sldId id="1421" r:id="rId11"/>
    <p:sldId id="1389" r:id="rId12"/>
    <p:sldId id="1373" r:id="rId13"/>
    <p:sldId id="1372" r:id="rId14"/>
    <p:sldId id="1383" r:id="rId15"/>
    <p:sldId id="1378" r:id="rId16"/>
    <p:sldId id="1380" r:id="rId17"/>
    <p:sldId id="1381" r:id="rId18"/>
    <p:sldId id="1391" r:id="rId19"/>
    <p:sldId id="1382" r:id="rId20"/>
    <p:sldId id="1379" r:id="rId21"/>
    <p:sldId id="1374" r:id="rId22"/>
    <p:sldId id="1376" r:id="rId23"/>
    <p:sldId id="1385" r:id="rId24"/>
    <p:sldId id="1386" r:id="rId25"/>
    <p:sldId id="1387" r:id="rId26"/>
    <p:sldId id="1388" r:id="rId27"/>
    <p:sldId id="1390" r:id="rId28"/>
    <p:sldId id="592" r:id="rId29"/>
    <p:sldId id="593" r:id="rId30"/>
    <p:sldId id="594" r:id="rId31"/>
    <p:sldId id="915" r:id="rId32"/>
  </p:sldIdLst>
  <p:sldSz cx="12192000" cy="6858000"/>
  <p:notesSz cx="7010400" cy="9296400"/>
  <p:embeddedFontLst>
    <p:embeddedFont>
      <p:font typeface="Century Gothic" panose="020B0502020202020204" pitchFamily="34" charset="0"/>
      <p:regular r:id="rId35"/>
      <p:bold r:id="rId36"/>
      <p:italic r:id="rId37"/>
      <p:boldItalic r:id="rId38"/>
    </p:embeddedFont>
    <p:embeddedFont>
      <p:font typeface="FHWA Series D2001" panose="020B0604000000020003" charset="0"/>
      <p:regular r:id="rId39"/>
    </p:embeddedFont>
    <p:embeddedFont>
      <p:font typeface="FHWA Series F2001" panose="020B0807000000020003" charset="0"/>
      <p:regular r:id="rId40"/>
    </p:embeddedFont>
    <p:embeddedFont>
      <p:font typeface="Webdings" panose="05030102010509060703" pitchFamily="18" charset="2"/>
      <p:regular r:id="rId41"/>
    </p:embeddedFont>
    <p:embeddedFont>
      <p:font typeface="Wingdings 3" panose="05040102010807070707" pitchFamily="18" charset="2"/>
      <p:regular r:id="rId42"/>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F80B650E-E713-05BB-E0A1-E636AFE429FB}" name="Outhouse, Jennifer (FHWA)" initials="OJ(" userId="S::Jennifer.Outhouse@ad.dot.gov::c059a2d7-98c4-479b-ab08-c366c599023c"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710FA8-51F5-476B-B3DB-86D02E547BEA}" v="9" dt="2026-07-24T07:41:54.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056" autoAdjust="0"/>
  </p:normalViewPr>
  <p:slideViewPr>
    <p:cSldViewPr snapToGrid="0">
      <p:cViewPr varScale="1">
        <p:scale>
          <a:sx n="50" d="100"/>
          <a:sy n="50" d="100"/>
        </p:scale>
        <p:origin x="1116" y="66"/>
      </p:cViewPr>
      <p:guideLst>
        <p:guide orient="horz" pos="33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5.fntdata"/><Relationship Id="rId21" Type="http://schemas.openxmlformats.org/officeDocument/2006/relationships/slide" Target="slides/slide13.xml"/><Relationship Id="rId34" Type="http://schemas.openxmlformats.org/officeDocument/2006/relationships/handoutMaster" Target="handoutMasters/handoutMaster1.xml"/><Relationship Id="rId42" Type="http://schemas.openxmlformats.org/officeDocument/2006/relationships/font" Target="fonts/font8.fntdata"/><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2.fntdata"/><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font" Target="fonts/font1.fntdata"/><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font" Target="fonts/font4.fntdata"/><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custSel addSld delSld modSld">
      <pc:chgData name="Guy, Erica (US)" userId="1fe87976-b765-4ae8-b0d1-d999fb95f92b" providerId="ADAL" clId="{C16E00C5-FDD2-4D94-9E8B-3436556C05AB}" dt="2026-07-22T16:26:39.999" v="235" actId="1035"/>
      <pc:docMkLst>
        <pc:docMk/>
      </pc:docMkLst>
      <pc:sldChg chg="modSp mod">
        <pc:chgData name="Guy, Erica (US)" userId="1fe87976-b765-4ae8-b0d1-d999fb95f92b" providerId="ADAL" clId="{C16E00C5-FDD2-4D94-9E8B-3436556C05AB}" dt="2026-07-22T16:20:14.099" v="151" actId="962"/>
        <pc:sldMkLst>
          <pc:docMk/>
          <pc:sldMk cId="3291219549" sldId="593"/>
        </pc:sldMkLst>
        <pc:spChg chg="ord">
          <ac:chgData name="Guy, Erica (US)" userId="1fe87976-b765-4ae8-b0d1-d999fb95f92b" providerId="ADAL" clId="{C16E00C5-FDD2-4D94-9E8B-3436556C05AB}" dt="2026-07-22T16:17:28.052" v="150"/>
          <ac:spMkLst>
            <pc:docMk/>
            <pc:sldMk cId="3291219549" sldId="593"/>
            <ac:spMk id="5" creationId="{1E173DDC-4956-8B0B-D18E-C0AAB02D751F}"/>
          </ac:spMkLst>
        </pc:spChg>
        <pc:spChg chg="mod">
          <ac:chgData name="Guy, Erica (US)" userId="1fe87976-b765-4ae8-b0d1-d999fb95f92b" providerId="ADAL" clId="{C16E00C5-FDD2-4D94-9E8B-3436556C05AB}" dt="2026-07-22T16:17:23.341" v="149" actId="962"/>
          <ac:spMkLst>
            <pc:docMk/>
            <pc:sldMk cId="3291219549" sldId="593"/>
            <ac:spMk id="6" creationId="{A79AD76E-2BEC-A5E1-C364-39A4F9CD8DF1}"/>
          </ac:spMkLst>
        </pc:spChg>
        <pc:picChg chg="mod">
          <ac:chgData name="Guy, Erica (US)" userId="1fe87976-b765-4ae8-b0d1-d999fb95f92b" providerId="ADAL" clId="{C16E00C5-FDD2-4D94-9E8B-3436556C05AB}" dt="2026-07-22T16:20:14.099" v="151" actId="962"/>
          <ac:picMkLst>
            <pc:docMk/>
            <pc:sldMk cId="3291219549" sldId="593"/>
            <ac:picMk id="11" creationId="{17AD0C6D-B905-3819-B426-912832E30DEA}"/>
          </ac:picMkLst>
        </pc:picChg>
      </pc:sldChg>
      <pc:sldChg chg="modSp mod">
        <pc:chgData name="Guy, Erica (US)" userId="1fe87976-b765-4ae8-b0d1-d999fb95f92b" providerId="ADAL" clId="{C16E00C5-FDD2-4D94-9E8B-3436556C05AB}" dt="2026-07-22T16:23:48.146" v="154" actId="962"/>
        <pc:sldMkLst>
          <pc:docMk/>
          <pc:sldMk cId="2391275911" sldId="594"/>
        </pc:sldMkLst>
        <pc:spChg chg="mod">
          <ac:chgData name="Guy, Erica (US)" userId="1fe87976-b765-4ae8-b0d1-d999fb95f92b" providerId="ADAL" clId="{C16E00C5-FDD2-4D94-9E8B-3436556C05AB}" dt="2026-07-22T16:23:48.146" v="154" actId="962"/>
          <ac:spMkLst>
            <pc:docMk/>
            <pc:sldMk cId="2391275911" sldId="594"/>
            <ac:spMk id="6" creationId="{6B447BE5-7D67-2C01-23B1-F2A92E9BE973}"/>
          </ac:spMkLst>
        </pc:spChg>
        <pc:picChg chg="mod">
          <ac:chgData name="Guy, Erica (US)" userId="1fe87976-b765-4ae8-b0d1-d999fb95f92b" providerId="ADAL" clId="{C16E00C5-FDD2-4D94-9E8B-3436556C05AB}" dt="2026-07-22T16:23:04.486" v="153" actId="962"/>
          <ac:picMkLst>
            <pc:docMk/>
            <pc:sldMk cId="2391275911" sldId="594"/>
            <ac:picMk id="13" creationId="{B14C1BD1-33B2-CCC5-F42C-B60214540584}"/>
          </ac:picMkLst>
        </pc:picChg>
      </pc:sldChg>
      <pc:sldChg chg="modSp mod">
        <pc:chgData name="Guy, Erica (US)" userId="1fe87976-b765-4ae8-b0d1-d999fb95f92b" providerId="ADAL" clId="{C16E00C5-FDD2-4D94-9E8B-3436556C05AB}" dt="2026-07-22T16:23:55.967" v="155" actId="962"/>
        <pc:sldMkLst>
          <pc:docMk/>
          <pc:sldMk cId="3573914051" sldId="915"/>
        </pc:sldMkLst>
        <pc:picChg chg="mod">
          <ac:chgData name="Guy, Erica (US)" userId="1fe87976-b765-4ae8-b0d1-d999fb95f92b" providerId="ADAL" clId="{C16E00C5-FDD2-4D94-9E8B-3436556C05AB}" dt="2026-07-22T16:23:55.967" v="155"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2T14:06:52.030" v="19" actId="962"/>
        <pc:sldMkLst>
          <pc:docMk/>
          <pc:sldMk cId="1219641447" sldId="1372"/>
        </pc:sldMkLst>
        <pc:picChg chg="mod">
          <ac:chgData name="Guy, Erica (US)" userId="1fe87976-b765-4ae8-b0d1-d999fb95f92b" providerId="ADAL" clId="{C16E00C5-FDD2-4D94-9E8B-3436556C05AB}" dt="2026-07-22T14:06:52.030" v="19" actId="962"/>
          <ac:picMkLst>
            <pc:docMk/>
            <pc:sldMk cId="1219641447" sldId="1372"/>
            <ac:picMk id="14" creationId="{A4B342F9-C648-F27D-77D5-5A6818A1E5CD}"/>
          </ac:picMkLst>
        </pc:picChg>
      </pc:sldChg>
      <pc:sldChg chg="addSp delSp modSp mod">
        <pc:chgData name="Guy, Erica (US)" userId="1fe87976-b765-4ae8-b0d1-d999fb95f92b" providerId="ADAL" clId="{C16E00C5-FDD2-4D94-9E8B-3436556C05AB}" dt="2026-07-22T16:15:16.435" v="144"/>
        <pc:sldMkLst>
          <pc:docMk/>
          <pc:sldMk cId="1449519880" sldId="1374"/>
        </pc:sldMkLst>
        <pc:spChg chg="ord">
          <ac:chgData name="Guy, Erica (US)" userId="1fe87976-b765-4ae8-b0d1-d999fb95f92b" providerId="ADAL" clId="{C16E00C5-FDD2-4D94-9E8B-3436556C05AB}" dt="2026-07-22T16:15:16.435" v="144"/>
          <ac:spMkLst>
            <pc:docMk/>
            <pc:sldMk cId="1449519880" sldId="1374"/>
            <ac:spMk id="7" creationId="{F8F48DEB-5361-F88D-204C-CE448A7CCDD6}"/>
          </ac:spMkLst>
        </pc:spChg>
        <pc:spChg chg="add mod">
          <ac:chgData name="Guy, Erica (US)" userId="1fe87976-b765-4ae8-b0d1-d999fb95f92b" providerId="ADAL" clId="{C16E00C5-FDD2-4D94-9E8B-3436556C05AB}" dt="2026-07-22T16:13:53.983" v="122" actId="1038"/>
          <ac:spMkLst>
            <pc:docMk/>
            <pc:sldMk cId="1449519880" sldId="1374"/>
            <ac:spMk id="10" creationId="{2D15C830-C366-1D84-021B-29E916F3861E}"/>
          </ac:spMkLst>
        </pc:spChg>
        <pc:spChg chg="add mod ord">
          <ac:chgData name="Guy, Erica (US)" userId="1fe87976-b765-4ae8-b0d1-d999fb95f92b" providerId="ADAL" clId="{C16E00C5-FDD2-4D94-9E8B-3436556C05AB}" dt="2026-07-22T16:15:05.619" v="140"/>
          <ac:spMkLst>
            <pc:docMk/>
            <pc:sldMk cId="1449519880" sldId="1374"/>
            <ac:spMk id="13" creationId="{1F5F725C-FEC7-DACF-6D85-999570324A95}"/>
          </ac:spMkLst>
        </pc:spChg>
        <pc:picChg chg="add mod ord">
          <ac:chgData name="Guy, Erica (US)" userId="1fe87976-b765-4ae8-b0d1-d999fb95f92b" providerId="ADAL" clId="{C16E00C5-FDD2-4D94-9E8B-3436556C05AB}" dt="2026-07-22T16:15:01.486" v="138"/>
          <ac:picMkLst>
            <pc:docMk/>
            <pc:sldMk cId="1449519880" sldId="1374"/>
            <ac:picMk id="5" creationId="{CEFB5684-5E67-7E2D-04AD-76567E5FC940}"/>
          </ac:picMkLst>
        </pc:picChg>
        <pc:picChg chg="add mod">
          <ac:chgData name="Guy, Erica (US)" userId="1fe87976-b765-4ae8-b0d1-d999fb95f92b" providerId="ADAL" clId="{C16E00C5-FDD2-4D94-9E8B-3436556C05AB}" dt="2026-07-22T16:13:12.318" v="78" actId="1035"/>
          <ac:picMkLst>
            <pc:docMk/>
            <pc:sldMk cId="1449519880" sldId="1374"/>
            <ac:picMk id="8" creationId="{63CA6368-54B8-9414-9FB8-737ADB1ACD8B}"/>
          </ac:picMkLst>
        </pc:picChg>
      </pc:sldChg>
      <pc:sldChg chg="modSp mod">
        <pc:chgData name="Guy, Erica (US)" userId="1fe87976-b765-4ae8-b0d1-d999fb95f92b" providerId="ADAL" clId="{C16E00C5-FDD2-4D94-9E8B-3436556C05AB}" dt="2026-07-22T16:26:39.999" v="235" actId="1035"/>
        <pc:sldMkLst>
          <pc:docMk/>
          <pc:sldMk cId="3828530964" sldId="1379"/>
        </pc:sldMkLst>
        <pc:spChg chg="mod">
          <ac:chgData name="Guy, Erica (US)" userId="1fe87976-b765-4ae8-b0d1-d999fb95f92b" providerId="ADAL" clId="{C16E00C5-FDD2-4D94-9E8B-3436556C05AB}" dt="2026-07-22T16:25:31.887" v="202" actId="14100"/>
          <ac:spMkLst>
            <pc:docMk/>
            <pc:sldMk cId="3828530964" sldId="1379"/>
            <ac:spMk id="2" creationId="{3BD91BCD-01FE-CEA5-FBC1-8790ABAC059D}"/>
          </ac:spMkLst>
        </pc:spChg>
        <pc:spChg chg="mod">
          <ac:chgData name="Guy, Erica (US)" userId="1fe87976-b765-4ae8-b0d1-d999fb95f92b" providerId="ADAL" clId="{C16E00C5-FDD2-4D94-9E8B-3436556C05AB}" dt="2026-07-22T16:26:13.718" v="205" actId="14100"/>
          <ac:spMkLst>
            <pc:docMk/>
            <pc:sldMk cId="3828530964" sldId="1379"/>
            <ac:spMk id="4" creationId="{BAD0B302-5C7C-159F-F185-AD3B3FC4DCA6}"/>
          </ac:spMkLst>
        </pc:spChg>
        <pc:spChg chg="mod ord">
          <ac:chgData name="Guy, Erica (US)" userId="1fe87976-b765-4ae8-b0d1-d999fb95f92b" providerId="ADAL" clId="{C16E00C5-FDD2-4D94-9E8B-3436556C05AB}" dt="2026-07-22T16:26:26.407" v="215" actId="1035"/>
          <ac:spMkLst>
            <pc:docMk/>
            <pc:sldMk cId="3828530964" sldId="1379"/>
            <ac:spMk id="7" creationId="{1E8FA397-A996-0265-6AA7-786D4F8285BF}"/>
          </ac:spMkLst>
        </pc:spChg>
        <pc:spChg chg="mod">
          <ac:chgData name="Guy, Erica (US)" userId="1fe87976-b765-4ae8-b0d1-d999fb95f92b" providerId="ADAL" clId="{C16E00C5-FDD2-4D94-9E8B-3436556C05AB}" dt="2026-07-22T16:26:39.999" v="235" actId="1035"/>
          <ac:spMkLst>
            <pc:docMk/>
            <pc:sldMk cId="3828530964" sldId="1379"/>
            <ac:spMk id="8" creationId="{84D18BFE-F6DC-90D1-FAA0-DC4699BA8431}"/>
          </ac:spMkLst>
        </pc:spChg>
        <pc:picChg chg="mod">
          <ac:chgData name="Guy, Erica (US)" userId="1fe87976-b765-4ae8-b0d1-d999fb95f92b" providerId="ADAL" clId="{C16E00C5-FDD2-4D94-9E8B-3436556C05AB}" dt="2026-07-22T16:26:30.861" v="225" actId="1035"/>
          <ac:picMkLst>
            <pc:docMk/>
            <pc:sldMk cId="3828530964" sldId="1379"/>
            <ac:picMk id="6" creationId="{6C29BF87-EA59-73BD-BDFF-8EA0B0D002C4}"/>
          </ac:picMkLst>
        </pc:picChg>
      </pc:sldChg>
      <pc:sldChg chg="modSp mod">
        <pc:chgData name="Guy, Erica (US)" userId="1fe87976-b765-4ae8-b0d1-d999fb95f92b" providerId="ADAL" clId="{C16E00C5-FDD2-4D94-9E8B-3436556C05AB}" dt="2026-07-22T16:00:27.769" v="28" actId="962"/>
        <pc:sldMkLst>
          <pc:docMk/>
          <pc:sldMk cId="2076262968" sldId="1382"/>
        </pc:sldMkLst>
        <pc:picChg chg="mod">
          <ac:chgData name="Guy, Erica (US)" userId="1fe87976-b765-4ae8-b0d1-d999fb95f92b" providerId="ADAL" clId="{C16E00C5-FDD2-4D94-9E8B-3436556C05AB}" dt="2026-07-22T16:00:27.769" v="28" actId="962"/>
          <ac:picMkLst>
            <pc:docMk/>
            <pc:sldMk cId="2076262968" sldId="1382"/>
            <ac:picMk id="6" creationId="{55AB8CDF-98BF-1123-AC23-D2E46D5DFFED}"/>
          </ac:picMkLst>
        </pc:picChg>
      </pc:sldChg>
      <pc:sldChg chg="modSp mod">
        <pc:chgData name="Guy, Erica (US)" userId="1fe87976-b765-4ae8-b0d1-d999fb95f92b" providerId="ADAL" clId="{C16E00C5-FDD2-4D94-9E8B-3436556C05AB}" dt="2026-07-22T16:16:05.163" v="146" actId="962"/>
        <pc:sldMkLst>
          <pc:docMk/>
          <pc:sldMk cId="2816668398" sldId="1385"/>
        </pc:sldMkLst>
        <pc:spChg chg="ord">
          <ac:chgData name="Guy, Erica (US)" userId="1fe87976-b765-4ae8-b0d1-d999fb95f92b" providerId="ADAL" clId="{C16E00C5-FDD2-4D94-9E8B-3436556C05AB}" dt="2026-07-22T16:15:41.211" v="145"/>
          <ac:spMkLst>
            <pc:docMk/>
            <pc:sldMk cId="2816668398" sldId="1385"/>
            <ac:spMk id="8" creationId="{1B86114D-4390-6446-4C1A-F2ECF6B0847E}"/>
          </ac:spMkLst>
        </pc:spChg>
        <pc:picChg chg="mod">
          <ac:chgData name="Guy, Erica (US)" userId="1fe87976-b765-4ae8-b0d1-d999fb95f92b" providerId="ADAL" clId="{C16E00C5-FDD2-4D94-9E8B-3436556C05AB}" dt="2026-07-22T16:16:05.163" v="146" actId="962"/>
          <ac:picMkLst>
            <pc:docMk/>
            <pc:sldMk cId="2816668398" sldId="1385"/>
            <ac:picMk id="6" creationId="{526F99EE-FCEE-E012-E387-A476712A7D30}"/>
          </ac:picMkLst>
        </pc:picChg>
      </pc:sldChg>
      <pc:sldChg chg="modSp mod">
        <pc:chgData name="Guy, Erica (US)" userId="1fe87976-b765-4ae8-b0d1-d999fb95f92b" providerId="ADAL" clId="{C16E00C5-FDD2-4D94-9E8B-3436556C05AB}" dt="2026-07-22T16:16:40.148" v="148" actId="962"/>
        <pc:sldMkLst>
          <pc:docMk/>
          <pc:sldMk cId="91333907" sldId="1387"/>
        </pc:sldMkLst>
        <pc:spChg chg="ord">
          <ac:chgData name="Guy, Erica (US)" userId="1fe87976-b765-4ae8-b0d1-d999fb95f92b" providerId="ADAL" clId="{C16E00C5-FDD2-4D94-9E8B-3436556C05AB}" dt="2026-07-22T16:16:34.463" v="147"/>
          <ac:spMkLst>
            <pc:docMk/>
            <pc:sldMk cId="91333907" sldId="1387"/>
            <ac:spMk id="10" creationId="{BDF2C47B-024D-924D-2436-1F65EB7236BD}"/>
          </ac:spMkLst>
        </pc:spChg>
        <pc:grpChg chg="mod">
          <ac:chgData name="Guy, Erica (US)" userId="1fe87976-b765-4ae8-b0d1-d999fb95f92b" providerId="ADAL" clId="{C16E00C5-FDD2-4D94-9E8B-3436556C05AB}" dt="2026-07-22T16:16:40.148" v="148" actId="962"/>
          <ac:grpSpMkLst>
            <pc:docMk/>
            <pc:sldMk cId="91333907" sldId="1387"/>
            <ac:grpSpMk id="13" creationId="{149F956D-F102-5C22-C0EA-65AC58ACDF2B}"/>
          </ac:grpSpMkLst>
        </pc:grpChg>
      </pc:sldChg>
      <pc:sldChg chg="modSp mod">
        <pc:chgData name="Guy, Erica (US)" userId="1fe87976-b765-4ae8-b0d1-d999fb95f92b" providerId="ADAL" clId="{C16E00C5-FDD2-4D94-9E8B-3436556C05AB}" dt="2026-07-22T14:10:17.758" v="27" actId="962"/>
        <pc:sldMkLst>
          <pc:docMk/>
          <pc:sldMk cId="4180032439" sldId="1391"/>
        </pc:sldMkLst>
        <pc:spChg chg="ord">
          <ac:chgData name="Guy, Erica (US)" userId="1fe87976-b765-4ae8-b0d1-d999fb95f92b" providerId="ADAL" clId="{C16E00C5-FDD2-4D94-9E8B-3436556C05AB}" dt="2026-07-22T14:08:39.278" v="20" actId="13244"/>
          <ac:spMkLst>
            <pc:docMk/>
            <pc:sldMk cId="4180032439" sldId="1391"/>
            <ac:spMk id="9" creationId="{D865E73F-98F5-D935-49DF-59C4F361A9DA}"/>
          </ac:spMkLst>
        </pc:spChg>
        <pc:picChg chg="mod ord">
          <ac:chgData name="Guy, Erica (US)" userId="1fe87976-b765-4ae8-b0d1-d999fb95f92b" providerId="ADAL" clId="{C16E00C5-FDD2-4D94-9E8B-3436556C05AB}" dt="2026-07-22T14:09:36.882" v="25" actId="962"/>
          <ac:picMkLst>
            <pc:docMk/>
            <pc:sldMk cId="4180032439" sldId="1391"/>
            <ac:picMk id="5" creationId="{B70DB97B-23EE-26D7-1D11-59B42C692837}"/>
          </ac:picMkLst>
        </pc:picChg>
        <pc:picChg chg="mod ord">
          <ac:chgData name="Guy, Erica (US)" userId="1fe87976-b765-4ae8-b0d1-d999fb95f92b" providerId="ADAL" clId="{C16E00C5-FDD2-4D94-9E8B-3436556C05AB}" dt="2026-07-22T14:10:17.758" v="27" actId="962"/>
          <ac:picMkLst>
            <pc:docMk/>
            <pc:sldMk cId="4180032439" sldId="1391"/>
            <ac:picMk id="6" creationId="{DF44A5B9-89A5-2A64-E2EF-1D394A3390BB}"/>
          </ac:picMkLst>
        </pc:picChg>
        <pc:picChg chg="mod">
          <ac:chgData name="Guy, Erica (US)" userId="1fe87976-b765-4ae8-b0d1-d999fb95f92b" providerId="ADAL" clId="{C16E00C5-FDD2-4D94-9E8B-3436556C05AB}" dt="2026-07-22T14:09:23.483" v="24" actId="962"/>
          <ac:picMkLst>
            <pc:docMk/>
            <pc:sldMk cId="4180032439" sldId="1391"/>
            <ac:picMk id="7" creationId="{870FE919-4B3F-E719-6F38-0A2430ACF3C8}"/>
          </ac:picMkLst>
        </pc:picChg>
      </pc:sldChg>
      <pc:sldChg chg="modSp add mod modNotesTx">
        <pc:chgData name="Guy, Erica (US)" userId="1fe87976-b765-4ae8-b0d1-d999fb95f92b" providerId="ADAL" clId="{C16E00C5-FDD2-4D94-9E8B-3436556C05AB}" dt="2026-07-22T14:00:32.055" v="18" actId="20577"/>
        <pc:sldMkLst>
          <pc:docMk/>
          <pc:sldMk cId="685918098" sldId="1421"/>
        </pc:sldMkLst>
        <pc:spChg chg="mod">
          <ac:chgData name="Guy, Erica (US)" userId="1fe87976-b765-4ae8-b0d1-d999fb95f92b" providerId="ADAL" clId="{C16E00C5-FDD2-4D94-9E8B-3436556C05AB}" dt="2026-07-22T13:59:42.643" v="9" actId="20577"/>
          <ac:spMkLst>
            <pc:docMk/>
            <pc:sldMk cId="685918098" sldId="1421"/>
            <ac:spMk id="2" creationId="{4F730717-FEFC-5AED-FFB2-F109C5CB7972}"/>
          </ac:spMkLst>
        </pc:spChg>
        <pc:spChg chg="mod">
          <ac:chgData name="Guy, Erica (US)" userId="1fe87976-b765-4ae8-b0d1-d999fb95f92b" providerId="ADAL" clId="{C16E00C5-FDD2-4D94-9E8B-3436556C05AB}" dt="2026-07-22T14:00:32.055" v="18" actId="20577"/>
          <ac:spMkLst>
            <pc:docMk/>
            <pc:sldMk cId="685918098" sldId="1421"/>
            <ac:spMk id="4" creationId="{EB14DC48-0E49-834B-41D0-16B81F1B4817}"/>
          </ac:spMkLst>
        </pc:spChg>
        <pc:spChg chg="mod">
          <ac:chgData name="Guy, Erica (US)" userId="1fe87976-b765-4ae8-b0d1-d999fb95f92b" providerId="ADAL" clId="{C16E00C5-FDD2-4D94-9E8B-3436556C05AB}" dt="2026-07-22T14:00:06.990" v="14" actId="20577"/>
          <ac:spMkLst>
            <pc:docMk/>
            <pc:sldMk cId="685918098" sldId="1421"/>
            <ac:spMk id="6" creationId="{2D93C407-5C51-3DD6-716B-BDCF2E682966}"/>
          </ac:spMkLst>
        </pc:spChg>
        <pc:spChg chg="mod">
          <ac:chgData name="Guy, Erica (US)" userId="1fe87976-b765-4ae8-b0d1-d999fb95f92b" providerId="ADAL" clId="{C16E00C5-FDD2-4D94-9E8B-3436556C05AB}" dt="2026-07-22T14:00:02.601" v="12"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2T13:57:54.109" v="0"/>
        <pc:sldMkLst>
          <pc:docMk/>
          <pc:sldMk cId="162697499" sldId="1426"/>
        </pc:sldMkLst>
      </pc:sldChg>
      <pc:sldChg chg="add">
        <pc:chgData name="Guy, Erica (US)" userId="1fe87976-b765-4ae8-b0d1-d999fb95f92b" providerId="ADAL" clId="{C16E00C5-FDD2-4D94-9E8B-3436556C05AB}" dt="2026-07-22T13:58:07.090" v="2"/>
        <pc:sldMkLst>
          <pc:docMk/>
          <pc:sldMk cId="1890395006" sldId="14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2J.03, the Option to allow the border to be omitted where business identification symbols or trademarks are used alone has been removed to ensure consistent apparent size and visibility of individual logos.</a:t>
            </a:r>
          </a:p>
          <a:p>
            <a:endParaRPr lang="en-US" dirty="0"/>
          </a:p>
          <a:p>
            <a:r>
              <a:rPr lang="en-US" dirty="0"/>
              <a:t>In Section 2J.03, the Standard regarding supplemental messages on business identification panels is revised to specifically prohibit additional amenities or products unrelated to the service category because those items are considered promotional advertising. </a:t>
            </a:r>
          </a:p>
          <a:p>
            <a:endParaRPr lang="en-US" dirty="0"/>
          </a:p>
          <a:p>
            <a:r>
              <a:rPr lang="en-US" dirty="0"/>
              <a:t>In Section 2J.03, a Standard is added to prohibit the display of messages related to the promotion or availability of business identification sign panel space on Specific Service signs.</a:t>
            </a:r>
          </a:p>
          <a:p>
            <a:endParaRPr lang="en-US" dirty="0"/>
          </a:p>
          <a:p>
            <a:r>
              <a:rPr lang="en-US" dirty="0"/>
              <a:t>In Section 2J.03, the Standard now states that slogans, such as marketing slogans associated with the business, shall not be displayed on business identification sign panels or the Specific Service sign itself. This is to ensure that promotional advertising is not present as it is not allowed on traffic control devices.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dirty="0"/>
          </a:p>
        </p:txBody>
      </p:sp>
    </p:spTree>
    <p:extLst>
      <p:ext uri="{BB962C8B-B14F-4D97-AF65-F5344CB8AC3E}">
        <p14:creationId xmlns:p14="http://schemas.microsoft.com/office/powerpoint/2010/main" val="280737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Guidance is revised to recommend supplemental messages have a black legend on a yellow background for consistency across signs.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Section 2J.03, the circular RV ACCESS supplemental message Standard and Option have been removed for consistency of supplemental messages.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dirty="0"/>
          </a:p>
        </p:txBody>
      </p:sp>
    </p:spTree>
    <p:extLst>
      <p:ext uri="{BB962C8B-B14F-4D97-AF65-F5344CB8AC3E}">
        <p14:creationId xmlns:p14="http://schemas.microsoft.com/office/powerpoint/2010/main" val="2092819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added to reflect the addition of EV CHARGING to Section 2J. The criteria for an EV CHARGING supplemental message on a business identification sign panel are added in a Standard in Section 2J.03</a:t>
            </a:r>
            <a:br>
              <a:rPr lang="en-US" dirty="0"/>
            </a:br>
            <a:endParaRPr lang="en-US" dirty="0"/>
          </a:p>
          <a:p>
            <a:r>
              <a:rPr lang="en-US" dirty="0"/>
              <a:t>To be eligible for an EV CHARGING supplemental message on a business identification sign panel, the business shall:</a:t>
            </a:r>
          </a:p>
          <a:p>
            <a:pPr marL="228600" indent="-228600">
              <a:buAutoNum type="alphaUcPeriod"/>
            </a:pPr>
            <a:r>
              <a:rPr lang="en-US" dirty="0"/>
              <a:t>Offer electric vehicle charging to the general public without purchasing the primary service (gas, food, lodging, camping, or attraction, as appropriate); and</a:t>
            </a:r>
          </a:p>
          <a:p>
            <a:pPr marL="228600" indent="-228600">
              <a:buAutoNum type="alphaUcPeriod"/>
            </a:pPr>
            <a:r>
              <a:rPr lang="en-US" dirty="0"/>
              <a:t>For the service categories of gas, food, and attraction, provide EV chargers meeting the criteria for Direct Current Fast Chargers (DCFC) provided in 23 CFR 680.106; or</a:t>
            </a:r>
          </a:p>
          <a:p>
            <a:pPr marL="228600" indent="-228600">
              <a:buAutoNum type="alphaUcPeriod"/>
            </a:pPr>
            <a:r>
              <a:rPr lang="en-US" dirty="0"/>
              <a:t>For the service categories of camping and lodging, provide EV chargers meeting the criteria for DCFCs provided in 23 CFR 680.106 and/or AC Level 2 Charging.</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dirty="0"/>
          </a:p>
        </p:txBody>
      </p:sp>
    </p:spTree>
    <p:extLst>
      <p:ext uri="{BB962C8B-B14F-4D97-AF65-F5344CB8AC3E}">
        <p14:creationId xmlns:p14="http://schemas.microsoft.com/office/powerpoint/2010/main" val="189257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Figure 2J-3 is added and shows how General Service signs can be used in conjunction with Specific Service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dirty="0"/>
          </a:p>
        </p:txBody>
      </p:sp>
    </p:spTree>
    <p:extLst>
      <p:ext uri="{BB962C8B-B14F-4D97-AF65-F5344CB8AC3E}">
        <p14:creationId xmlns:p14="http://schemas.microsoft.com/office/powerpoint/2010/main" val="3321592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t>Guidance in Section 2J.01 is revised to remove alternative fuels from the qualifications for a GAS business identification sign panel.  This is to eliminate driver confusion in the case of a facility offering alternative fuels only and not gasoline. GAS is to refer only to facilities that offer gasoline. A business that does not offer gasoline but offers alternative fuels shall not be signed using GAS Specific Service signs. A business that does not offer gasoline but offers alternative fuels may be signed using General Service signs for the alternative fuel provided.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t>Section 2J.03 adds an Option allowing an alternative fuel supplemental message to GAS services only where the alternative fuel is offered in addition to gasoline.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Alternative fuels are an important aspect of the 11</a:t>
            </a:r>
            <a:r>
              <a:rPr lang="en-US" baseline="30000" dirty="0"/>
              <a:t>th</a:t>
            </a:r>
            <a:r>
              <a:rPr lang="en-US" dirty="0"/>
              <a:t> edition of the MUTCD, and include electric vehicle charging, compressed natural gas, liquefied natural gas, liquid propane gas, and hydrogen. These changes help create clarity for drivers along Alternative Fuels Corridors.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dirty="0"/>
          </a:p>
        </p:txBody>
      </p:sp>
    </p:spTree>
    <p:extLst>
      <p:ext uri="{BB962C8B-B14F-4D97-AF65-F5344CB8AC3E}">
        <p14:creationId xmlns:p14="http://schemas.microsoft.com/office/powerpoint/2010/main" val="2472791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2J.02, the Standard is revised to state explicitly that distances to eligible facilities shall not be displayed on the Specific Service signs on the approach to an interchange. While this practice has never been allowed, the 11</a:t>
            </a:r>
            <a:r>
              <a:rPr lang="en-US" baseline="30000" dirty="0"/>
              <a:t>th</a:t>
            </a:r>
            <a:r>
              <a:rPr lang="en-US" dirty="0"/>
              <a:t> Edition clarifies this language to reflect the results of official experimentation and studies demonstrating that the display of distances requires too much time to read and reduces the effectiveness of these signs.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2J.06 adds Guidance regarding EV Charging signs. When the distance to the next exit providing access to EV charging service is 50 miles or greater, the Next EV Charging sign should be used. When used, the Next EV Charging sign should be located directly after the General Service sign for the fuel type displayed in the signing sequence for the exit.</a:t>
            </a:r>
          </a:p>
          <a:p>
            <a:endParaRPr lang="en-US" dirty="0"/>
          </a:p>
          <a:p>
            <a:r>
              <a:rPr lang="en-US" dirty="0"/>
              <a:t>Section 2J.07 changes Guidance to an Option, allowing, but not recommending distances be displayed on Specific Service ramp signs. This gives agencies greater flexibility in determining whether to display the distance on Specific Service ramp signs. If distances are shown, distances of less than ¼ mile should be displayed to the nearest 1/10 mile.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dirty="0"/>
          </a:p>
        </p:txBody>
      </p:sp>
    </p:spTree>
    <p:extLst>
      <p:ext uri="{BB962C8B-B14F-4D97-AF65-F5344CB8AC3E}">
        <p14:creationId xmlns:p14="http://schemas.microsoft.com/office/powerpoint/2010/main" val="1730156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Section 2J.06 adds a Standard: Specific Service signs shall not be used at freeway-to-freeway interchanges except where the exit ramp also provides direct access to a conventional road within that interchange. New Figure 2J-5 shows an example. This revision was added to ensure drivers do not think a service is available on the freeway itself.</a:t>
            </a:r>
          </a:p>
          <a:p>
            <a:endParaRPr lang="en-US" dirty="0"/>
          </a:p>
          <a:p>
            <a:r>
              <a:rPr lang="en-US" dirty="0"/>
              <a:t>Section 2J.06 also adds Guidance that Specific Service ramp signs should be spaced at least 200 feet longitudinally from any Destination guide signs along the ramp. Longer longitudinal spacing should be provided between Specific Service ramp signs and any warning or regulatory signs along the ramp, and any intersection traffic control devices at the ramp terminal.  This change is to ensure that adequate spacing between critical destination, warning, and regulatory signs along the ramp in maintained.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dirty="0"/>
          </a:p>
        </p:txBody>
      </p:sp>
    </p:spTree>
    <p:extLst>
      <p:ext uri="{BB962C8B-B14F-4D97-AF65-F5344CB8AC3E}">
        <p14:creationId xmlns:p14="http://schemas.microsoft.com/office/powerpoint/2010/main" val="1423821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2J.07, the Standard is revised to clarify that Specific Service ramp signs are only required in cases where traffic is allowed to turn on to the crossroad in either direction from the ramp, if businesses are not readily visible from the ramp.</a:t>
            </a:r>
          </a:p>
          <a:p>
            <a:endParaRPr lang="en-US" dirty="0"/>
          </a:p>
          <a:p>
            <a:r>
              <a:rPr lang="en-US" dirty="0"/>
              <a:t>Guidance is changed to an Option statement to allow, rather than recommend, that Specific Service ramp signs display distances to a facility when not visible from the ramp intersection. </a:t>
            </a:r>
          </a:p>
          <a:p>
            <a:endParaRPr lang="en-US" dirty="0"/>
          </a:p>
          <a:p>
            <a:r>
              <a:rPr lang="en-US" dirty="0"/>
              <a:t>New Guidance also recommends that when displayed, distances of less than 1⁄4 mile should be displayed to the nearest 1⁄10 mile.  </a:t>
            </a:r>
          </a:p>
          <a:p>
            <a:endParaRPr lang="en-US" dirty="0"/>
          </a:p>
          <a:p>
            <a:r>
              <a:rPr lang="en-US" dirty="0"/>
              <a:t>These changes provide agencies greater flexibility in determining whether to display the distance on Specific Service ramp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dirty="0"/>
          </a:p>
        </p:txBody>
      </p:sp>
    </p:spTree>
    <p:extLst>
      <p:ext uri="{BB962C8B-B14F-4D97-AF65-F5344CB8AC3E}">
        <p14:creationId xmlns:p14="http://schemas.microsoft.com/office/powerpoint/2010/main" val="4135458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Section 2J.09 Collector-Distributor Roadways for Successive Interchanges was added to address the application of mainline Specific Service signing when more than one interchange is accessed from the collector-distributor roadway.</a:t>
            </a:r>
          </a:p>
          <a:p>
            <a:endParaRPr lang="en-US" dirty="0"/>
          </a:p>
          <a:p>
            <a:pPr marL="171450" indent="-171450">
              <a:buFont typeface="Arial" panose="020B0604020202020204" pitchFamily="34" charset="0"/>
              <a:buChar char="•"/>
            </a:pPr>
            <a:r>
              <a:rPr lang="en-US" dirty="0"/>
              <a:t>New Standard: No more than four Specific Service signs shall be displayed on a highway mainline approach to a collector-distributor roadway. </a:t>
            </a:r>
          </a:p>
          <a:p>
            <a:pPr marL="171450" indent="-171450">
              <a:buFont typeface="Arial" panose="020B0604020202020204" pitchFamily="34" charset="0"/>
              <a:buChar char="•"/>
            </a:pPr>
            <a:r>
              <a:rPr lang="en-US" dirty="0"/>
              <a:t>New Standard: If more than four Specific Services signs would be required on the mainline in advance of the collector-distributor roadway in order to display all the business identification sign panels used on Specific Service signs in advance of the collector-distributor roadway exits, then General Service signs shall be used on the mainline to identify the types of services displayed on Specific Service signs on the collector-distributor roadway.</a:t>
            </a:r>
          </a:p>
          <a:p>
            <a:pPr marL="171450" indent="-171450">
              <a:buFont typeface="Arial" panose="020B0604020202020204" pitchFamily="34" charset="0"/>
              <a:buChar char="•"/>
            </a:pPr>
            <a:r>
              <a:rPr lang="en-US" dirty="0"/>
              <a:t>New Standard: If Specific Service signs are located on the highway mainline for services accessed from the collector-distributor roadway, then the business identification sign panels displayed on the collector-distributor roadway shall be only duplicates of those displayed on the highway mainline.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dirty="0"/>
          </a:p>
        </p:txBody>
      </p:sp>
    </p:spTree>
    <p:extLst>
      <p:ext uri="{BB962C8B-B14F-4D97-AF65-F5344CB8AC3E}">
        <p14:creationId xmlns:p14="http://schemas.microsoft.com/office/powerpoint/2010/main" val="2530425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dirty="0"/>
              <a:t>In Section 2J.11, the Standard that required Specific Service information be incorporated into tourist-oriented direction signs at intersections on conventional roads or expressways when both tourist-oriented directional signs and Specific Service signs are needed is removed. A new Guidance statement recommends that if both tourist-oriented information and specific service information are proposed to be used at the same intersection, the tourist-oriented directional and Specific Service signs should be spaced sufficiently apart from one another, as well as apart from other guide, warning, and regulatory signs, to avoid confusion and allow sufficient time for road users to read and react to the information.</a:t>
            </a:r>
          </a:p>
          <a:p>
            <a:pPr algn="l"/>
            <a:endParaRPr lang="en-US" dirty="0"/>
          </a:p>
          <a:p>
            <a:pPr algn="l"/>
            <a:r>
              <a:rPr lang="en-US" dirty="0"/>
              <a:t>A Standard is added that if sufficient space to provide appropriate reading and reaction to all proposed signs is not available, higher priority shall be given to guide, warning, and regulatory signs and either the tourist-oriented directional signs or the Specific Service signs, or both, shall not be used.</a:t>
            </a:r>
          </a:p>
          <a:p>
            <a:pPr algn="l"/>
            <a:endParaRPr lang="en-US" dirty="0"/>
          </a:p>
          <a:p>
            <a:r>
              <a:rPr lang="en-US" dirty="0"/>
              <a:t>These changes are made to give agencies the flexibility to provide continuity of information on sign types.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dirty="0"/>
          </a:p>
        </p:txBody>
      </p:sp>
    </p:spTree>
    <p:extLst>
      <p:ext uri="{BB962C8B-B14F-4D97-AF65-F5344CB8AC3E}">
        <p14:creationId xmlns:p14="http://schemas.microsoft.com/office/powerpoint/2010/main" val="793624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Let us now turn to the changes in Chapter 2K: Tourist-Oriented Directional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dirty="0"/>
          </a:p>
        </p:txBody>
      </p:sp>
    </p:spTree>
    <p:extLst>
      <p:ext uri="{BB962C8B-B14F-4D97-AF65-F5344CB8AC3E}">
        <p14:creationId xmlns:p14="http://schemas.microsoft.com/office/powerpoint/2010/main" val="2354096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revised to clarify that tourist-oriented directional signs shall be limited to rural highways. Tourist-oriented directional signs shall not be installed on conventional roads in urban or urbanized areas or on freeway or expressway main roadways or ramps.</a:t>
            </a:r>
          </a:p>
          <a:p>
            <a:endParaRPr lang="en-US" dirty="0"/>
          </a:p>
          <a:p>
            <a:r>
              <a:rPr lang="en-US" dirty="0"/>
              <a:t>A </a:t>
            </a:r>
            <a:r>
              <a:rPr lang="en-US" i="0" u="none" strike="noStrike" baseline="0" dirty="0"/>
              <a:t>Rural Highway is a type of roadway normally characterized by lower volumes, higher speeds, fewer turning conflicts, and less conflict with pedestrians.</a:t>
            </a:r>
          </a:p>
          <a:p>
            <a:endParaRPr lang="en-US" i="0" u="none" strike="noStrike" baseline="0" dirty="0"/>
          </a:p>
          <a:p>
            <a:r>
              <a:rPr lang="en-US" dirty="0"/>
              <a:t>Consistent with the change in Section 2J.11, the requirement for specific service information to be incorporated into the tourist-oriented directional signs at intersections on conventional roads or expressways when both tourist-oriented directional signs and Specific Service signs are needed is removed.</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9802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2K.02 Design includes a new Standard that Recreational and Cultural Interest Area Symbols shall be white on a brown background. All other symbols are to be white on a blue background. Additionally, the Standard adds that business identification sign panels shall not exceed 24 inches in width and 15 inches in height.</a:t>
            </a:r>
          </a:p>
          <a:p>
            <a:endParaRPr lang="en-US" dirty="0"/>
          </a:p>
          <a:p>
            <a:r>
              <a:rPr lang="en-US" dirty="0"/>
              <a:t>This Standard is added to comply with sign colors as required in Chapter 2A and ensure the business identification sign panels are proportional in size with a tourist-oriented sign.</a:t>
            </a: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47304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Section 2K.04 changes the Guidance on the maximum number of signs installed in each assembly from four to three. This is to be consistent with Section 2E.10, which states that no more than two destination names or street names should be displayed on any Advance Guide sign or Exit Direction sign. This change is based on research that found road users cannot adequately process the information when more than three destination panels are present in a sign assembly. It is important to refrain from overloading road users with information that cannot be adequately processed.</a:t>
            </a: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7407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24</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This presentation will focus on the significant changes to Chapters 2J and 2K of the MUTCD.</a:t>
            </a:r>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rPr>
              <a:t>Let us begin with the changes to Chapter 2J: Specific Service Signs.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rPr>
              <a:t>Specific Service signs display specific business identification logos of eligible commercial motorist services (gas, EV charging, food, lodging, camping, and attractions) available along a freeway or expressway.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rPr>
              <a:t>This is in comparison to General Service signs, which display words or symbols to services including food, gas, EV charging, lodging, camping, public telephone, hospital, or tourist information services.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dirty="0"/>
          </a:p>
        </p:txBody>
      </p:sp>
    </p:spTree>
    <p:extLst>
      <p:ext uri="{BB962C8B-B14F-4D97-AF65-F5344CB8AC3E}">
        <p14:creationId xmlns:p14="http://schemas.microsoft.com/office/powerpoint/2010/main" val="400279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Throughout Section 2J, the phrase “business identification sign panel” replaces the phrase “logo sign panel.” Logo refers to the specific logo or trademark of the business.</a:t>
            </a:r>
          </a:p>
          <a:p>
            <a:endParaRPr lang="en-US" dirty="0"/>
          </a:p>
          <a:p>
            <a:r>
              <a:rPr lang="en-US" dirty="0"/>
              <a:t>In Section 2J.01, Guidance is changed to Standard to improve consistency of the Specific Service Signing program. If States or local agencies elect to provide Specific Service signing, there shall be a statewide policy for such signing and criteria for the eligibility and availability of the various types of services. Statewide policies regarding Specific Signing already exist in a majority of states.</a:t>
            </a:r>
          </a:p>
          <a:p>
            <a:endParaRPr lang="en-US" dirty="0"/>
          </a:p>
          <a:p>
            <a:r>
              <a:rPr lang="en-US" dirty="0"/>
              <a:t>Section 2J.12 changes Guidance to Standard. It states that in addition to a statewide policy for eligibility of service providers, each highway agency that elects to use Specific Service signs shall establish a signing policy.</a:t>
            </a:r>
          </a:p>
          <a:p>
            <a:endParaRPr lang="en-US" dirty="0"/>
          </a:p>
          <a:p>
            <a:r>
              <a:rPr lang="en-US" dirty="0"/>
              <a:t>These changes are to ensure consistent and equitable signing criteria.</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dirty="0"/>
          </a:p>
        </p:txBody>
      </p:sp>
    </p:spTree>
    <p:extLst>
      <p:ext uri="{BB962C8B-B14F-4D97-AF65-F5344CB8AC3E}">
        <p14:creationId xmlns:p14="http://schemas.microsoft.com/office/powerpoint/2010/main" val="4195079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 Section 2J.01, Standard Paragraph 1 is revised to add electric vehicle (EV) charging to the list of eligible Specific Services, while removing 24-hour pharmacies. Throughout Section 2J, references to 24-hour pharmacies are removed and provisions for EV charging Specific Service signs are added. T</a:t>
            </a:r>
            <a:r>
              <a:rPr lang="en-US" sz="1200" dirty="0">
                <a:solidFill>
                  <a:srgbClr val="000000"/>
                </a:solidFill>
                <a:effectLst/>
                <a:latin typeface="Arial" panose="020B0604020202020204" pitchFamily="34" charset="0"/>
                <a:ea typeface="Times New Roman" panose="02020603050405020304" pitchFamily="18" charset="0"/>
              </a:rPr>
              <a:t>here has been little demand from 24-hour pharmacies for Specific Services signing; they will remain a General Service only. </a:t>
            </a:r>
            <a:endParaRPr lang="en-US" sz="1200" dirty="0">
              <a:solidFill>
                <a:srgbClr val="000000"/>
              </a:solidFill>
              <a:ea typeface="Times New Roman" panose="02020603050405020304" pitchFamily="18" charset="0"/>
            </a:endParaRPr>
          </a:p>
          <a:p>
            <a:endParaRPr lang="en-US" sz="1200" dirty="0">
              <a:solidFill>
                <a:srgbClr val="000000"/>
              </a:solidFill>
              <a:effectLst/>
              <a:latin typeface="Arial" panose="020B0604020202020204" pitchFamily="34" charset="0"/>
              <a:ea typeface="Times New Roman" panose="02020603050405020304" pitchFamily="18" charset="0"/>
            </a:endParaRPr>
          </a:p>
          <a:p>
            <a:r>
              <a:rPr lang="en-US" sz="1200" dirty="0">
                <a:solidFill>
                  <a:srgbClr val="000000"/>
                </a:solidFill>
                <a:effectLst/>
                <a:latin typeface="Arial" panose="020B0604020202020204" pitchFamily="34" charset="0"/>
                <a:ea typeface="Times New Roman" panose="02020603050405020304" pitchFamily="18" charset="0"/>
              </a:rPr>
              <a:t>“The market for alternative fuel vehicles and specifically EVs has grown in recent years as has demand for such vehicles and their corresponding fueling/charging infrastructure. The FHWA added provisions to the MUTCD to ensure adequate flexibility is available to sign for EV charging services and Alternative Fuels Corridors.” (Preamble of Federal Register)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dirty="0"/>
          </a:p>
        </p:txBody>
      </p:sp>
    </p:spTree>
    <p:extLst>
      <p:ext uri="{BB962C8B-B14F-4D97-AF65-F5344CB8AC3E}">
        <p14:creationId xmlns:p14="http://schemas.microsoft.com/office/powerpoint/2010/main" val="3813884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Section 2J.02, the Standard is revised to include that no more than six business identification sign panels shall be displayed on any one sign. Clarification is added that configurations or arrangements of business identification sign panels other than what is described shall not be allowed. If there are more than six eligible facilities for one or more categories of service, General Service signs for those services should be used instead, as the character of the area is no longer primarily rural.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2J.02 adds Guidance and Support stating ATTRACTIONS business identification sign panels are limited to four, as attractions are not usually well-known, therefore requiring more time for road users to distinguish between attractions on an ATTRACTIONS sign than for other Specific Services.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dirty="0"/>
          </a:p>
        </p:txBody>
      </p:sp>
    </p:spTree>
    <p:extLst>
      <p:ext uri="{BB962C8B-B14F-4D97-AF65-F5344CB8AC3E}">
        <p14:creationId xmlns:p14="http://schemas.microsoft.com/office/powerpoint/2010/main" val="2227333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Section 2J.02 adds new Guidance recommending that if a service is no longer available from an interchange or intersection, then the sign should be removed. If the sign is to remain, but the service type is no longer available, then the service type legend should be covered, so that road users do not misinterpret the sign as a General Service sign implying the service is available. </a:t>
            </a:r>
          </a:p>
          <a:p>
            <a:endParaRPr lang="en-US" dirty="0"/>
          </a:p>
          <a:p>
            <a:r>
              <a:rPr lang="en-US" dirty="0"/>
              <a:t>An Option allows that if there is indication that this service may become available in the near future, the sign may be covered.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dirty="0"/>
          </a:p>
        </p:txBody>
      </p:sp>
    </p:spTree>
    <p:extLst>
      <p:ext uri="{BB962C8B-B14F-4D97-AF65-F5344CB8AC3E}">
        <p14:creationId xmlns:p14="http://schemas.microsoft.com/office/powerpoint/2010/main" val="3345352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atin typeface="Arial"/>
                <a:cs typeface="Arial"/>
              </a:rPr>
              <a:t>Section 2J.03 adds Guidance recommending that the logo or trademark used on a business identification sign panel should be consistent with the business identification signs at the location of the business that are visible from the roadway. The Guidance provides consistency between the logo sign panel and the signing on the business and accommodates driver expectancy.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2J.03 includes a new Standard that scanning graphics that are visible to the road user from the roadway for the purpose of obtaining information shall not be displayed on business identification sign panels, including on any logo displayed thereupon. Scanning graphics are graphics designed for scanning by machine, and include bar codes, quick-response (QR) codes or other matrix bar-code formats, or similar graphics.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dirty="0"/>
          </a:p>
        </p:txBody>
      </p:sp>
    </p:spTree>
    <p:extLst>
      <p:ext uri="{BB962C8B-B14F-4D97-AF65-F5344CB8AC3E}">
        <p14:creationId xmlns:p14="http://schemas.microsoft.com/office/powerpoint/2010/main" val="127970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978463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1525305690"/>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911707699"/>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19145131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739782634"/>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747342095"/>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2458751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2357321233"/>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941224449"/>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41070153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10557555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673012431"/>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416962711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29401917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18388829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113827621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58105578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3501337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414337419"/>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68954241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336266011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73699096"/>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400261460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660930053"/>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985217918"/>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396131539"/>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457476381"/>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2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664504493"/>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2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58249870"/>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3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90977979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3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47269786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5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536428263"/>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1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3826996"/>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11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424242919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83773" y="622472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pPr>
              <a:defRPr/>
            </a:pPr>
            <a:fld id="{55156AFA-B72C-4777-842C-CF0A44BCA9F4}" type="slidenum">
              <a:rPr lang="en-US" smtClean="0"/>
              <a:pPr>
                <a:defRPr/>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738013555"/>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A picture containing graphical user interface&#10;&#10;Description automatically generated">
            <a:extLst>
              <a:ext uri="{FF2B5EF4-FFF2-40B4-BE49-F238E27FC236}">
                <a16:creationId xmlns:a16="http://schemas.microsoft.com/office/drawing/2014/main" id="{75A79623-20A1-A86C-D746-5DD1BA03409D}"/>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10" y="6227635"/>
            <a:ext cx="6794090" cy="626745"/>
          </a:xfrm>
          <a:prstGeom prst="rect">
            <a:avLst/>
          </a:prstGeom>
        </p:spPr>
      </p:pic>
      <p:sp>
        <p:nvSpPr>
          <p:cNvPr id="6" name="Title 1">
            <a:extLst>
              <a:ext uri="{FF2B5EF4-FFF2-40B4-BE49-F238E27FC236}">
                <a16:creationId xmlns:a16="http://schemas.microsoft.com/office/drawing/2014/main" id="{9D93AD4E-FEBB-037D-D9CC-668EE54780F2}"/>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7" name="Slide Number Placeholder 5">
            <a:extLst>
              <a:ext uri="{FF2B5EF4-FFF2-40B4-BE49-F238E27FC236}">
                <a16:creationId xmlns:a16="http://schemas.microsoft.com/office/drawing/2014/main" id="{421A9AC4-7AB2-F945-A9AA-6BC6DB122DD1}"/>
              </a:ext>
            </a:extLst>
          </p:cNvPr>
          <p:cNvSpPr>
            <a:spLocks noGrp="1"/>
          </p:cNvSpPr>
          <p:nvPr>
            <p:ph type="sldNum" sz="quarter" idx="12"/>
          </p:nvPr>
        </p:nvSpPr>
        <p:spPr>
          <a:xfrm>
            <a:off x="10723587" y="-50723"/>
            <a:ext cx="1422400" cy="329184"/>
          </a:xfrm>
        </p:spPr>
        <p:txBody>
          <a:bodyPr/>
          <a:lstStyle>
            <a:lvl1pPr algn="r">
              <a:defRPr/>
            </a:lvl1pPr>
          </a:lstStyle>
          <a:p>
            <a:pPr>
              <a:defRPr/>
            </a:pPr>
            <a:fld id="{55156AFA-B72C-4777-842C-CF0A44BCA9F4}" type="slidenum">
              <a:rPr lang="en-US" smtClean="0"/>
              <a:pPr>
                <a:defRPr/>
              </a:pPr>
              <a:t>‹#›</a:t>
            </a:fld>
            <a:endParaRPr lang="en-US"/>
          </a:p>
        </p:txBody>
      </p:sp>
      <p:pic>
        <p:nvPicPr>
          <p:cNvPr id="9" name="Picture 8" descr="Shape&#10;&#10;Description automatically generated with medium confidence">
            <a:extLst>
              <a:ext uri="{FF2B5EF4-FFF2-40B4-BE49-F238E27FC236}">
                <a16:creationId xmlns:a16="http://schemas.microsoft.com/office/drawing/2014/main" id="{8ED3D7B8-00B3-BF67-4ACC-ACFF0EA769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42604535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theme" Target="../theme/theme4.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theme" Target="../theme/theme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 id="2147484387" r:id="rId7"/>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823862330"/>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323401137"/>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1994822756"/>
      </p:ext>
    </p:extLst>
  </p:cSld>
  <p:clrMap bg1="dk1" tx1="lt1" bg2="dk2" tx2="lt2" accent1="accent1" accent2="accent2" accent3="accent3" accent4="accent4" accent5="accent5" accent6="accent6" hlink="hlink" folHlink="folHlink"/>
  <p:sldLayoutIdLst>
    <p:sldLayoutId id="2147484403" r:id="rId1"/>
    <p:sldLayoutId id="2147484404" r:id="rId2"/>
    <p:sldLayoutId id="2147484405" r:id="rId3"/>
    <p:sldLayoutId id="2147484406" r:id="rId4"/>
    <p:sldLayoutId id="2147484407" r:id="rId5"/>
    <p:sldLayoutId id="2147484408" r:id="rId6"/>
    <p:sldLayoutId id="2147484409" r:id="rId7"/>
    <p:sldLayoutId id="2147484410" r:id="rId8"/>
    <p:sldLayoutId id="2147484411" r:id="rId9"/>
    <p:sldLayoutId id="2147484412" r:id="rId10"/>
    <p:sldLayoutId id="2147484413" r:id="rId11"/>
    <p:sldLayoutId id="2147484414" r:id="rId12"/>
    <p:sldLayoutId id="2147484415" r:id="rId13"/>
    <p:sldLayoutId id="2147484416" r:id="rId14"/>
    <p:sldLayoutId id="2147484417" r:id="rId15"/>
    <p:sldLayoutId id="2147484418" r:id="rId16"/>
    <p:sldLayoutId id="2147484419" r:id="rId17"/>
    <p:sldLayoutId id="2147484420" r:id="rId18"/>
    <p:sldLayoutId id="2147484421" r:id="rId19"/>
    <p:sldLayoutId id="2147484422" r:id="rId20"/>
    <p:sldLayoutId id="2147484423" r:id="rId21"/>
    <p:sldLayoutId id="2147484424" r:id="rId22"/>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04F5-EFF6-4DC0-34EF-69F10538EB62}"/>
              </a:ext>
            </a:extLst>
          </p:cNvPr>
          <p:cNvSpPr>
            <a:spLocks noGrp="1"/>
          </p:cNvSpPr>
          <p:nvPr>
            <p:ph type="title"/>
          </p:nvPr>
        </p:nvSpPr>
        <p:spPr>
          <a:xfrm>
            <a:off x="617620" y="365125"/>
            <a:ext cx="10969699" cy="1386619"/>
          </a:xfrm>
        </p:spPr>
        <p:txBody>
          <a:bodyPr>
            <a:noAutofit/>
          </a:bodyPr>
          <a:lstStyle/>
          <a:p>
            <a:r>
              <a:rPr lang="en-US" dirty="0"/>
              <a:t>Section 2J.03 Logos and Business Identification Sign Panels </a:t>
            </a:r>
            <a:r>
              <a:rPr lang="en-US" sz="2400" dirty="0"/>
              <a:t>(2 of 5)</a:t>
            </a:r>
          </a:p>
        </p:txBody>
      </p:sp>
      <p:sp>
        <p:nvSpPr>
          <p:cNvPr id="4" name="Content Placeholder 3">
            <a:extLst>
              <a:ext uri="{FF2B5EF4-FFF2-40B4-BE49-F238E27FC236}">
                <a16:creationId xmlns:a16="http://schemas.microsoft.com/office/drawing/2014/main" id="{A0769D07-5B65-5AAE-22E4-EB2E8D7EF864}"/>
              </a:ext>
            </a:extLst>
          </p:cNvPr>
          <p:cNvSpPr>
            <a:spLocks noGrp="1"/>
          </p:cNvSpPr>
          <p:nvPr>
            <p:ph idx="1"/>
          </p:nvPr>
        </p:nvSpPr>
        <p:spPr>
          <a:xfrm>
            <a:off x="617621" y="1751744"/>
            <a:ext cx="10969698" cy="4217639"/>
          </a:xfrm>
        </p:spPr>
        <p:txBody>
          <a:bodyPr/>
          <a:lstStyle/>
          <a:p>
            <a:r>
              <a:rPr lang="en-US" dirty="0"/>
              <a:t>Removes Option: Border omission no longer allowable</a:t>
            </a:r>
          </a:p>
          <a:p>
            <a:r>
              <a:rPr lang="en-US" dirty="0"/>
              <a:t>Adds Standards:</a:t>
            </a:r>
          </a:p>
          <a:p>
            <a:pPr lvl="1"/>
            <a:r>
              <a:rPr lang="en-US" dirty="0"/>
              <a:t>No promotion of services not directly related to the service category</a:t>
            </a:r>
          </a:p>
          <a:p>
            <a:pPr lvl="1"/>
            <a:r>
              <a:rPr lang="en-US" dirty="0"/>
              <a:t>No promotion of availability of business identification sign panel space on specific service signs</a:t>
            </a:r>
          </a:p>
          <a:p>
            <a:pPr lvl="1"/>
            <a:r>
              <a:rPr lang="en-US" dirty="0"/>
              <a:t>Prohibits slogans</a:t>
            </a:r>
          </a:p>
          <a:p>
            <a:endParaRPr lang="en-US" dirty="0"/>
          </a:p>
        </p:txBody>
      </p:sp>
    </p:spTree>
    <p:extLst>
      <p:ext uri="{BB962C8B-B14F-4D97-AF65-F5344CB8AC3E}">
        <p14:creationId xmlns:p14="http://schemas.microsoft.com/office/powerpoint/2010/main" val="214930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04F5-EFF6-4DC0-34EF-69F10538EB62}"/>
              </a:ext>
            </a:extLst>
          </p:cNvPr>
          <p:cNvSpPr>
            <a:spLocks noGrp="1"/>
          </p:cNvSpPr>
          <p:nvPr>
            <p:ph type="title"/>
          </p:nvPr>
        </p:nvSpPr>
        <p:spPr>
          <a:xfrm>
            <a:off x="617620" y="365125"/>
            <a:ext cx="10969699" cy="1386619"/>
          </a:xfrm>
        </p:spPr>
        <p:txBody>
          <a:bodyPr>
            <a:normAutofit/>
          </a:bodyPr>
          <a:lstStyle/>
          <a:p>
            <a:r>
              <a:rPr lang="en-US" dirty="0"/>
              <a:t>Section 2J.03 Logos and Business Identification Sign Panels </a:t>
            </a:r>
            <a:r>
              <a:rPr lang="en-US" sz="2400" dirty="0"/>
              <a:t>(3 of 5)</a:t>
            </a:r>
          </a:p>
        </p:txBody>
      </p:sp>
      <p:sp>
        <p:nvSpPr>
          <p:cNvPr id="4" name="Content Placeholder 3">
            <a:extLst>
              <a:ext uri="{FF2B5EF4-FFF2-40B4-BE49-F238E27FC236}">
                <a16:creationId xmlns:a16="http://schemas.microsoft.com/office/drawing/2014/main" id="{A0769D07-5B65-5AAE-22E4-EB2E8D7EF864}"/>
              </a:ext>
            </a:extLst>
          </p:cNvPr>
          <p:cNvSpPr>
            <a:spLocks noGrp="1"/>
          </p:cNvSpPr>
          <p:nvPr>
            <p:ph idx="1"/>
          </p:nvPr>
        </p:nvSpPr>
        <p:spPr>
          <a:xfrm>
            <a:off x="617621" y="1751744"/>
            <a:ext cx="10969698" cy="4217639"/>
          </a:xfrm>
        </p:spPr>
        <p:txBody>
          <a:bodyPr/>
          <a:lstStyle/>
          <a:p>
            <a:r>
              <a:rPr lang="en-US" dirty="0"/>
              <a:t>Revises Guidance recommending supplemental messages should be displayed in a black legend on a yellow background</a:t>
            </a:r>
          </a:p>
          <a:p>
            <a:r>
              <a:rPr lang="en-US" dirty="0"/>
              <a:t>Removes Standard and Option specifying how circular “RV ACCESS” supplemental message should be displayed</a:t>
            </a:r>
          </a:p>
          <a:p>
            <a:endParaRPr lang="en-US" dirty="0"/>
          </a:p>
        </p:txBody>
      </p:sp>
      <p:sp>
        <p:nvSpPr>
          <p:cNvPr id="9" name="TextBox 8">
            <a:extLst>
              <a:ext uri="{FF2B5EF4-FFF2-40B4-BE49-F238E27FC236}">
                <a16:creationId xmlns:a16="http://schemas.microsoft.com/office/drawing/2014/main" id="{D865E73F-98F5-D935-49DF-59C4F361A9DA}"/>
              </a:ext>
            </a:extLst>
          </p:cNvPr>
          <p:cNvSpPr txBox="1"/>
          <p:nvPr/>
        </p:nvSpPr>
        <p:spPr>
          <a:xfrm>
            <a:off x="3033576" y="3797067"/>
            <a:ext cx="6116128" cy="646331"/>
          </a:xfrm>
          <a:prstGeom prst="rect">
            <a:avLst/>
          </a:prstGeom>
          <a:noFill/>
        </p:spPr>
        <p:txBody>
          <a:bodyPr wrap="square" rtlCol="0">
            <a:spAutoFit/>
          </a:bodyPr>
          <a:lstStyle/>
          <a:p>
            <a:pPr algn="ctr"/>
            <a:r>
              <a:rPr lang="en-US" b="1" dirty="0"/>
              <a:t>Figure 2J-4.  Examples of Supplemental</a:t>
            </a:r>
          </a:p>
          <a:p>
            <a:pPr algn="ctr"/>
            <a:r>
              <a:rPr lang="en-US" b="1" dirty="0"/>
              <a:t>Messages on Business Identification Sign Panels</a:t>
            </a:r>
          </a:p>
        </p:txBody>
      </p:sp>
      <p:pic>
        <p:nvPicPr>
          <p:cNvPr id="7" name="Picture 6" descr="The words &quot;24 hours&quot; are in black on a yellow background beneath a panel that reads &quot;Fuel Fast.&quot;">
            <a:extLst>
              <a:ext uri="{FF2B5EF4-FFF2-40B4-BE49-F238E27FC236}">
                <a16:creationId xmlns:a16="http://schemas.microsoft.com/office/drawing/2014/main" id="{870FE919-4B3F-E719-6F38-0A2430ACF3C8}"/>
              </a:ext>
            </a:extLst>
          </p:cNvPr>
          <p:cNvPicPr>
            <a:picLocks noChangeAspect="1"/>
          </p:cNvPicPr>
          <p:nvPr/>
        </p:nvPicPr>
        <p:blipFill rotWithShape="1">
          <a:blip r:embed="rId3"/>
          <a:srcRect t="30451" r="65922"/>
          <a:stretch/>
        </p:blipFill>
        <p:spPr>
          <a:xfrm>
            <a:off x="2581458" y="4443398"/>
            <a:ext cx="2358174" cy="1362769"/>
          </a:xfrm>
          <a:prstGeom prst="rect">
            <a:avLst/>
          </a:prstGeom>
        </p:spPr>
      </p:pic>
      <p:pic>
        <p:nvPicPr>
          <p:cNvPr id="5" name="Picture 4" descr="The words &quot;EV Charging&quot; are in black on a yellow background beneath a panel that reads &quot;Anthony Wayne Grill.&quot;">
            <a:extLst>
              <a:ext uri="{FF2B5EF4-FFF2-40B4-BE49-F238E27FC236}">
                <a16:creationId xmlns:a16="http://schemas.microsoft.com/office/drawing/2014/main" id="{B70DB97B-23EE-26D7-1D11-59B42C692837}"/>
              </a:ext>
            </a:extLst>
          </p:cNvPr>
          <p:cNvPicPr>
            <a:picLocks noChangeAspect="1"/>
          </p:cNvPicPr>
          <p:nvPr/>
        </p:nvPicPr>
        <p:blipFill rotWithShape="1">
          <a:blip r:embed="rId3"/>
          <a:srcRect l="34078" t="30451" r="33337"/>
          <a:stretch/>
        </p:blipFill>
        <p:spPr>
          <a:xfrm>
            <a:off x="4998697" y="4419885"/>
            <a:ext cx="2254895" cy="1362769"/>
          </a:xfrm>
          <a:prstGeom prst="rect">
            <a:avLst/>
          </a:prstGeom>
        </p:spPr>
      </p:pic>
      <p:pic>
        <p:nvPicPr>
          <p:cNvPr id="6" name="Picture 5" descr="The words &quot;RV Access&quot; are in black on a yellow background beneath a panel that reads &quot;The Rusty Anchor.&quot;">
            <a:extLst>
              <a:ext uri="{FF2B5EF4-FFF2-40B4-BE49-F238E27FC236}">
                <a16:creationId xmlns:a16="http://schemas.microsoft.com/office/drawing/2014/main" id="{DF44A5B9-89A5-2A64-E2EF-1D394A3390BB}"/>
              </a:ext>
            </a:extLst>
          </p:cNvPr>
          <p:cNvPicPr>
            <a:picLocks noChangeAspect="1"/>
          </p:cNvPicPr>
          <p:nvPr/>
        </p:nvPicPr>
        <p:blipFill rotWithShape="1">
          <a:blip r:embed="rId3"/>
          <a:srcRect l="65922" t="30451"/>
          <a:stretch/>
        </p:blipFill>
        <p:spPr>
          <a:xfrm>
            <a:off x="7228877" y="4419884"/>
            <a:ext cx="2358174" cy="1362769"/>
          </a:xfrm>
          <a:prstGeom prst="rect">
            <a:avLst/>
          </a:prstGeom>
        </p:spPr>
      </p:pic>
    </p:spTree>
    <p:extLst>
      <p:ext uri="{BB962C8B-B14F-4D97-AF65-F5344CB8AC3E}">
        <p14:creationId xmlns:p14="http://schemas.microsoft.com/office/powerpoint/2010/main" val="4180032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3A96B-2ADC-E7AE-57CD-1564564D7CC9}"/>
              </a:ext>
            </a:extLst>
          </p:cNvPr>
          <p:cNvSpPr>
            <a:spLocks noGrp="1"/>
          </p:cNvSpPr>
          <p:nvPr>
            <p:ph type="title"/>
          </p:nvPr>
        </p:nvSpPr>
        <p:spPr>
          <a:xfrm>
            <a:off x="617620" y="365125"/>
            <a:ext cx="10969699" cy="1386619"/>
          </a:xfrm>
        </p:spPr>
        <p:txBody>
          <a:bodyPr>
            <a:normAutofit/>
          </a:bodyPr>
          <a:lstStyle/>
          <a:p>
            <a:r>
              <a:rPr lang="en-US" dirty="0"/>
              <a:t>Section 2J.03 Logos and Business Identification Sign Panels </a:t>
            </a:r>
            <a:r>
              <a:rPr lang="en-US" sz="2400" dirty="0"/>
              <a:t>(4 of 5)</a:t>
            </a:r>
          </a:p>
        </p:txBody>
      </p:sp>
      <p:sp>
        <p:nvSpPr>
          <p:cNvPr id="4" name="Content Placeholder 3">
            <a:extLst>
              <a:ext uri="{FF2B5EF4-FFF2-40B4-BE49-F238E27FC236}">
                <a16:creationId xmlns:a16="http://schemas.microsoft.com/office/drawing/2014/main" id="{56B9690D-A08E-C4ED-B652-17227DCC79E5}"/>
              </a:ext>
            </a:extLst>
          </p:cNvPr>
          <p:cNvSpPr>
            <a:spLocks noGrp="1"/>
          </p:cNvSpPr>
          <p:nvPr>
            <p:ph idx="1"/>
          </p:nvPr>
        </p:nvSpPr>
        <p:spPr>
          <a:xfrm>
            <a:off x="617621" y="1751744"/>
            <a:ext cx="10969698" cy="4217639"/>
          </a:xfrm>
        </p:spPr>
        <p:txBody>
          <a:bodyPr/>
          <a:lstStyle/>
          <a:p>
            <a:r>
              <a:rPr lang="en-US" dirty="0"/>
              <a:t>Adds Standard: To be eligible for an “EV CHARGING” supplemental message on a business identification sign panel, the business shall:</a:t>
            </a:r>
          </a:p>
          <a:p>
            <a:pPr lvl="1"/>
            <a:r>
              <a:rPr lang="en-US" dirty="0"/>
              <a:t>Offer EV charging to the general public without purchasing primary service; and</a:t>
            </a:r>
          </a:p>
          <a:p>
            <a:pPr lvl="1"/>
            <a:r>
              <a:rPr lang="en-US" dirty="0"/>
              <a:t>Provide EV chargers meeting certain criteria based on service category</a:t>
            </a:r>
          </a:p>
        </p:txBody>
      </p:sp>
      <p:pic>
        <p:nvPicPr>
          <p:cNvPr id="6" name="Picture 5" descr="The words &quot;EV Charging&quot; are in black on a yellow background beneath a panel that reads &quot;Anthony Wayne Grill.&quot;">
            <a:extLst>
              <a:ext uri="{FF2B5EF4-FFF2-40B4-BE49-F238E27FC236}">
                <a16:creationId xmlns:a16="http://schemas.microsoft.com/office/drawing/2014/main" id="{55AB8CDF-98BF-1123-AC23-D2E46D5DFFED}"/>
              </a:ext>
            </a:extLst>
          </p:cNvPr>
          <p:cNvPicPr>
            <a:picLocks noChangeAspect="1"/>
          </p:cNvPicPr>
          <p:nvPr/>
        </p:nvPicPr>
        <p:blipFill>
          <a:blip r:embed="rId3"/>
          <a:stretch>
            <a:fillRect/>
          </a:stretch>
        </p:blipFill>
        <p:spPr>
          <a:xfrm>
            <a:off x="5036729" y="4541856"/>
            <a:ext cx="2118542" cy="1284564"/>
          </a:xfrm>
          <a:prstGeom prst="rect">
            <a:avLst/>
          </a:prstGeom>
        </p:spPr>
      </p:pic>
      <p:sp>
        <p:nvSpPr>
          <p:cNvPr id="7" name="TextBox 6">
            <a:extLst>
              <a:ext uri="{FF2B5EF4-FFF2-40B4-BE49-F238E27FC236}">
                <a16:creationId xmlns:a16="http://schemas.microsoft.com/office/drawing/2014/main" id="{2AF2891A-3C10-F0A5-8D7E-6A6351F57F53}"/>
              </a:ext>
            </a:extLst>
          </p:cNvPr>
          <p:cNvSpPr txBox="1"/>
          <p:nvPr/>
        </p:nvSpPr>
        <p:spPr>
          <a:xfrm>
            <a:off x="4876799" y="5826420"/>
            <a:ext cx="2438401" cy="307777"/>
          </a:xfrm>
          <a:prstGeom prst="rect">
            <a:avLst/>
          </a:prstGeom>
          <a:noFill/>
        </p:spPr>
        <p:txBody>
          <a:bodyPr wrap="square" rtlCol="0">
            <a:spAutoFit/>
          </a:bodyPr>
          <a:lstStyle/>
          <a:p>
            <a:pPr algn="ctr"/>
            <a:r>
              <a:rPr lang="en-US" sz="1400" i="1" dirty="0"/>
              <a:t>Example from Figure 2J-4</a:t>
            </a:r>
          </a:p>
        </p:txBody>
      </p:sp>
    </p:spTree>
    <p:extLst>
      <p:ext uri="{BB962C8B-B14F-4D97-AF65-F5344CB8AC3E}">
        <p14:creationId xmlns:p14="http://schemas.microsoft.com/office/powerpoint/2010/main" val="207626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91BCD-01FE-CEA5-FBC1-8790ABAC059D}"/>
              </a:ext>
            </a:extLst>
          </p:cNvPr>
          <p:cNvSpPr>
            <a:spLocks noGrp="1"/>
          </p:cNvSpPr>
          <p:nvPr>
            <p:ph type="title"/>
          </p:nvPr>
        </p:nvSpPr>
        <p:spPr>
          <a:xfrm>
            <a:off x="617620" y="365125"/>
            <a:ext cx="10969699" cy="1217095"/>
          </a:xfrm>
        </p:spPr>
        <p:txBody>
          <a:bodyPr>
            <a:noAutofit/>
          </a:bodyPr>
          <a:lstStyle/>
          <a:p>
            <a:r>
              <a:rPr lang="en-US" dirty="0"/>
              <a:t>Section 2J.03 Logos and Business Identification Sign Panels </a:t>
            </a:r>
            <a:r>
              <a:rPr lang="en-US" sz="2400" dirty="0"/>
              <a:t>(5 of 5)</a:t>
            </a:r>
          </a:p>
        </p:txBody>
      </p:sp>
      <p:sp>
        <p:nvSpPr>
          <p:cNvPr id="4" name="Content Placeholder 3">
            <a:extLst>
              <a:ext uri="{FF2B5EF4-FFF2-40B4-BE49-F238E27FC236}">
                <a16:creationId xmlns:a16="http://schemas.microsoft.com/office/drawing/2014/main" id="{BAD0B302-5C7C-159F-F185-AD3B3FC4DCA6}"/>
              </a:ext>
            </a:extLst>
          </p:cNvPr>
          <p:cNvSpPr>
            <a:spLocks noGrp="1"/>
          </p:cNvSpPr>
          <p:nvPr>
            <p:ph idx="1"/>
          </p:nvPr>
        </p:nvSpPr>
        <p:spPr>
          <a:xfrm>
            <a:off x="719191" y="1751744"/>
            <a:ext cx="4288479" cy="4217639"/>
          </a:xfrm>
        </p:spPr>
        <p:txBody>
          <a:bodyPr/>
          <a:lstStyle/>
          <a:p>
            <a:r>
              <a:rPr lang="en-US" dirty="0"/>
              <a:t>Adds Figure 2J-3</a:t>
            </a:r>
          </a:p>
        </p:txBody>
      </p:sp>
      <p:sp>
        <p:nvSpPr>
          <p:cNvPr id="7" name="TextBox 6">
            <a:extLst>
              <a:ext uri="{FF2B5EF4-FFF2-40B4-BE49-F238E27FC236}">
                <a16:creationId xmlns:a16="http://schemas.microsoft.com/office/drawing/2014/main" id="{1E8FA397-A996-0265-6AA7-786D4F8285BF}"/>
              </a:ext>
            </a:extLst>
          </p:cNvPr>
          <p:cNvSpPr txBox="1"/>
          <p:nvPr/>
        </p:nvSpPr>
        <p:spPr>
          <a:xfrm>
            <a:off x="5515478" y="1341449"/>
            <a:ext cx="4575006" cy="461665"/>
          </a:xfrm>
          <a:prstGeom prst="rect">
            <a:avLst/>
          </a:prstGeom>
          <a:noFill/>
        </p:spPr>
        <p:txBody>
          <a:bodyPr wrap="square" rtlCol="0">
            <a:spAutoFit/>
          </a:bodyPr>
          <a:lstStyle/>
          <a:p>
            <a:pPr algn="ctr"/>
            <a:r>
              <a:rPr lang="en-US" sz="1200" b="1" dirty="0"/>
              <a:t>Figure 2J-3. Example of General Service Signs</a:t>
            </a:r>
          </a:p>
          <a:p>
            <a:pPr algn="ctr"/>
            <a:r>
              <a:rPr lang="en-US" sz="1200" b="1" dirty="0"/>
              <a:t>Used in Conjunction with Specific Service Signs</a:t>
            </a:r>
          </a:p>
        </p:txBody>
      </p:sp>
      <p:pic>
        <p:nvPicPr>
          <p:cNvPr id="6" name="Picture 5">
            <a:extLst>
              <a:ext uri="{FF2B5EF4-FFF2-40B4-BE49-F238E27FC236}">
                <a16:creationId xmlns:a16="http://schemas.microsoft.com/office/drawing/2014/main" id="{6C29BF87-EA59-73BD-BDFF-8EA0B0D002C4}"/>
              </a:ext>
              <a:ext uri="{C183D7F6-B498-43B3-948B-1728B52AA6E4}">
                <adec:decorative xmlns:adec="http://schemas.microsoft.com/office/drawing/2017/decorative" val="1"/>
              </a:ext>
            </a:extLst>
          </p:cNvPr>
          <p:cNvPicPr>
            <a:picLocks noChangeAspect="1"/>
          </p:cNvPicPr>
          <p:nvPr/>
        </p:nvPicPr>
        <p:blipFill rotWithShape="1">
          <a:blip r:embed="rId3"/>
          <a:srcRect t="8921" b="7258"/>
          <a:stretch/>
        </p:blipFill>
        <p:spPr>
          <a:xfrm>
            <a:off x="5202662" y="1803114"/>
            <a:ext cx="5509534" cy="3984056"/>
          </a:xfrm>
          <a:prstGeom prst="rect">
            <a:avLst/>
          </a:prstGeom>
        </p:spPr>
      </p:pic>
      <p:sp>
        <p:nvSpPr>
          <p:cNvPr id="8" name="TextBox 7">
            <a:extLst>
              <a:ext uri="{FF2B5EF4-FFF2-40B4-BE49-F238E27FC236}">
                <a16:creationId xmlns:a16="http://schemas.microsoft.com/office/drawing/2014/main" id="{84D18BFE-F6DC-90D1-FAA0-DC4699BA8431}"/>
              </a:ext>
            </a:extLst>
          </p:cNvPr>
          <p:cNvSpPr txBox="1"/>
          <p:nvPr/>
        </p:nvSpPr>
        <p:spPr>
          <a:xfrm>
            <a:off x="5942198" y="5787170"/>
            <a:ext cx="4575006" cy="338554"/>
          </a:xfrm>
          <a:prstGeom prst="rect">
            <a:avLst/>
          </a:prstGeom>
          <a:noFill/>
        </p:spPr>
        <p:txBody>
          <a:bodyPr wrap="square" rtlCol="0">
            <a:spAutoFit/>
          </a:bodyPr>
          <a:lstStyle/>
          <a:p>
            <a:r>
              <a:rPr lang="en-US" sz="800" dirty="0"/>
              <a:t>Note: If specific service ramp signs are used, their spacing should be at least 100</a:t>
            </a:r>
          </a:p>
          <a:p>
            <a:r>
              <a:rPr lang="en-US" sz="800" dirty="0"/>
              <a:t>          feet from the exit gore sign, from each other, and from the ramp terminal.</a:t>
            </a:r>
          </a:p>
        </p:txBody>
      </p:sp>
    </p:spTree>
    <p:extLst>
      <p:ext uri="{BB962C8B-B14F-4D97-AF65-F5344CB8AC3E}">
        <p14:creationId xmlns:p14="http://schemas.microsoft.com/office/powerpoint/2010/main" val="382853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4C262-E569-E3A3-5D64-2D22D24C0426}"/>
              </a:ext>
            </a:extLst>
          </p:cNvPr>
          <p:cNvSpPr>
            <a:spLocks noGrp="1"/>
          </p:cNvSpPr>
          <p:nvPr>
            <p:ph type="title"/>
          </p:nvPr>
        </p:nvSpPr>
        <p:spPr>
          <a:xfrm>
            <a:off x="617620" y="365125"/>
            <a:ext cx="10969699" cy="1386619"/>
          </a:xfrm>
        </p:spPr>
        <p:txBody>
          <a:bodyPr>
            <a:normAutofit/>
          </a:bodyPr>
          <a:lstStyle/>
          <a:p>
            <a:r>
              <a:rPr lang="en-US" dirty="0"/>
              <a:t>Sections 2J.01 Eligibility and 2J.03 Alternative Fuel Guidance</a:t>
            </a:r>
          </a:p>
        </p:txBody>
      </p:sp>
      <p:sp>
        <p:nvSpPr>
          <p:cNvPr id="4" name="Content Placeholder 3">
            <a:extLst>
              <a:ext uri="{FF2B5EF4-FFF2-40B4-BE49-F238E27FC236}">
                <a16:creationId xmlns:a16="http://schemas.microsoft.com/office/drawing/2014/main" id="{9A14EAE9-7008-FE30-8BB3-D886AF1147A0}"/>
              </a:ext>
            </a:extLst>
          </p:cNvPr>
          <p:cNvSpPr>
            <a:spLocks noGrp="1"/>
          </p:cNvSpPr>
          <p:nvPr>
            <p:ph idx="1"/>
          </p:nvPr>
        </p:nvSpPr>
        <p:spPr>
          <a:xfrm>
            <a:off x="617621" y="1751744"/>
            <a:ext cx="10969698" cy="4217639"/>
          </a:xfrm>
        </p:spPr>
        <p:txBody>
          <a:bodyPr/>
          <a:lstStyle/>
          <a:p>
            <a:r>
              <a:rPr lang="en-US" dirty="0"/>
              <a:t>Revises Guidance: Removes alternative fuels from qualifications for gas business identification sign panel</a:t>
            </a:r>
          </a:p>
          <a:p>
            <a:r>
              <a:rPr lang="en-US" dirty="0"/>
              <a:t>Adds Option: Specifies that gas specific services may add supplemental message only if alternative fuel available</a:t>
            </a:r>
          </a:p>
        </p:txBody>
      </p:sp>
      <p:pic>
        <p:nvPicPr>
          <p:cNvPr id="5" name="Picture 4" descr="A blue horizontal rectangular sign has the words &quot;Gas-Exit 44&quot; in white.">
            <a:extLst>
              <a:ext uri="{FF2B5EF4-FFF2-40B4-BE49-F238E27FC236}">
                <a16:creationId xmlns:a16="http://schemas.microsoft.com/office/drawing/2014/main" id="{CEFB5684-5E67-7E2D-04AD-76567E5FC9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6393" y="4110193"/>
            <a:ext cx="1895740" cy="1286054"/>
          </a:xfrm>
          <a:prstGeom prst="rect">
            <a:avLst/>
          </a:prstGeom>
        </p:spPr>
      </p:pic>
      <p:sp>
        <p:nvSpPr>
          <p:cNvPr id="13" name="TextBox 12">
            <a:extLst>
              <a:ext uri="{FF2B5EF4-FFF2-40B4-BE49-F238E27FC236}">
                <a16:creationId xmlns:a16="http://schemas.microsoft.com/office/drawing/2014/main" id="{1F5F725C-FEC7-DACF-6D85-999570324A95}"/>
              </a:ext>
            </a:extLst>
          </p:cNvPr>
          <p:cNvSpPr txBox="1"/>
          <p:nvPr/>
        </p:nvSpPr>
        <p:spPr>
          <a:xfrm>
            <a:off x="6178516" y="4739577"/>
            <a:ext cx="423995" cy="261610"/>
          </a:xfrm>
          <a:prstGeom prst="rect">
            <a:avLst/>
          </a:prstGeom>
          <a:noFill/>
        </p:spPr>
        <p:txBody>
          <a:bodyPr wrap="square" rtlCol="0">
            <a:spAutoFit/>
          </a:bodyPr>
          <a:lstStyle/>
          <a:p>
            <a:r>
              <a:rPr lang="en-US" sz="1050" dirty="0"/>
              <a:t>OR</a:t>
            </a:r>
          </a:p>
        </p:txBody>
      </p:sp>
      <p:pic>
        <p:nvPicPr>
          <p:cNvPr id="8" name="Picture 7" descr="A blue vertical rectangular sign has the words &quot;Gas-Exit 44&quot; in white.">
            <a:extLst>
              <a:ext uri="{FF2B5EF4-FFF2-40B4-BE49-F238E27FC236}">
                <a16:creationId xmlns:a16="http://schemas.microsoft.com/office/drawing/2014/main" id="{63CA6368-54B8-9414-9FB8-737ADB1ACD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455" y="3690329"/>
            <a:ext cx="1457528" cy="1714739"/>
          </a:xfrm>
          <a:prstGeom prst="rect">
            <a:avLst/>
          </a:prstGeom>
        </p:spPr>
      </p:pic>
      <p:sp>
        <p:nvSpPr>
          <p:cNvPr id="10" name="TextBox 9">
            <a:extLst>
              <a:ext uri="{FF2B5EF4-FFF2-40B4-BE49-F238E27FC236}">
                <a16:creationId xmlns:a16="http://schemas.microsoft.com/office/drawing/2014/main" id="{2D15C830-C366-1D84-021B-29E916F3861E}"/>
              </a:ext>
            </a:extLst>
          </p:cNvPr>
          <p:cNvSpPr txBox="1"/>
          <p:nvPr/>
        </p:nvSpPr>
        <p:spPr>
          <a:xfrm>
            <a:off x="4862890" y="5353698"/>
            <a:ext cx="2452711" cy="430887"/>
          </a:xfrm>
          <a:prstGeom prst="rect">
            <a:avLst/>
          </a:prstGeom>
          <a:noFill/>
        </p:spPr>
        <p:txBody>
          <a:bodyPr wrap="square" rtlCol="0">
            <a:spAutoFit/>
          </a:bodyPr>
          <a:lstStyle/>
          <a:p>
            <a:pPr algn="ctr"/>
            <a:r>
              <a:rPr lang="en-US" sz="1050" dirty="0"/>
              <a:t>SINGLE-EXIT INTERCHANGE</a:t>
            </a:r>
          </a:p>
          <a:p>
            <a:pPr algn="ctr"/>
            <a:r>
              <a:rPr lang="en-US" sz="1050" dirty="0"/>
              <a:t>(ONE SERVICE)</a:t>
            </a:r>
          </a:p>
        </p:txBody>
      </p:sp>
      <p:sp>
        <p:nvSpPr>
          <p:cNvPr id="7" name="TextBox 6">
            <a:extLst>
              <a:ext uri="{FF2B5EF4-FFF2-40B4-BE49-F238E27FC236}">
                <a16:creationId xmlns:a16="http://schemas.microsoft.com/office/drawing/2014/main" id="{F8F48DEB-5361-F88D-204C-CE448A7CCDD6}"/>
              </a:ext>
            </a:extLst>
          </p:cNvPr>
          <p:cNvSpPr txBox="1"/>
          <p:nvPr/>
        </p:nvSpPr>
        <p:spPr>
          <a:xfrm>
            <a:off x="4883149" y="5756653"/>
            <a:ext cx="2438401" cy="307777"/>
          </a:xfrm>
          <a:prstGeom prst="rect">
            <a:avLst/>
          </a:prstGeom>
          <a:noFill/>
        </p:spPr>
        <p:txBody>
          <a:bodyPr wrap="square" rtlCol="0">
            <a:spAutoFit/>
          </a:bodyPr>
          <a:lstStyle/>
          <a:p>
            <a:pPr algn="ctr"/>
            <a:r>
              <a:rPr lang="en-US" sz="1400" i="1" dirty="0"/>
              <a:t>Example from Figure 2J-1</a:t>
            </a:r>
          </a:p>
        </p:txBody>
      </p:sp>
    </p:spTree>
    <p:extLst>
      <p:ext uri="{BB962C8B-B14F-4D97-AF65-F5344CB8AC3E}">
        <p14:creationId xmlns:p14="http://schemas.microsoft.com/office/powerpoint/2010/main" val="144951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9A6C-B83E-3F6F-1C18-277162E20AD9}"/>
              </a:ext>
            </a:extLst>
          </p:cNvPr>
          <p:cNvSpPr>
            <a:spLocks noGrp="1"/>
          </p:cNvSpPr>
          <p:nvPr>
            <p:ph type="title"/>
          </p:nvPr>
        </p:nvSpPr>
        <p:spPr>
          <a:xfrm>
            <a:off x="617620" y="365125"/>
            <a:ext cx="10969699" cy="880579"/>
          </a:xfrm>
        </p:spPr>
        <p:txBody>
          <a:bodyPr>
            <a:normAutofit/>
          </a:bodyPr>
          <a:lstStyle/>
          <a:p>
            <a:r>
              <a:rPr lang="en-US"/>
              <a:t>Sections 2J.02, 2J.06, and 2J.07 Distances</a:t>
            </a:r>
            <a:endParaRPr lang="en-US" dirty="0"/>
          </a:p>
        </p:txBody>
      </p:sp>
      <p:sp>
        <p:nvSpPr>
          <p:cNvPr id="4" name="Content Placeholder 3">
            <a:extLst>
              <a:ext uri="{FF2B5EF4-FFF2-40B4-BE49-F238E27FC236}">
                <a16:creationId xmlns:a16="http://schemas.microsoft.com/office/drawing/2014/main" id="{B9B7512C-CD83-5056-79CF-840B5D214FD9}"/>
              </a:ext>
            </a:extLst>
          </p:cNvPr>
          <p:cNvSpPr>
            <a:spLocks noGrp="1"/>
          </p:cNvSpPr>
          <p:nvPr>
            <p:ph idx="1"/>
          </p:nvPr>
        </p:nvSpPr>
        <p:spPr>
          <a:xfrm>
            <a:off x="617621" y="1245704"/>
            <a:ext cx="10969698" cy="4723680"/>
          </a:xfrm>
        </p:spPr>
        <p:txBody>
          <a:bodyPr/>
          <a:lstStyle/>
          <a:p>
            <a:r>
              <a:rPr lang="en-US" dirty="0"/>
              <a:t>Revises Standard to clarify: Distances to eligible facilities shall not be displayed on specific service signs on the approach to an interchange</a:t>
            </a:r>
          </a:p>
          <a:p>
            <a:r>
              <a:rPr lang="en-US" dirty="0"/>
              <a:t>Adds Guidance: “NEXT EV CHARGING” sign should be used when distance is 50 miles or greater</a:t>
            </a:r>
          </a:p>
          <a:p>
            <a:r>
              <a:rPr lang="en-US" dirty="0"/>
              <a:t>Changes Guidance to Option: Distances less than ¼ mile on ramp specific service signs should be displayed to the nearest </a:t>
            </a:r>
            <a:r>
              <a:rPr lang="en-US" baseline="20000" dirty="0"/>
              <a:t>1</a:t>
            </a:r>
            <a:r>
              <a:rPr lang="en-US" i="1" dirty="0"/>
              <a:t>/</a:t>
            </a:r>
            <a:r>
              <a:rPr lang="en-US" baseline="-10000" dirty="0"/>
              <a:t>10</a:t>
            </a:r>
            <a:r>
              <a:rPr lang="en-US" dirty="0"/>
              <a:t> mile</a:t>
            </a:r>
          </a:p>
        </p:txBody>
      </p:sp>
    </p:spTree>
    <p:extLst>
      <p:ext uri="{BB962C8B-B14F-4D97-AF65-F5344CB8AC3E}">
        <p14:creationId xmlns:p14="http://schemas.microsoft.com/office/powerpoint/2010/main" val="2994762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A32AD-B3D9-9F25-2639-4EEDC556CCD9}"/>
              </a:ext>
            </a:extLst>
          </p:cNvPr>
          <p:cNvSpPr>
            <a:spLocks noGrp="1"/>
          </p:cNvSpPr>
          <p:nvPr>
            <p:ph type="title"/>
          </p:nvPr>
        </p:nvSpPr>
        <p:spPr>
          <a:xfrm>
            <a:off x="617620" y="365125"/>
            <a:ext cx="10969699" cy="880579"/>
          </a:xfrm>
        </p:spPr>
        <p:txBody>
          <a:bodyPr>
            <a:normAutofit/>
          </a:bodyPr>
          <a:lstStyle/>
          <a:p>
            <a:r>
              <a:rPr lang="en-US"/>
              <a:t>Section 2J.06 Signs at Interchanges</a:t>
            </a:r>
            <a:endParaRPr lang="en-US" dirty="0"/>
          </a:p>
        </p:txBody>
      </p:sp>
      <p:sp>
        <p:nvSpPr>
          <p:cNvPr id="4" name="Content Placeholder 3">
            <a:extLst>
              <a:ext uri="{FF2B5EF4-FFF2-40B4-BE49-F238E27FC236}">
                <a16:creationId xmlns:a16="http://schemas.microsoft.com/office/drawing/2014/main" id="{596F476B-7542-8954-CB07-F51EA8B33EDB}"/>
              </a:ext>
            </a:extLst>
          </p:cNvPr>
          <p:cNvSpPr>
            <a:spLocks noGrp="1"/>
          </p:cNvSpPr>
          <p:nvPr>
            <p:ph idx="1"/>
          </p:nvPr>
        </p:nvSpPr>
        <p:spPr>
          <a:xfrm>
            <a:off x="617621" y="1245704"/>
            <a:ext cx="6251382" cy="4723680"/>
          </a:xfrm>
        </p:spPr>
        <p:txBody>
          <a:bodyPr/>
          <a:lstStyle/>
          <a:p>
            <a:r>
              <a:rPr lang="en-US"/>
              <a:t>Adds Standard: Specific service signs shall not be used at </a:t>
            </a:r>
            <a:br>
              <a:rPr lang="en-US"/>
            </a:br>
            <a:r>
              <a:rPr lang="en-US"/>
              <a:t>freeway-to-freeway interchanges, unless exit ramp also provides direct conventional road access</a:t>
            </a:r>
          </a:p>
          <a:p>
            <a:r>
              <a:rPr lang="en-US"/>
              <a:t>Adds Guidance: Adequate spacing for specific service ramp signs should be maintained</a:t>
            </a:r>
            <a:endParaRPr lang="en-US" dirty="0"/>
          </a:p>
        </p:txBody>
      </p:sp>
      <p:sp>
        <p:nvSpPr>
          <p:cNvPr id="8" name="TextBox 7">
            <a:extLst>
              <a:ext uri="{FF2B5EF4-FFF2-40B4-BE49-F238E27FC236}">
                <a16:creationId xmlns:a16="http://schemas.microsoft.com/office/drawing/2014/main" id="{1B86114D-4390-6446-4C1A-F2ECF6B0847E}"/>
              </a:ext>
            </a:extLst>
          </p:cNvPr>
          <p:cNvSpPr txBox="1"/>
          <p:nvPr/>
        </p:nvSpPr>
        <p:spPr>
          <a:xfrm>
            <a:off x="6971400" y="1434502"/>
            <a:ext cx="4943769" cy="400110"/>
          </a:xfrm>
          <a:prstGeom prst="rect">
            <a:avLst/>
          </a:prstGeom>
          <a:noFill/>
        </p:spPr>
        <p:txBody>
          <a:bodyPr wrap="square" rtlCol="0">
            <a:spAutoFit/>
          </a:bodyPr>
          <a:lstStyle/>
          <a:p>
            <a:pPr algn="ctr"/>
            <a:r>
              <a:rPr lang="en-US" sz="1000" b="1" dirty="0"/>
              <a:t>Figure 2J-5. Example of Specific Services Signing for a Conventional Road</a:t>
            </a:r>
          </a:p>
          <a:p>
            <a:pPr algn="ctr"/>
            <a:r>
              <a:rPr lang="en-US" sz="1000" b="1" dirty="0"/>
              <a:t>Accessed within a Freeway-to-Freeway Interchange</a:t>
            </a:r>
          </a:p>
        </p:txBody>
      </p:sp>
      <p:pic>
        <p:nvPicPr>
          <p:cNvPr id="6" name="Picture 5">
            <a:extLst>
              <a:ext uri="{FF2B5EF4-FFF2-40B4-BE49-F238E27FC236}">
                <a16:creationId xmlns:a16="http://schemas.microsoft.com/office/drawing/2014/main" id="{526F99EE-FCEE-E012-E387-A476712A7D30}"/>
              </a:ext>
              <a:ext uri="{C183D7F6-B498-43B3-948B-1728B52AA6E4}">
                <adec:decorative xmlns:adec="http://schemas.microsoft.com/office/drawing/2017/decorative" val="1"/>
              </a:ext>
            </a:extLst>
          </p:cNvPr>
          <p:cNvPicPr>
            <a:picLocks noChangeAspect="1"/>
          </p:cNvPicPr>
          <p:nvPr/>
        </p:nvPicPr>
        <p:blipFill rotWithShape="1">
          <a:blip r:embed="rId3"/>
          <a:srcRect l="-241" t="7409"/>
          <a:stretch/>
        </p:blipFill>
        <p:spPr>
          <a:xfrm>
            <a:off x="6849374" y="1834613"/>
            <a:ext cx="5187822" cy="4028441"/>
          </a:xfrm>
          <a:prstGeom prst="rect">
            <a:avLst/>
          </a:prstGeom>
        </p:spPr>
      </p:pic>
    </p:spTree>
    <p:extLst>
      <p:ext uri="{BB962C8B-B14F-4D97-AF65-F5344CB8AC3E}">
        <p14:creationId xmlns:p14="http://schemas.microsoft.com/office/powerpoint/2010/main" val="281666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2DCCE-42F5-2144-355A-AC778F5C4106}"/>
              </a:ext>
            </a:extLst>
          </p:cNvPr>
          <p:cNvSpPr>
            <a:spLocks noGrp="1"/>
          </p:cNvSpPr>
          <p:nvPr>
            <p:ph type="title"/>
          </p:nvPr>
        </p:nvSpPr>
        <p:spPr>
          <a:xfrm>
            <a:off x="617620" y="365125"/>
            <a:ext cx="10969699" cy="880579"/>
          </a:xfrm>
        </p:spPr>
        <p:txBody>
          <a:bodyPr>
            <a:normAutofit/>
          </a:bodyPr>
          <a:lstStyle/>
          <a:p>
            <a:r>
              <a:rPr lang="en-US"/>
              <a:t>Section 2J.07 Single-Exit Interchanges</a:t>
            </a:r>
            <a:endParaRPr lang="en-US" dirty="0"/>
          </a:p>
        </p:txBody>
      </p:sp>
      <p:sp>
        <p:nvSpPr>
          <p:cNvPr id="4" name="Content Placeholder 3">
            <a:extLst>
              <a:ext uri="{FF2B5EF4-FFF2-40B4-BE49-F238E27FC236}">
                <a16:creationId xmlns:a16="http://schemas.microsoft.com/office/drawing/2014/main" id="{6032CE74-EA27-9E1D-CA9C-B3B2637F58E7}"/>
              </a:ext>
            </a:extLst>
          </p:cNvPr>
          <p:cNvSpPr>
            <a:spLocks noGrp="1"/>
          </p:cNvSpPr>
          <p:nvPr>
            <p:ph idx="1"/>
          </p:nvPr>
        </p:nvSpPr>
        <p:spPr>
          <a:xfrm>
            <a:off x="617621" y="1245704"/>
            <a:ext cx="10969698" cy="4723680"/>
          </a:xfrm>
        </p:spPr>
        <p:txBody>
          <a:bodyPr/>
          <a:lstStyle/>
          <a:p>
            <a:r>
              <a:rPr lang="en-US"/>
              <a:t>Revises Standard to clarify specific service ramp signs are required only when traffic is allowed to turn onto the crossroad in either direction from ramp, if businesses are not readily visible from the ramp</a:t>
            </a:r>
          </a:p>
          <a:p>
            <a:r>
              <a:rPr lang="en-US"/>
              <a:t>Changes Guidance to Option to allow specific service ramp signs to display distances to facility not visible from ramp</a:t>
            </a:r>
          </a:p>
          <a:p>
            <a:r>
              <a:rPr lang="en-US"/>
              <a:t>Adds Guidance to recommend displaying distances less than </a:t>
            </a:r>
            <a:br>
              <a:rPr lang="en-US"/>
            </a:br>
            <a:r>
              <a:rPr lang="en-US"/>
              <a:t>¼ mile to nearest </a:t>
            </a:r>
            <a:r>
              <a:rPr lang="en-US" baseline="20000"/>
              <a:t>1</a:t>
            </a:r>
            <a:r>
              <a:rPr lang="en-US" i="1"/>
              <a:t>/</a:t>
            </a:r>
            <a:r>
              <a:rPr lang="en-US" baseline="-10000"/>
              <a:t>10</a:t>
            </a:r>
            <a:r>
              <a:rPr lang="en-US"/>
              <a:t> mile</a:t>
            </a:r>
            <a:endParaRPr lang="en-US" dirty="0"/>
          </a:p>
        </p:txBody>
      </p:sp>
    </p:spTree>
    <p:extLst>
      <p:ext uri="{BB962C8B-B14F-4D97-AF65-F5344CB8AC3E}">
        <p14:creationId xmlns:p14="http://schemas.microsoft.com/office/powerpoint/2010/main" val="1249860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E48CF-69B1-EE4F-F614-FA2FC5D31B8F}"/>
              </a:ext>
            </a:extLst>
          </p:cNvPr>
          <p:cNvSpPr>
            <a:spLocks noGrp="1"/>
          </p:cNvSpPr>
          <p:nvPr>
            <p:ph type="title"/>
          </p:nvPr>
        </p:nvSpPr>
        <p:spPr>
          <a:xfrm>
            <a:off x="617620" y="365125"/>
            <a:ext cx="10969699" cy="1386619"/>
          </a:xfrm>
        </p:spPr>
        <p:txBody>
          <a:bodyPr>
            <a:noAutofit/>
          </a:bodyPr>
          <a:lstStyle/>
          <a:p>
            <a:r>
              <a:rPr lang="en-US"/>
              <a:t>Section 2J.09 Collector-Distributor Roadways for Successive Interchanges</a:t>
            </a:r>
            <a:endParaRPr lang="en-US" dirty="0"/>
          </a:p>
        </p:txBody>
      </p:sp>
      <p:sp>
        <p:nvSpPr>
          <p:cNvPr id="4" name="Content Placeholder 3">
            <a:extLst>
              <a:ext uri="{FF2B5EF4-FFF2-40B4-BE49-F238E27FC236}">
                <a16:creationId xmlns:a16="http://schemas.microsoft.com/office/drawing/2014/main" id="{2129A2FE-F592-FCB5-F95A-B24DE4346980}"/>
              </a:ext>
            </a:extLst>
          </p:cNvPr>
          <p:cNvSpPr>
            <a:spLocks noGrp="1"/>
          </p:cNvSpPr>
          <p:nvPr>
            <p:ph idx="1"/>
          </p:nvPr>
        </p:nvSpPr>
        <p:spPr>
          <a:xfrm>
            <a:off x="617539" y="1751013"/>
            <a:ext cx="7964718" cy="4217987"/>
          </a:xfrm>
        </p:spPr>
        <p:txBody>
          <a:bodyPr>
            <a:normAutofit/>
          </a:bodyPr>
          <a:lstStyle/>
          <a:p>
            <a:r>
              <a:rPr lang="en-US" dirty="0"/>
              <a:t>Adds Standards:</a:t>
            </a:r>
          </a:p>
          <a:p>
            <a:pPr lvl="1"/>
            <a:r>
              <a:rPr lang="en-US" dirty="0"/>
              <a:t>No more than </a:t>
            </a:r>
            <a:r>
              <a:rPr lang="en-US" b="1" dirty="0"/>
              <a:t>four</a:t>
            </a:r>
            <a:r>
              <a:rPr lang="en-US" dirty="0"/>
              <a:t> specific service signs </a:t>
            </a:r>
            <a:br>
              <a:rPr lang="en-US" dirty="0"/>
            </a:br>
            <a:r>
              <a:rPr lang="en-US" dirty="0"/>
              <a:t>shall be on a highway mainline approach to a </a:t>
            </a:r>
            <a:br>
              <a:rPr lang="en-US" dirty="0"/>
            </a:br>
            <a:r>
              <a:rPr lang="en-US" dirty="0"/>
              <a:t>collector-distributor roadway:</a:t>
            </a:r>
          </a:p>
          <a:p>
            <a:pPr lvl="1"/>
            <a:r>
              <a:rPr lang="en-US" dirty="0"/>
              <a:t>If more are needed, then use general service signs</a:t>
            </a:r>
          </a:p>
          <a:p>
            <a:r>
              <a:rPr lang="en-US" dirty="0"/>
              <a:t>If same business identification is shown on mainline and collector-distributor roadway, business identification sign panels must be duplicates</a:t>
            </a:r>
          </a:p>
        </p:txBody>
      </p:sp>
      <p:sp>
        <p:nvSpPr>
          <p:cNvPr id="10" name="TextBox 9">
            <a:extLst>
              <a:ext uri="{FF2B5EF4-FFF2-40B4-BE49-F238E27FC236}">
                <a16:creationId xmlns:a16="http://schemas.microsoft.com/office/drawing/2014/main" id="{BDF2C47B-024D-924D-2436-1F65EB7236BD}"/>
              </a:ext>
            </a:extLst>
          </p:cNvPr>
          <p:cNvSpPr txBox="1"/>
          <p:nvPr/>
        </p:nvSpPr>
        <p:spPr>
          <a:xfrm>
            <a:off x="8262030" y="1058069"/>
            <a:ext cx="3497579" cy="369332"/>
          </a:xfrm>
          <a:prstGeom prst="rect">
            <a:avLst/>
          </a:prstGeom>
          <a:noFill/>
        </p:spPr>
        <p:txBody>
          <a:bodyPr wrap="square" rtlCol="0">
            <a:spAutoFit/>
          </a:bodyPr>
          <a:lstStyle/>
          <a:p>
            <a:pPr algn="ctr"/>
            <a:r>
              <a:rPr lang="en-US" sz="900" b="1" dirty="0"/>
              <a:t>Figure 2J-6.  Example of Signing for Services Accessed from a Collector-Distributor Road Adjacent to a Freeway</a:t>
            </a:r>
          </a:p>
        </p:txBody>
      </p:sp>
      <p:grpSp>
        <p:nvGrpSpPr>
          <p:cNvPr id="13" name="Group 12">
            <a:extLst>
              <a:ext uri="{FF2B5EF4-FFF2-40B4-BE49-F238E27FC236}">
                <a16:creationId xmlns:a16="http://schemas.microsoft.com/office/drawing/2014/main" id="{149F956D-F102-5C22-C0EA-65AC58ACDF2B}"/>
              </a:ext>
              <a:ext uri="{C183D7F6-B498-43B3-948B-1728B52AA6E4}">
                <adec:decorative xmlns:adec="http://schemas.microsoft.com/office/drawing/2017/decorative" val="1"/>
              </a:ext>
            </a:extLst>
          </p:cNvPr>
          <p:cNvGrpSpPr/>
          <p:nvPr/>
        </p:nvGrpSpPr>
        <p:grpSpPr>
          <a:xfrm>
            <a:off x="8669654" y="1406106"/>
            <a:ext cx="3270712" cy="4686350"/>
            <a:chOff x="8595223" y="1406106"/>
            <a:chExt cx="3164386" cy="4487578"/>
          </a:xfrm>
        </p:grpSpPr>
        <p:pic>
          <p:nvPicPr>
            <p:cNvPr id="6" name="Picture 5">
              <a:extLst>
                <a:ext uri="{FF2B5EF4-FFF2-40B4-BE49-F238E27FC236}">
                  <a16:creationId xmlns:a16="http://schemas.microsoft.com/office/drawing/2014/main" id="{04D517AF-BF91-5DA5-366B-900FE00EC428}"/>
                </a:ext>
              </a:extLst>
            </p:cNvPr>
            <p:cNvPicPr>
              <a:picLocks noChangeAspect="1"/>
            </p:cNvPicPr>
            <p:nvPr/>
          </p:nvPicPr>
          <p:blipFill rotWithShape="1">
            <a:blip r:embed="rId3"/>
            <a:srcRect t="5013"/>
            <a:stretch/>
          </p:blipFill>
          <p:spPr>
            <a:xfrm>
              <a:off x="8595223" y="1406106"/>
              <a:ext cx="3079830" cy="4487578"/>
            </a:xfrm>
            <a:prstGeom prst="rect">
              <a:avLst/>
            </a:prstGeom>
          </p:spPr>
        </p:pic>
        <p:sp>
          <p:nvSpPr>
            <p:cNvPr id="8" name="Rectangle 7">
              <a:extLst>
                <a:ext uri="{FF2B5EF4-FFF2-40B4-BE49-F238E27FC236}">
                  <a16:creationId xmlns:a16="http://schemas.microsoft.com/office/drawing/2014/main" id="{DD3B4510-F3D7-ABC4-1354-BD4B2005B5D4}"/>
                </a:ext>
              </a:extLst>
            </p:cNvPr>
            <p:cNvSpPr/>
            <p:nvPr/>
          </p:nvSpPr>
          <p:spPr>
            <a:xfrm>
              <a:off x="10291313" y="3666226"/>
              <a:ext cx="1383740" cy="5693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B339061-D13A-770F-6EA6-BE43D358545E}"/>
                </a:ext>
              </a:extLst>
            </p:cNvPr>
            <p:cNvSpPr txBox="1"/>
            <p:nvPr/>
          </p:nvSpPr>
          <p:spPr>
            <a:xfrm>
              <a:off x="10146397" y="3590876"/>
              <a:ext cx="1613212" cy="630942"/>
            </a:xfrm>
            <a:prstGeom prst="rect">
              <a:avLst/>
            </a:prstGeom>
            <a:noFill/>
          </p:spPr>
          <p:txBody>
            <a:bodyPr wrap="square" rtlCol="0">
              <a:spAutoFit/>
            </a:bodyPr>
            <a:lstStyle/>
            <a:p>
              <a:r>
                <a:rPr lang="en-US" sz="500" dirty="0"/>
                <a:t>Note: If Specific Service signs are located on the</a:t>
              </a:r>
            </a:p>
            <a:p>
              <a:r>
                <a:rPr lang="en-US" sz="500" dirty="0"/>
                <a:t>          highway mainline for services accessed </a:t>
              </a:r>
            </a:p>
            <a:p>
              <a:r>
                <a:rPr lang="en-US" sz="500" dirty="0"/>
                <a:t>          from the collector-distributor roadway, then</a:t>
              </a:r>
            </a:p>
            <a:p>
              <a:r>
                <a:rPr lang="en-US" sz="500" dirty="0"/>
                <a:t>          the business identification sign panels</a:t>
              </a:r>
            </a:p>
            <a:p>
              <a:r>
                <a:rPr lang="en-US" sz="500" dirty="0"/>
                <a:t>          displayed on the collector-distributor</a:t>
              </a:r>
            </a:p>
            <a:p>
              <a:r>
                <a:rPr lang="en-US" sz="500" dirty="0"/>
                <a:t>          roadway shall be only duplicates of those</a:t>
              </a:r>
            </a:p>
            <a:p>
              <a:r>
                <a:rPr lang="en-US" sz="500" dirty="0"/>
                <a:t>          displayed on the highway mainline.</a:t>
              </a:r>
            </a:p>
          </p:txBody>
        </p:sp>
      </p:grpSp>
    </p:spTree>
    <p:extLst>
      <p:ext uri="{BB962C8B-B14F-4D97-AF65-F5344CB8AC3E}">
        <p14:creationId xmlns:p14="http://schemas.microsoft.com/office/powerpoint/2010/main" val="9133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BEB3-9A58-4BD9-7A90-8995BA99EC5C}"/>
              </a:ext>
            </a:extLst>
          </p:cNvPr>
          <p:cNvSpPr>
            <a:spLocks noGrp="1"/>
          </p:cNvSpPr>
          <p:nvPr>
            <p:ph type="title"/>
          </p:nvPr>
        </p:nvSpPr>
        <p:spPr>
          <a:xfrm>
            <a:off x="617620" y="365125"/>
            <a:ext cx="10969699" cy="880579"/>
          </a:xfrm>
        </p:spPr>
        <p:txBody>
          <a:bodyPr>
            <a:normAutofit/>
          </a:bodyPr>
          <a:lstStyle/>
          <a:p>
            <a:r>
              <a:rPr lang="en-US" dirty="0"/>
              <a:t>Section 2J.11 Signs at Intersections</a:t>
            </a:r>
          </a:p>
        </p:txBody>
      </p:sp>
      <p:sp>
        <p:nvSpPr>
          <p:cNvPr id="4" name="Content Placeholder 3">
            <a:extLst>
              <a:ext uri="{FF2B5EF4-FFF2-40B4-BE49-F238E27FC236}">
                <a16:creationId xmlns:a16="http://schemas.microsoft.com/office/drawing/2014/main" id="{9C778680-9FC5-E030-E913-8EC5D5F1F9BD}"/>
              </a:ext>
            </a:extLst>
          </p:cNvPr>
          <p:cNvSpPr>
            <a:spLocks noGrp="1"/>
          </p:cNvSpPr>
          <p:nvPr>
            <p:ph idx="1"/>
          </p:nvPr>
        </p:nvSpPr>
        <p:spPr>
          <a:xfrm>
            <a:off x="617621" y="1245704"/>
            <a:ext cx="10969698" cy="4723680"/>
          </a:xfrm>
        </p:spPr>
        <p:txBody>
          <a:bodyPr/>
          <a:lstStyle/>
          <a:p>
            <a:r>
              <a:rPr lang="en-US" dirty="0"/>
              <a:t>Removes Standard requiring specific service information be incorporated into tourist-oriented direction signs (TODs) at intersections with both TODs and specific service signs</a:t>
            </a:r>
          </a:p>
          <a:p>
            <a:r>
              <a:rPr lang="en-US" dirty="0"/>
              <a:t>Replaces Standard with Guidance recommending specific service and TODs be sufficiently spaced</a:t>
            </a:r>
          </a:p>
          <a:p>
            <a:r>
              <a:rPr lang="en-US" dirty="0"/>
              <a:t>Adds Standard to clarify guide, warning, and regulatory signs be given priority if space is limited</a:t>
            </a:r>
          </a:p>
        </p:txBody>
      </p:sp>
    </p:spTree>
    <p:extLst>
      <p:ext uri="{BB962C8B-B14F-4D97-AF65-F5344CB8AC3E}">
        <p14:creationId xmlns:p14="http://schemas.microsoft.com/office/powerpoint/2010/main" val="3256812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7F24-2AF3-3852-B1F9-8A9524DBEF9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Federal Highway Administration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9039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8CD8F-3FF4-A558-FDB3-F03602370AF1}"/>
              </a:ext>
            </a:extLst>
          </p:cNvPr>
          <p:cNvSpPr>
            <a:spLocks noGrp="1"/>
          </p:cNvSpPr>
          <p:nvPr>
            <p:ph type="title"/>
          </p:nvPr>
        </p:nvSpPr>
        <p:spPr/>
        <p:txBody>
          <a:bodyPr>
            <a:normAutofit/>
          </a:bodyPr>
          <a:lstStyle/>
          <a:p>
            <a:r>
              <a:rPr lang="en-US" sz="4400" dirty="0"/>
              <a:t>Chapter 2K</a:t>
            </a:r>
            <a:br>
              <a:rPr lang="en-US" sz="4400" dirty="0"/>
            </a:br>
            <a:r>
              <a:rPr lang="en-US" sz="4400" dirty="0"/>
              <a:t>Tourist-Oriented </a:t>
            </a:r>
            <a:br>
              <a:rPr lang="en-US" sz="4400" dirty="0"/>
            </a:br>
            <a:r>
              <a:rPr lang="en-US" sz="4400" dirty="0"/>
              <a:t>Directional Signs</a:t>
            </a:r>
          </a:p>
        </p:txBody>
      </p:sp>
    </p:spTree>
    <p:extLst>
      <p:ext uri="{BB962C8B-B14F-4D97-AF65-F5344CB8AC3E}">
        <p14:creationId xmlns:p14="http://schemas.microsoft.com/office/powerpoint/2010/main" val="1514306007"/>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056BE-FC59-E200-2C56-0CE4979BFA7F}"/>
              </a:ext>
            </a:extLst>
          </p:cNvPr>
          <p:cNvSpPr>
            <a:spLocks noGrp="1"/>
          </p:cNvSpPr>
          <p:nvPr>
            <p:ph type="title"/>
          </p:nvPr>
        </p:nvSpPr>
        <p:spPr>
          <a:xfrm>
            <a:off x="617620" y="365125"/>
            <a:ext cx="10969699" cy="880579"/>
          </a:xfrm>
        </p:spPr>
        <p:txBody>
          <a:bodyPr>
            <a:normAutofit/>
          </a:bodyPr>
          <a:lstStyle/>
          <a:p>
            <a:r>
              <a:rPr lang="en-US" dirty="0"/>
              <a:t>Section 2K.01 Purpose and Application</a:t>
            </a:r>
          </a:p>
        </p:txBody>
      </p:sp>
      <p:sp>
        <p:nvSpPr>
          <p:cNvPr id="4" name="Content Placeholder 3">
            <a:extLst>
              <a:ext uri="{FF2B5EF4-FFF2-40B4-BE49-F238E27FC236}">
                <a16:creationId xmlns:a16="http://schemas.microsoft.com/office/drawing/2014/main" id="{079ABC4E-9A4F-71D3-058E-33115DE7308D}"/>
              </a:ext>
            </a:extLst>
          </p:cNvPr>
          <p:cNvSpPr>
            <a:spLocks noGrp="1"/>
          </p:cNvSpPr>
          <p:nvPr>
            <p:ph idx="1"/>
          </p:nvPr>
        </p:nvSpPr>
        <p:spPr>
          <a:xfrm>
            <a:off x="617621" y="1245704"/>
            <a:ext cx="10969698" cy="4723680"/>
          </a:xfrm>
        </p:spPr>
        <p:txBody>
          <a:bodyPr/>
          <a:lstStyle/>
          <a:p>
            <a:r>
              <a:rPr lang="en-US" dirty="0"/>
              <a:t>Revises Standard to clarify that TODs shall be limited to rural highways</a:t>
            </a:r>
          </a:p>
          <a:p>
            <a:r>
              <a:rPr lang="en-US" dirty="0"/>
              <a:t>Removes Standard that required specific service information be incorporated into TODs at intersections with both TODs and specific service signs</a:t>
            </a:r>
          </a:p>
        </p:txBody>
      </p:sp>
    </p:spTree>
    <p:extLst>
      <p:ext uri="{BB962C8B-B14F-4D97-AF65-F5344CB8AC3E}">
        <p14:creationId xmlns:p14="http://schemas.microsoft.com/office/powerpoint/2010/main" val="495639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3388A-7364-7309-CA2F-705B75D114AF}"/>
              </a:ext>
            </a:extLst>
          </p:cNvPr>
          <p:cNvSpPr>
            <a:spLocks noGrp="1"/>
          </p:cNvSpPr>
          <p:nvPr>
            <p:ph type="title"/>
          </p:nvPr>
        </p:nvSpPr>
        <p:spPr>
          <a:xfrm>
            <a:off x="617620" y="365125"/>
            <a:ext cx="10969699" cy="880579"/>
          </a:xfrm>
        </p:spPr>
        <p:txBody>
          <a:bodyPr>
            <a:normAutofit/>
          </a:bodyPr>
          <a:lstStyle/>
          <a:p>
            <a:r>
              <a:rPr lang="en-US"/>
              <a:t>Section 2K.02 Design</a:t>
            </a:r>
            <a:endParaRPr lang="en-US" dirty="0"/>
          </a:p>
        </p:txBody>
      </p:sp>
      <p:sp>
        <p:nvSpPr>
          <p:cNvPr id="4" name="Content Placeholder 3">
            <a:extLst>
              <a:ext uri="{FF2B5EF4-FFF2-40B4-BE49-F238E27FC236}">
                <a16:creationId xmlns:a16="http://schemas.microsoft.com/office/drawing/2014/main" id="{46BA065F-DAC1-F1AD-444E-F13C1AB49524}"/>
              </a:ext>
            </a:extLst>
          </p:cNvPr>
          <p:cNvSpPr>
            <a:spLocks noGrp="1"/>
          </p:cNvSpPr>
          <p:nvPr>
            <p:ph idx="1"/>
          </p:nvPr>
        </p:nvSpPr>
        <p:spPr>
          <a:xfrm>
            <a:off x="617621" y="1245704"/>
            <a:ext cx="6102156" cy="4723680"/>
          </a:xfrm>
        </p:spPr>
        <p:txBody>
          <a:bodyPr/>
          <a:lstStyle/>
          <a:p>
            <a:r>
              <a:rPr lang="en-US" dirty="0"/>
              <a:t>Adds Standard:</a:t>
            </a:r>
          </a:p>
          <a:p>
            <a:pPr lvl="1"/>
            <a:r>
              <a:rPr lang="en-US" dirty="0"/>
              <a:t>Recreational and cultural interest area symbols shall be white on a brown background</a:t>
            </a:r>
          </a:p>
          <a:p>
            <a:pPr lvl="1"/>
            <a:r>
              <a:rPr lang="en-US" dirty="0"/>
              <a:t>Business identification sign panels shall not exceed 24 inches in width and 15 inches in height</a:t>
            </a:r>
          </a:p>
          <a:p>
            <a:pPr lvl="1"/>
            <a:endParaRPr lang="en-US" dirty="0"/>
          </a:p>
          <a:p>
            <a:pPr lvl="1"/>
            <a:endParaRPr lang="en-US" dirty="0"/>
          </a:p>
        </p:txBody>
      </p:sp>
      <p:pic>
        <p:nvPicPr>
          <p:cNvPr id="11" name="Picture 10" descr="A brown and white fishing symbol sign is shown on a sign assembly composed of several blue and white business identification sign panels.">
            <a:extLst>
              <a:ext uri="{FF2B5EF4-FFF2-40B4-BE49-F238E27FC236}">
                <a16:creationId xmlns:a16="http://schemas.microsoft.com/office/drawing/2014/main" id="{17AD0C6D-B905-3819-B426-912832E30DEA}"/>
              </a:ext>
            </a:extLst>
          </p:cNvPr>
          <p:cNvPicPr>
            <a:picLocks noChangeAspect="1"/>
          </p:cNvPicPr>
          <p:nvPr/>
        </p:nvPicPr>
        <p:blipFill>
          <a:blip r:embed="rId3"/>
          <a:stretch>
            <a:fillRect/>
          </a:stretch>
        </p:blipFill>
        <p:spPr>
          <a:xfrm>
            <a:off x="6953243" y="1456122"/>
            <a:ext cx="4838700" cy="3524250"/>
          </a:xfrm>
          <a:prstGeom prst="rect">
            <a:avLst/>
          </a:prstGeom>
        </p:spPr>
      </p:pic>
      <p:sp>
        <p:nvSpPr>
          <p:cNvPr id="5" name="TextBox 4">
            <a:extLst>
              <a:ext uri="{FF2B5EF4-FFF2-40B4-BE49-F238E27FC236}">
                <a16:creationId xmlns:a16="http://schemas.microsoft.com/office/drawing/2014/main" id="{1E173DDC-4956-8B0B-D18E-C0AAB02D751F}"/>
              </a:ext>
            </a:extLst>
          </p:cNvPr>
          <p:cNvSpPr txBox="1"/>
          <p:nvPr/>
        </p:nvSpPr>
        <p:spPr>
          <a:xfrm>
            <a:off x="7527864" y="4980372"/>
            <a:ext cx="3241736" cy="307777"/>
          </a:xfrm>
          <a:prstGeom prst="rect">
            <a:avLst/>
          </a:prstGeom>
          <a:noFill/>
        </p:spPr>
        <p:txBody>
          <a:bodyPr wrap="square" rtlCol="0">
            <a:spAutoFit/>
          </a:bodyPr>
          <a:lstStyle/>
          <a:p>
            <a:pPr>
              <a:defRPr/>
            </a:pPr>
            <a:r>
              <a:rPr lang="en-US" sz="1400" i="1" dirty="0">
                <a:solidFill>
                  <a:srgbClr val="000000"/>
                </a:solidFill>
              </a:rPr>
              <a:t>Example from Figure 2K-1</a:t>
            </a:r>
          </a:p>
        </p:txBody>
      </p:sp>
      <p:sp>
        <p:nvSpPr>
          <p:cNvPr id="6" name="Oval 5">
            <a:extLst>
              <a:ext uri="{FF2B5EF4-FFF2-40B4-BE49-F238E27FC236}">
                <a16:creationId xmlns:a16="http://schemas.microsoft.com/office/drawing/2014/main" id="{A79AD76E-2BEC-A5E1-C364-39A4F9CD8DF1}"/>
              </a:ext>
              <a:ext uri="{C183D7F6-B498-43B3-948B-1728B52AA6E4}">
                <adec:decorative xmlns:adec="http://schemas.microsoft.com/office/drawing/2017/decorative" val="1"/>
              </a:ext>
            </a:extLst>
          </p:cNvPr>
          <p:cNvSpPr/>
          <p:nvPr/>
        </p:nvSpPr>
        <p:spPr bwMode="auto">
          <a:xfrm>
            <a:off x="7609164" y="3019606"/>
            <a:ext cx="990600" cy="609600"/>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latin typeface="Arial" charset="0"/>
            </a:endParaRPr>
          </a:p>
        </p:txBody>
      </p:sp>
    </p:spTree>
    <p:extLst>
      <p:ext uri="{BB962C8B-B14F-4D97-AF65-F5344CB8AC3E}">
        <p14:creationId xmlns:p14="http://schemas.microsoft.com/office/powerpoint/2010/main" val="329121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0D4A9-962F-44F4-3B03-446E870DA6C0}"/>
              </a:ext>
            </a:extLst>
          </p:cNvPr>
          <p:cNvSpPr>
            <a:spLocks noGrp="1"/>
          </p:cNvSpPr>
          <p:nvPr>
            <p:ph type="title"/>
          </p:nvPr>
        </p:nvSpPr>
        <p:spPr>
          <a:xfrm>
            <a:off x="617620" y="365125"/>
            <a:ext cx="10969699" cy="880579"/>
          </a:xfrm>
        </p:spPr>
        <p:txBody>
          <a:bodyPr>
            <a:normAutofit/>
          </a:bodyPr>
          <a:lstStyle/>
          <a:p>
            <a:r>
              <a:rPr lang="en-US"/>
              <a:t>Section 2K.04 Arrangement and Size of Signs</a:t>
            </a:r>
            <a:endParaRPr lang="en-US" dirty="0"/>
          </a:p>
        </p:txBody>
      </p:sp>
      <p:sp>
        <p:nvSpPr>
          <p:cNvPr id="4" name="Content Placeholder 3">
            <a:extLst>
              <a:ext uri="{FF2B5EF4-FFF2-40B4-BE49-F238E27FC236}">
                <a16:creationId xmlns:a16="http://schemas.microsoft.com/office/drawing/2014/main" id="{C1A6EC78-33A4-7367-C11C-F7D1CD2C09E0}"/>
              </a:ext>
            </a:extLst>
          </p:cNvPr>
          <p:cNvSpPr>
            <a:spLocks noGrp="1"/>
          </p:cNvSpPr>
          <p:nvPr>
            <p:ph idx="1"/>
          </p:nvPr>
        </p:nvSpPr>
        <p:spPr>
          <a:xfrm>
            <a:off x="617621" y="1245704"/>
            <a:ext cx="10969698" cy="4723680"/>
          </a:xfrm>
        </p:spPr>
        <p:txBody>
          <a:bodyPr/>
          <a:lstStyle/>
          <a:p>
            <a:r>
              <a:rPr lang="en-US" dirty="0"/>
              <a:t>Changes Guidance from </a:t>
            </a:r>
            <a:r>
              <a:rPr lang="en-US" b="1" dirty="0"/>
              <a:t>four</a:t>
            </a:r>
            <a:r>
              <a:rPr lang="en-US" dirty="0"/>
              <a:t> to </a:t>
            </a:r>
            <a:r>
              <a:rPr lang="en-US" b="1" dirty="0"/>
              <a:t>three</a:t>
            </a:r>
            <a:r>
              <a:rPr lang="en-US" dirty="0"/>
              <a:t> signs maximum in each assembly</a:t>
            </a:r>
          </a:p>
        </p:txBody>
      </p:sp>
      <p:sp>
        <p:nvSpPr>
          <p:cNvPr id="6" name="Rectangle 5">
            <a:extLst>
              <a:ext uri="{FF2B5EF4-FFF2-40B4-BE49-F238E27FC236}">
                <a16:creationId xmlns:a16="http://schemas.microsoft.com/office/drawing/2014/main" id="{6B447BE5-7D67-2C01-23B1-F2A92E9BE973}"/>
              </a:ext>
              <a:ext uri="{C183D7F6-B498-43B3-948B-1728B52AA6E4}">
                <adec:decorative xmlns:adec="http://schemas.microsoft.com/office/drawing/2017/decorative" val="1"/>
              </a:ext>
            </a:extLst>
          </p:cNvPr>
          <p:cNvSpPr/>
          <p:nvPr/>
        </p:nvSpPr>
        <p:spPr>
          <a:xfrm>
            <a:off x="6195175" y="2605405"/>
            <a:ext cx="533170" cy="64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80E39D-77A6-A187-3F15-9DC230097D47}"/>
              </a:ext>
            </a:extLst>
          </p:cNvPr>
          <p:cNvSpPr txBox="1"/>
          <p:nvPr/>
        </p:nvSpPr>
        <p:spPr>
          <a:xfrm>
            <a:off x="4297795" y="2297137"/>
            <a:ext cx="5341620" cy="307777"/>
          </a:xfrm>
          <a:prstGeom prst="rect">
            <a:avLst/>
          </a:prstGeom>
          <a:noFill/>
        </p:spPr>
        <p:txBody>
          <a:bodyPr wrap="square" rtlCol="0">
            <a:spAutoFit/>
          </a:bodyPr>
          <a:lstStyle/>
          <a:p>
            <a:r>
              <a:rPr lang="en-US" sz="1400" b="1" dirty="0"/>
              <a:t>Figure 2K-1. Examples of Tourist-Oriented Directional Signs</a:t>
            </a:r>
          </a:p>
        </p:txBody>
      </p:sp>
      <p:pic>
        <p:nvPicPr>
          <p:cNvPr id="13" name="Picture 12" descr="Two sign assemblies are shown. The first is an Intersection Approach Sign Assembly and the second is an Advance Sign Assembly. Both have optional blue and white panels at the top and space for three additional signs below the panels for tourist-oriented directional signs.">
            <a:extLst>
              <a:ext uri="{FF2B5EF4-FFF2-40B4-BE49-F238E27FC236}">
                <a16:creationId xmlns:a16="http://schemas.microsoft.com/office/drawing/2014/main" id="{B14C1BD1-33B2-CCC5-F42C-B60214540584}"/>
              </a:ext>
            </a:extLst>
          </p:cNvPr>
          <p:cNvPicPr>
            <a:picLocks noChangeAspect="1"/>
          </p:cNvPicPr>
          <p:nvPr/>
        </p:nvPicPr>
        <p:blipFill>
          <a:blip r:embed="rId3"/>
          <a:stretch>
            <a:fillRect/>
          </a:stretch>
        </p:blipFill>
        <p:spPr>
          <a:xfrm>
            <a:off x="3225394" y="2604914"/>
            <a:ext cx="7219950" cy="3524250"/>
          </a:xfrm>
          <a:prstGeom prst="rect">
            <a:avLst/>
          </a:prstGeom>
        </p:spPr>
      </p:pic>
    </p:spTree>
    <p:extLst>
      <p:ext uri="{BB962C8B-B14F-4D97-AF65-F5344CB8AC3E}">
        <p14:creationId xmlns:p14="http://schemas.microsoft.com/office/powerpoint/2010/main" val="239127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Chapters 2J and 2K</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965711"/>
            <a:ext cx="6062472" cy="1031051"/>
          </a:xfrm>
          <a:prstGeom prst="rect">
            <a:avLst/>
          </a:prstGeom>
          <a:noFill/>
        </p:spPr>
        <p:txBody>
          <a:bodyPr wrap="square" rtlCol="0">
            <a:spAutoFit/>
          </a:bodyPr>
          <a:lstStyle/>
          <a:p>
            <a:pPr marL="0" marR="0" lvl="0" indent="0" algn="r" defTabSz="914400" rtl="0" eaLnBrk="0" fontAlgn="base" latinLnBrk="0" hangingPunct="0">
              <a:lnSpc>
                <a:spcPct val="100000"/>
              </a:lnSpc>
              <a:spcBef>
                <a:spcPts val="120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a:t>
            </a:r>
          </a:p>
          <a:p>
            <a:pPr marL="0" marR="0" lvl="0" indent="0" algn="r" defTabSz="914400" rtl="0" eaLnBrk="0" fontAlgn="base" latinLnBrk="0" hangingPunct="0">
              <a:lnSpc>
                <a:spcPct val="100000"/>
              </a:lnSpc>
              <a:spcBef>
                <a:spcPts val="40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  </a:t>
            </a:r>
            <a:r>
              <a:rPr kumimoji="0" lang="en-US" sz="3200" b="0" i="0" u="none" strike="noStrike" kern="1200" cap="none" spc="0" normalizeH="0" baseline="0" noProof="0" dirty="0">
                <a:ln>
                  <a:noFill/>
                </a:ln>
                <a:solidFill>
                  <a:prstClr val="white"/>
                </a:solidFill>
                <a:effectLst/>
                <a:uLnTx/>
                <a:uFillTx/>
                <a:latin typeface="FHWA Series F2001"/>
                <a:ea typeface="+mn-ea"/>
                <a:cs typeface="+mn-cs"/>
              </a:rPr>
              <a:t>Chapters 2J and 2K</a:t>
            </a:r>
            <a:endParaRPr kumimoji="0" lang="en-US" sz="1800" b="0" i="0" u="none" strike="noStrike" kern="1200" cap="none" spc="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a:xfrm>
            <a:off x="9063803" y="1836377"/>
            <a:ext cx="2743200" cy="1746504"/>
          </a:xfrm>
        </p:spPr>
        <p:txBody>
          <a:bodyPr/>
          <a:lstStyle/>
          <a:p>
            <a:r>
              <a:rPr lang="en-US" dirty="0"/>
              <a:t>2J</a:t>
            </a:r>
          </a:p>
        </p:txBody>
      </p:sp>
      <p:sp>
        <p:nvSpPr>
          <p:cNvPr id="6" name="TextBox 5">
            <a:extLst>
              <a:ext uri="{FF2B5EF4-FFF2-40B4-BE49-F238E27FC236}">
                <a16:creationId xmlns:a16="http://schemas.microsoft.com/office/drawing/2014/main" id="{2D93C407-5C51-3DD6-716B-BDCF2E682966}"/>
              </a:ext>
              <a:ext uri="{C183D7F6-B498-43B3-948B-1728B52AA6E4}">
                <adec:decorative xmlns:adec="http://schemas.microsoft.com/office/drawing/2017/decorative" val="1"/>
              </a:ext>
            </a:extLst>
          </p:cNvPr>
          <p:cNvSpPr txBox="1"/>
          <p:nvPr/>
        </p:nvSpPr>
        <p:spPr>
          <a:xfrm>
            <a:off x="9063803" y="3788550"/>
            <a:ext cx="2743200" cy="1661993"/>
          </a:xfrm>
          <a:prstGeom prst="rect">
            <a:avLst/>
          </a:prstGeom>
          <a:noFill/>
        </p:spPr>
        <p:txBody>
          <a:bodyPr wrap="square">
            <a:spAutoFit/>
          </a:bodyPr>
          <a:lstStyle/>
          <a:p>
            <a:pPr marL="0" marR="0" lvl="0" indent="0" algn="ct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10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2K</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E4DEC-17B0-05EE-1BD3-93BEB8965484}"/>
              </a:ext>
            </a:extLst>
          </p:cNvPr>
          <p:cNvSpPr>
            <a:spLocks noGrp="1"/>
          </p:cNvSpPr>
          <p:nvPr>
            <p:ph type="title"/>
          </p:nvPr>
        </p:nvSpPr>
        <p:spPr/>
        <p:txBody>
          <a:bodyPr>
            <a:normAutofit/>
          </a:bodyPr>
          <a:lstStyle/>
          <a:p>
            <a:r>
              <a:rPr lang="en-US" sz="4400" dirty="0"/>
              <a:t>Chapter 2J</a:t>
            </a:r>
            <a:br>
              <a:rPr lang="en-US" sz="4400" dirty="0"/>
            </a:br>
            <a:r>
              <a:rPr lang="en-US" sz="4400" dirty="0"/>
              <a:t>Specific Service Signs</a:t>
            </a:r>
          </a:p>
        </p:txBody>
      </p:sp>
    </p:spTree>
    <p:extLst>
      <p:ext uri="{BB962C8B-B14F-4D97-AF65-F5344CB8AC3E}">
        <p14:creationId xmlns:p14="http://schemas.microsoft.com/office/powerpoint/2010/main" val="33574683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a:xfrm>
            <a:off x="617620" y="365125"/>
            <a:ext cx="10969699" cy="880579"/>
          </a:xfrm>
        </p:spPr>
        <p:txBody>
          <a:bodyPr>
            <a:normAutofit/>
          </a:bodyPr>
          <a:lstStyle/>
          <a:p>
            <a:r>
              <a:rPr lang="en-US"/>
              <a:t>Sections 2J.01 Eligibility and 2J.12 Signing Policy</a:t>
            </a:r>
            <a:endParaRPr lang="en-US" dirty="0"/>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a:xfrm>
            <a:off x="617621" y="1245704"/>
            <a:ext cx="10969698" cy="4723680"/>
          </a:xfrm>
        </p:spPr>
        <p:txBody>
          <a:bodyPr/>
          <a:lstStyle/>
          <a:p>
            <a:r>
              <a:rPr lang="en-US"/>
              <a:t>Replaces phrase: “Business identification sign panel” is used instead of “logo sign panel”</a:t>
            </a:r>
          </a:p>
          <a:p>
            <a:r>
              <a:rPr lang="en-US"/>
              <a:t>Changes Guidance to Standard:</a:t>
            </a:r>
          </a:p>
          <a:p>
            <a:pPr lvl="1"/>
            <a:r>
              <a:rPr lang="en-US"/>
              <a:t>If specific service signing is used, there shall be a statewide policy on eligibility of the types of services</a:t>
            </a:r>
          </a:p>
          <a:p>
            <a:pPr lvl="1"/>
            <a:r>
              <a:rPr lang="en-US"/>
              <a:t>There shall also be a highway agency signing policy</a:t>
            </a:r>
            <a:endParaRPr lang="en-US" dirty="0"/>
          </a:p>
        </p:txBody>
      </p:sp>
    </p:spTree>
    <p:extLst>
      <p:ext uri="{BB962C8B-B14F-4D97-AF65-F5344CB8AC3E}">
        <p14:creationId xmlns:p14="http://schemas.microsoft.com/office/powerpoint/2010/main" val="131188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E13F-BEE5-4585-BD26-A5FE0AD10F96}"/>
              </a:ext>
            </a:extLst>
          </p:cNvPr>
          <p:cNvSpPr>
            <a:spLocks noGrp="1"/>
          </p:cNvSpPr>
          <p:nvPr>
            <p:ph type="title"/>
          </p:nvPr>
        </p:nvSpPr>
        <p:spPr>
          <a:xfrm>
            <a:off x="617620" y="365125"/>
            <a:ext cx="10969699" cy="880579"/>
          </a:xfrm>
        </p:spPr>
        <p:txBody>
          <a:bodyPr>
            <a:normAutofit/>
          </a:bodyPr>
          <a:lstStyle/>
          <a:p>
            <a:r>
              <a:rPr lang="en-US" dirty="0"/>
              <a:t>Section 2J.01 Eligibility</a:t>
            </a:r>
          </a:p>
        </p:txBody>
      </p:sp>
      <p:sp>
        <p:nvSpPr>
          <p:cNvPr id="4" name="Content Placeholder 3">
            <a:extLst>
              <a:ext uri="{FF2B5EF4-FFF2-40B4-BE49-F238E27FC236}">
                <a16:creationId xmlns:a16="http://schemas.microsoft.com/office/drawing/2014/main" id="{0B1FAA4E-E183-64CA-616B-2F0F2D837D75}"/>
              </a:ext>
            </a:extLst>
          </p:cNvPr>
          <p:cNvSpPr>
            <a:spLocks noGrp="1"/>
          </p:cNvSpPr>
          <p:nvPr>
            <p:ph idx="1"/>
          </p:nvPr>
        </p:nvSpPr>
        <p:spPr>
          <a:xfrm>
            <a:off x="617621" y="1245704"/>
            <a:ext cx="10969698" cy="4723680"/>
          </a:xfrm>
        </p:spPr>
        <p:txBody>
          <a:bodyPr/>
          <a:lstStyle/>
          <a:p>
            <a:r>
              <a:rPr lang="en-US" dirty="0"/>
              <a:t>Revises Standard: Removal of 24-hour pharmacies as specific service</a:t>
            </a:r>
          </a:p>
          <a:p>
            <a:r>
              <a:rPr lang="en-US" dirty="0"/>
              <a:t>Adds Standard: Addition of Electric Vehicle (EV) charging as a specific service with eligibility criteria</a:t>
            </a:r>
          </a:p>
        </p:txBody>
      </p:sp>
      <p:pic>
        <p:nvPicPr>
          <p:cNvPr id="14" name="Picture 13" descr="A blue sign with the words &quot;EV Charging - Exit 44&quot; in white.">
            <a:extLst>
              <a:ext uri="{FF2B5EF4-FFF2-40B4-BE49-F238E27FC236}">
                <a16:creationId xmlns:a16="http://schemas.microsoft.com/office/drawing/2014/main" id="{A4B342F9-C648-F27D-77D5-5A6818A1E5CD}"/>
              </a:ext>
            </a:extLst>
          </p:cNvPr>
          <p:cNvPicPr>
            <a:picLocks noChangeAspect="1"/>
          </p:cNvPicPr>
          <p:nvPr/>
        </p:nvPicPr>
        <p:blipFill>
          <a:blip r:embed="rId3"/>
          <a:stretch>
            <a:fillRect/>
          </a:stretch>
        </p:blipFill>
        <p:spPr>
          <a:xfrm>
            <a:off x="3386137" y="3429000"/>
            <a:ext cx="5419725" cy="2077850"/>
          </a:xfrm>
          <a:prstGeom prst="rect">
            <a:avLst/>
          </a:prstGeom>
        </p:spPr>
      </p:pic>
      <p:sp>
        <p:nvSpPr>
          <p:cNvPr id="15" name="TextBox 14">
            <a:extLst>
              <a:ext uri="{FF2B5EF4-FFF2-40B4-BE49-F238E27FC236}">
                <a16:creationId xmlns:a16="http://schemas.microsoft.com/office/drawing/2014/main" id="{DDCD5BD1-24D1-F6D3-91E2-002C2A4C597F}"/>
              </a:ext>
            </a:extLst>
          </p:cNvPr>
          <p:cNvSpPr txBox="1"/>
          <p:nvPr/>
        </p:nvSpPr>
        <p:spPr>
          <a:xfrm>
            <a:off x="5453062" y="5292039"/>
            <a:ext cx="2438401" cy="307777"/>
          </a:xfrm>
          <a:prstGeom prst="rect">
            <a:avLst/>
          </a:prstGeom>
          <a:noFill/>
        </p:spPr>
        <p:txBody>
          <a:bodyPr wrap="square" rtlCol="0">
            <a:spAutoFit/>
          </a:bodyPr>
          <a:lstStyle/>
          <a:p>
            <a:r>
              <a:rPr lang="en-US" sz="1400" i="1" dirty="0"/>
              <a:t>From Figure 2J-2</a:t>
            </a:r>
          </a:p>
        </p:txBody>
      </p:sp>
    </p:spTree>
    <p:extLst>
      <p:ext uri="{BB962C8B-B14F-4D97-AF65-F5344CB8AC3E}">
        <p14:creationId xmlns:p14="http://schemas.microsoft.com/office/powerpoint/2010/main" val="121964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04F5-EFF6-4DC0-34EF-69F10538EB62}"/>
              </a:ext>
            </a:extLst>
          </p:cNvPr>
          <p:cNvSpPr>
            <a:spLocks noGrp="1"/>
          </p:cNvSpPr>
          <p:nvPr>
            <p:ph type="title"/>
          </p:nvPr>
        </p:nvSpPr>
        <p:spPr>
          <a:xfrm>
            <a:off x="617620" y="365125"/>
            <a:ext cx="10969699" cy="880579"/>
          </a:xfrm>
        </p:spPr>
        <p:txBody>
          <a:bodyPr>
            <a:normAutofit/>
          </a:bodyPr>
          <a:lstStyle/>
          <a:p>
            <a:r>
              <a:rPr lang="en-US" dirty="0"/>
              <a:t>Sections 2J.02 Application </a:t>
            </a:r>
            <a:r>
              <a:rPr lang="en-US" sz="2400" dirty="0"/>
              <a:t>(1 of 2)</a:t>
            </a:r>
          </a:p>
        </p:txBody>
      </p:sp>
      <p:sp>
        <p:nvSpPr>
          <p:cNvPr id="4" name="Content Placeholder 3">
            <a:extLst>
              <a:ext uri="{FF2B5EF4-FFF2-40B4-BE49-F238E27FC236}">
                <a16:creationId xmlns:a16="http://schemas.microsoft.com/office/drawing/2014/main" id="{A0769D07-5B65-5AAE-22E4-EB2E8D7EF864}"/>
              </a:ext>
            </a:extLst>
          </p:cNvPr>
          <p:cNvSpPr>
            <a:spLocks noGrp="1"/>
          </p:cNvSpPr>
          <p:nvPr>
            <p:ph idx="1"/>
          </p:nvPr>
        </p:nvSpPr>
        <p:spPr>
          <a:xfrm>
            <a:off x="617621" y="1245704"/>
            <a:ext cx="10969698" cy="4723680"/>
          </a:xfrm>
        </p:spPr>
        <p:txBody>
          <a:bodyPr/>
          <a:lstStyle/>
          <a:p>
            <a:r>
              <a:rPr lang="en-US" dirty="0"/>
              <a:t>Revises Standard: No more than six business identification sign panels per sign:</a:t>
            </a:r>
          </a:p>
          <a:p>
            <a:pPr lvl="1"/>
            <a:r>
              <a:rPr lang="en-US" dirty="0"/>
              <a:t>Other configurations are not allowed</a:t>
            </a:r>
          </a:p>
          <a:p>
            <a:r>
              <a:rPr lang="en-US" dirty="0"/>
              <a:t>Adds Guidance and Support: No more than four ATTRACTIONS business identification sign panels per sign</a:t>
            </a:r>
          </a:p>
          <a:p>
            <a:endParaRPr lang="en-US" dirty="0"/>
          </a:p>
        </p:txBody>
      </p:sp>
    </p:spTree>
    <p:extLst>
      <p:ext uri="{BB962C8B-B14F-4D97-AF65-F5344CB8AC3E}">
        <p14:creationId xmlns:p14="http://schemas.microsoft.com/office/powerpoint/2010/main" val="331559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522CD-03E4-CBEB-5D8F-B801D39BA23E}"/>
              </a:ext>
            </a:extLst>
          </p:cNvPr>
          <p:cNvSpPr>
            <a:spLocks noGrp="1"/>
          </p:cNvSpPr>
          <p:nvPr>
            <p:ph type="title"/>
          </p:nvPr>
        </p:nvSpPr>
        <p:spPr>
          <a:xfrm>
            <a:off x="617620" y="365125"/>
            <a:ext cx="10969699" cy="880579"/>
          </a:xfrm>
        </p:spPr>
        <p:txBody>
          <a:bodyPr>
            <a:normAutofit/>
          </a:bodyPr>
          <a:lstStyle/>
          <a:p>
            <a:r>
              <a:rPr lang="en-US" dirty="0"/>
              <a:t>Section 2J.02 Application </a:t>
            </a:r>
            <a:r>
              <a:rPr lang="en-US" sz="2400" dirty="0"/>
              <a:t>(2 of 2)</a:t>
            </a:r>
          </a:p>
        </p:txBody>
      </p:sp>
      <p:sp>
        <p:nvSpPr>
          <p:cNvPr id="4" name="Content Placeholder 3">
            <a:extLst>
              <a:ext uri="{FF2B5EF4-FFF2-40B4-BE49-F238E27FC236}">
                <a16:creationId xmlns:a16="http://schemas.microsoft.com/office/drawing/2014/main" id="{EF1568B6-0B8C-066E-820F-F128DA296C7C}"/>
              </a:ext>
            </a:extLst>
          </p:cNvPr>
          <p:cNvSpPr>
            <a:spLocks noGrp="1"/>
          </p:cNvSpPr>
          <p:nvPr>
            <p:ph idx="1"/>
          </p:nvPr>
        </p:nvSpPr>
        <p:spPr>
          <a:xfrm>
            <a:off x="617621" y="1245704"/>
            <a:ext cx="10969698" cy="4723680"/>
          </a:xfrm>
        </p:spPr>
        <p:txBody>
          <a:bodyPr/>
          <a:lstStyle/>
          <a:p>
            <a:r>
              <a:rPr lang="en-US" dirty="0"/>
              <a:t>Adds Guidance: If service type is no longer available, remove specific service sign so users do not interpret sign as a general service sign</a:t>
            </a:r>
          </a:p>
          <a:p>
            <a:r>
              <a:rPr lang="en-US" dirty="0"/>
              <a:t>Adds Option: If service may become available in the near future, service type legend may be covered instead if sign remains</a:t>
            </a:r>
          </a:p>
        </p:txBody>
      </p:sp>
    </p:spTree>
    <p:extLst>
      <p:ext uri="{BB962C8B-B14F-4D97-AF65-F5344CB8AC3E}">
        <p14:creationId xmlns:p14="http://schemas.microsoft.com/office/powerpoint/2010/main" val="389729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91B97-07D1-CD9C-5DE9-07B0F4B6BBF9}"/>
              </a:ext>
            </a:extLst>
          </p:cNvPr>
          <p:cNvSpPr>
            <a:spLocks noGrp="1"/>
          </p:cNvSpPr>
          <p:nvPr>
            <p:ph type="title"/>
          </p:nvPr>
        </p:nvSpPr>
        <p:spPr>
          <a:xfrm>
            <a:off x="617620" y="365125"/>
            <a:ext cx="10969699" cy="1386619"/>
          </a:xfrm>
        </p:spPr>
        <p:txBody>
          <a:bodyPr>
            <a:noAutofit/>
          </a:bodyPr>
          <a:lstStyle/>
          <a:p>
            <a:r>
              <a:rPr lang="en-US" dirty="0"/>
              <a:t>Section 2J.03 Logos and Business Identification Sign Panels </a:t>
            </a:r>
            <a:r>
              <a:rPr lang="en-US" sz="2400" dirty="0"/>
              <a:t>(1 of 5)</a:t>
            </a:r>
          </a:p>
        </p:txBody>
      </p:sp>
      <p:sp>
        <p:nvSpPr>
          <p:cNvPr id="4" name="Content Placeholder 3">
            <a:extLst>
              <a:ext uri="{FF2B5EF4-FFF2-40B4-BE49-F238E27FC236}">
                <a16:creationId xmlns:a16="http://schemas.microsoft.com/office/drawing/2014/main" id="{6D1E14F3-AA40-28F7-9361-54D27A734445}"/>
              </a:ext>
            </a:extLst>
          </p:cNvPr>
          <p:cNvSpPr>
            <a:spLocks noGrp="1"/>
          </p:cNvSpPr>
          <p:nvPr>
            <p:ph idx="1"/>
          </p:nvPr>
        </p:nvSpPr>
        <p:spPr>
          <a:xfrm>
            <a:off x="617621" y="1751744"/>
            <a:ext cx="10969698" cy="4217639"/>
          </a:xfrm>
        </p:spPr>
        <p:txBody>
          <a:bodyPr/>
          <a:lstStyle/>
          <a:p>
            <a:r>
              <a:rPr lang="en-US" dirty="0"/>
              <a:t>Adds Guidance: Logo or trademark on a business identification sign panel should be consistent with the business identification signs at the business location</a:t>
            </a:r>
          </a:p>
          <a:p>
            <a:r>
              <a:rPr lang="en-US" dirty="0"/>
              <a:t>Adds Standard: Scanning graphics are prohibited on business identification sign panels</a:t>
            </a:r>
          </a:p>
          <a:p>
            <a:endParaRPr lang="en-US" dirty="0"/>
          </a:p>
        </p:txBody>
      </p:sp>
    </p:spTree>
    <p:extLst>
      <p:ext uri="{BB962C8B-B14F-4D97-AF65-F5344CB8AC3E}">
        <p14:creationId xmlns:p14="http://schemas.microsoft.com/office/powerpoint/2010/main" val="261416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2.xml><?xml version="1.0" encoding="utf-8"?>
<ds:datastoreItem xmlns:ds="http://schemas.openxmlformats.org/officeDocument/2006/customXml" ds:itemID="{2DEC0AEA-75E5-4845-A6F0-0F62CD2E2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0671AD-9624-435E-BDE0-588B9D4BBD02}">
  <ds:schemaRefs>
    <ds:schemaRef ds:uri="http://purl.org/dc/dcmitype/"/>
    <ds:schemaRef ds:uri="http://purl.org/dc/elements/1.1/"/>
    <ds:schemaRef ds:uri="http://schemas.microsoft.com/office/2006/documentManagement/types"/>
    <ds:schemaRef ds:uri="63d9b7c8-1859-477b-b1c9-96d4ea93e1f2"/>
    <ds:schemaRef ds:uri="http://purl.org/dc/terms/"/>
    <ds:schemaRef ds:uri="http://schemas.microsoft.com/office/infopath/2007/PartnerControls"/>
    <ds:schemaRef ds:uri="http://schemas.microsoft.com/office/2006/metadata/properties"/>
    <ds:schemaRef ds:uri="http://schemas.openxmlformats.org/package/2006/metadata/core-properties"/>
    <ds:schemaRef ds:uri="d9bd7c4f-de10-4ba4-a8ff-396798a1ad9c"/>
    <ds:schemaRef ds:uri="http://www.w3.org/XML/1998/namespace"/>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179</TotalTime>
  <Words>4076</Words>
  <Application>Microsoft Office PowerPoint</Application>
  <PresentationFormat>Widescreen</PresentationFormat>
  <Paragraphs>256</Paragraphs>
  <Slides>24</Slides>
  <Notes>24</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24</vt:i4>
      </vt:variant>
    </vt:vector>
  </HeadingPairs>
  <TitlesOfParts>
    <vt:vector size="38" baseType="lpstr">
      <vt:lpstr>Courier New</vt:lpstr>
      <vt:lpstr>Times New Roman</vt:lpstr>
      <vt:lpstr>FHWA Series D2001</vt:lpstr>
      <vt:lpstr>Century Gothic</vt:lpstr>
      <vt:lpstr>Arial</vt:lpstr>
      <vt:lpstr>Wingdings 3</vt:lpstr>
      <vt:lpstr>FHWA Series F2001</vt:lpstr>
      <vt:lpstr>Webdings</vt:lpstr>
      <vt:lpstr>Wingdings</vt:lpstr>
      <vt:lpstr>MUTCD Titles</vt:lpstr>
      <vt:lpstr>MUTCD Content</vt:lpstr>
      <vt:lpstr>1_MUTCD Titles</vt:lpstr>
      <vt:lpstr>2_MUTCD Titles</vt:lpstr>
      <vt:lpstr>1_MUTCD Content</vt:lpstr>
      <vt:lpstr>Manual on Uniform Traffic Control Devices for Streets and Highways An Overview of Changes  in the 11th Edition </vt:lpstr>
      <vt:lpstr>Disclaimers</vt:lpstr>
      <vt:lpstr>Overview of Changes in Chapters 2J and 2K</vt:lpstr>
      <vt:lpstr>Chapter 2J Specific Service Signs</vt:lpstr>
      <vt:lpstr>Sections 2J.01 Eligibility and 2J.12 Signing Policy</vt:lpstr>
      <vt:lpstr>Section 2J.01 Eligibility</vt:lpstr>
      <vt:lpstr>Sections 2J.02 Application (1 of 2)</vt:lpstr>
      <vt:lpstr>Section 2J.02 Application (2 of 2)</vt:lpstr>
      <vt:lpstr>Section 2J.03 Logos and Business Identification Sign Panels (1 of 5)</vt:lpstr>
      <vt:lpstr>Section 2J.03 Logos and Business Identification Sign Panels (2 of 5)</vt:lpstr>
      <vt:lpstr>Section 2J.03 Logos and Business Identification Sign Panels (3 of 5)</vt:lpstr>
      <vt:lpstr>Section 2J.03 Logos and Business Identification Sign Panels (4 of 5)</vt:lpstr>
      <vt:lpstr>Section 2J.03 Logos and Business Identification Sign Panels (5 of 5)</vt:lpstr>
      <vt:lpstr>Sections 2J.01 Eligibility and 2J.03 Alternative Fuel Guidance</vt:lpstr>
      <vt:lpstr>Sections 2J.02, 2J.06, and 2J.07 Distances</vt:lpstr>
      <vt:lpstr>Section 2J.06 Signs at Interchanges</vt:lpstr>
      <vt:lpstr>Section 2J.07 Single-Exit Interchanges</vt:lpstr>
      <vt:lpstr>Section 2J.09 Collector-Distributor Roadways for Successive Interchanges</vt:lpstr>
      <vt:lpstr>Section 2J.11 Signs at Intersections</vt:lpstr>
      <vt:lpstr>Chapter 2K Tourist-Oriented  Directional Signs</vt:lpstr>
      <vt:lpstr>Section 2K.01 Purpose and Application</vt:lpstr>
      <vt:lpstr>Section 2K.02 Design</vt:lpstr>
      <vt:lpstr>Section 2K.04 Arrangement and Size of Signs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Chapters 2J - 2K</dc:title>
  <dc:creator>FHWA</dc:creator>
  <cp:keywords>MUTCD; Changes; 11th Edition; Chapters 2J-2K</cp:keywords>
  <cp:lastModifiedBy>Guy, Erica (US)</cp:lastModifiedBy>
  <cp:revision>48</cp:revision>
  <cp:lastPrinted>2024-07-03T15:07:04Z</cp:lastPrinted>
  <dcterms:created xsi:type="dcterms:W3CDTF">2024-06-21T13:38:46Z</dcterms:created>
  <dcterms:modified xsi:type="dcterms:W3CDTF">2026-07-24T07:41:56Z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