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8" r:id="rId6"/>
    <p:sldMasterId id="2147484392" r:id="rId7"/>
  </p:sldMasterIdLst>
  <p:notesMasterIdLst>
    <p:notesMasterId r:id="rId53"/>
  </p:notesMasterIdLst>
  <p:handoutMasterIdLst>
    <p:handoutMasterId r:id="rId54"/>
  </p:handoutMasterIdLst>
  <p:sldIdLst>
    <p:sldId id="1426" r:id="rId8"/>
    <p:sldId id="1450" r:id="rId9"/>
    <p:sldId id="1421" r:id="rId10"/>
    <p:sldId id="1335" r:id="rId11"/>
    <p:sldId id="1337" r:id="rId12"/>
    <p:sldId id="1338" r:id="rId13"/>
    <p:sldId id="1409" r:id="rId14"/>
    <p:sldId id="1344" r:id="rId15"/>
    <p:sldId id="1345" r:id="rId16"/>
    <p:sldId id="1404" r:id="rId17"/>
    <p:sldId id="1346" r:id="rId18"/>
    <p:sldId id="1347" r:id="rId19"/>
    <p:sldId id="1349" r:id="rId20"/>
    <p:sldId id="1350" r:id="rId21"/>
    <p:sldId id="1351" r:id="rId22"/>
    <p:sldId id="1352" r:id="rId23"/>
    <p:sldId id="1354" r:id="rId24"/>
    <p:sldId id="1355" r:id="rId25"/>
    <p:sldId id="1406" r:id="rId26"/>
    <p:sldId id="1356" r:id="rId27"/>
    <p:sldId id="1410" r:id="rId28"/>
    <p:sldId id="1366" r:id="rId29"/>
    <p:sldId id="1367" r:id="rId30"/>
    <p:sldId id="1369" r:id="rId31"/>
    <p:sldId id="1360" r:id="rId32"/>
    <p:sldId id="1407" r:id="rId33"/>
    <p:sldId id="1359" r:id="rId34"/>
    <p:sldId id="1370" r:id="rId35"/>
    <p:sldId id="1372" r:id="rId36"/>
    <p:sldId id="1376" r:id="rId37"/>
    <p:sldId id="1411" r:id="rId38"/>
    <p:sldId id="1382" r:id="rId39"/>
    <p:sldId id="1383" r:id="rId40"/>
    <p:sldId id="1384" r:id="rId41"/>
    <p:sldId id="1385" r:id="rId42"/>
    <p:sldId id="1387" r:id="rId43"/>
    <p:sldId id="1389" r:id="rId44"/>
    <p:sldId id="1412" r:id="rId45"/>
    <p:sldId id="1394" r:id="rId46"/>
    <p:sldId id="1393" r:id="rId47"/>
    <p:sldId id="1391" r:id="rId48"/>
    <p:sldId id="1390" r:id="rId49"/>
    <p:sldId id="1401" r:id="rId50"/>
    <p:sldId id="1449" r:id="rId51"/>
    <p:sldId id="915" r:id="rId52"/>
  </p:sldIdLst>
  <p:sldSz cx="12192000" cy="6858000"/>
  <p:notesSz cx="7010400" cy="9296400"/>
  <p:embeddedFontLst>
    <p:embeddedFont>
      <p:font typeface="Century Gothic" panose="020B0502020202020204" pitchFamily="34" charset="0"/>
      <p:regular r:id="rId55"/>
      <p:bold r:id="rId56"/>
      <p:italic r:id="rId57"/>
      <p:boldItalic r:id="rId58"/>
    </p:embeddedFont>
    <p:embeddedFont>
      <p:font typeface="FHWA Series D2001" panose="020B0604000000020003" charset="0"/>
      <p:regular r:id="rId59"/>
    </p:embeddedFont>
    <p:embeddedFont>
      <p:font typeface="FHWA Series F2001" panose="020B0807000000020003" charset="0"/>
      <p:regular r:id="rId60"/>
    </p:embeddedFont>
    <p:embeddedFont>
      <p:font typeface="Times" panose="02020603050405020304" pitchFamily="18" charset="0"/>
      <p:regular r:id="rId61"/>
      <p:bold r:id="rId62"/>
      <p:italic r:id="rId63"/>
      <p:boldItalic r:id="rId64"/>
    </p:embeddedFont>
    <p:embeddedFont>
      <p:font typeface="Webdings" panose="05030102010509060703" pitchFamily="18" charset="2"/>
      <p:regular r:id="rId65"/>
    </p:embeddedFont>
    <p:embeddedFont>
      <p:font typeface="Wingdings 3" panose="05040102010807070707" pitchFamily="18" charset="2"/>
      <p:regular r:id="rId66"/>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HW"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2AE1B7E0-E478-754A-4AF1-D95E89C0255A}" name="Timm, Ashley (FHWA)" initials="TA(" userId="S::ashley.timm@ad.dot.gov::1ed18d06-d0da-439b-bd53-bb8e122ee0d3"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BE5A68EF-7579-0648-492D-F133A3FFC540}" name="Zoretic, Adison (FHWA)" initials="AEZ" userId="Zoretic, Adiso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1BBEB0-BD78-49C2-8058-13B0AEC3BA8A}" v="7" dt="2026-07-23T01:41:52.0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8" autoAdjust="0"/>
    <p:restoredTop sz="71821" autoAdjust="0"/>
  </p:normalViewPr>
  <p:slideViewPr>
    <p:cSldViewPr snapToGrid="0">
      <p:cViewPr>
        <p:scale>
          <a:sx n="90" d="100"/>
          <a:sy n="90" d="100"/>
        </p:scale>
        <p:origin x="330" y="-54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font" Target="fonts/font9.fntdata"/><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font" Target="fonts/font12.fntdata"/><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font" Target="fonts/font7.fnt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5.fntdata"/><Relationship Id="rId67" Type="http://schemas.openxmlformats.org/officeDocument/2006/relationships/commentAuthors" Target="commen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handoutMaster" Target="handoutMasters/handoutMaster1.xml"/><Relationship Id="rId62" Type="http://schemas.openxmlformats.org/officeDocument/2006/relationships/font" Target="fonts/font8.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3.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font" Target="fonts/font6.fntdata"/><Relationship Id="rId65" Type="http://schemas.openxmlformats.org/officeDocument/2006/relationships/font" Target="fonts/font11.fntdata"/><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font" Target="fonts/font1.fntdata"/><Relationship Id="rId7" Type="http://schemas.openxmlformats.org/officeDocument/2006/relationships/slideMaster" Target="slideMasters/slideMaster4.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pc:chgData name="Guy, Erica (US)" userId="1fe87976-b765-4ae8-b0d1-d999fb95f92b" providerId="ADAL" clId="{C16E00C5-FDD2-4D94-9E8B-3436556C05AB}" dt="2026-07-23T01:54:25.386" v="44" actId="962"/>
      <pc:docMkLst>
        <pc:docMk/>
      </pc:docMkLst>
      <pc:sldChg chg="del">
        <pc:chgData name="Guy, Erica (US)" userId="1fe87976-b765-4ae8-b0d1-d999fb95f92b" providerId="ADAL" clId="{C16E00C5-FDD2-4D94-9E8B-3436556C05AB}" dt="2026-07-23T01:32:21.335" v="5" actId="47"/>
        <pc:sldMkLst>
          <pc:docMk/>
          <pc:sldMk cId="1246514363" sldId="589"/>
        </pc:sldMkLst>
      </pc:sldChg>
      <pc:sldChg chg="del">
        <pc:chgData name="Guy, Erica (US)" userId="1fe87976-b765-4ae8-b0d1-d999fb95f92b" providerId="ADAL" clId="{C16E00C5-FDD2-4D94-9E8B-3436556C05AB}" dt="2026-07-23T01:31:27.493" v="1" actId="47"/>
        <pc:sldMkLst>
          <pc:docMk/>
          <pc:sldMk cId="3871975057" sldId="910"/>
        </pc:sldMkLst>
      </pc:sldChg>
      <pc:sldChg chg="modSp mod">
        <pc:chgData name="Guy, Erica (US)" userId="1fe87976-b765-4ae8-b0d1-d999fb95f92b" providerId="ADAL" clId="{C16E00C5-FDD2-4D94-9E8B-3436556C05AB}" dt="2026-07-23T01:54:25.386" v="44" actId="962"/>
        <pc:sldMkLst>
          <pc:docMk/>
          <pc:sldMk cId="3573914051" sldId="915"/>
        </pc:sldMkLst>
        <pc:picChg chg="mod">
          <ac:chgData name="Guy, Erica (US)" userId="1fe87976-b765-4ae8-b0d1-d999fb95f92b" providerId="ADAL" clId="{C16E00C5-FDD2-4D94-9E8B-3436556C05AB}" dt="2026-07-23T01:54:25.386" v="44" actId="962"/>
          <ac:picMkLst>
            <pc:docMk/>
            <pc:sldMk cId="3573914051" sldId="915"/>
            <ac:picMk id="5" creationId="{7CD49B64-CDE7-B1E0-F19F-D08462DCE392}"/>
          </ac:picMkLst>
        </pc:picChg>
      </pc:sldChg>
      <pc:sldChg chg="addSp delSp modSp mod">
        <pc:chgData name="Guy, Erica (US)" userId="1fe87976-b765-4ae8-b0d1-d999fb95f92b" providerId="ADAL" clId="{C16E00C5-FDD2-4D94-9E8B-3436556C05AB}" dt="2026-07-23T01:43:26.297" v="30" actId="962"/>
        <pc:sldMkLst>
          <pc:docMk/>
          <pc:sldMk cId="231161493" sldId="1360"/>
        </pc:sldMkLst>
        <pc:grpChg chg="add del mod">
          <ac:chgData name="Guy, Erica (US)" userId="1fe87976-b765-4ae8-b0d1-d999fb95f92b" providerId="ADAL" clId="{C16E00C5-FDD2-4D94-9E8B-3436556C05AB}" dt="2026-07-23T01:43:26.297" v="30" actId="962"/>
          <ac:grpSpMkLst>
            <pc:docMk/>
            <pc:sldMk cId="231161493" sldId="1360"/>
            <ac:grpSpMk id="8" creationId="{CF0D081A-9B4A-F96B-FACF-DD6E2A51B4F3}"/>
          </ac:grpSpMkLst>
        </pc:grpChg>
        <pc:picChg chg="mod topLvl">
          <ac:chgData name="Guy, Erica (US)" userId="1fe87976-b765-4ae8-b0d1-d999fb95f92b" providerId="ADAL" clId="{C16E00C5-FDD2-4D94-9E8B-3436556C05AB}" dt="2026-07-23T01:41:52.010" v="29" actId="165"/>
          <ac:picMkLst>
            <pc:docMk/>
            <pc:sldMk cId="231161493" sldId="1360"/>
            <ac:picMk id="5" creationId="{DD9E2EF1-39BB-FFB8-4862-01E647FA546B}"/>
          </ac:picMkLst>
        </pc:picChg>
        <pc:picChg chg="mod topLvl">
          <ac:chgData name="Guy, Erica (US)" userId="1fe87976-b765-4ae8-b0d1-d999fb95f92b" providerId="ADAL" clId="{C16E00C5-FDD2-4D94-9E8B-3436556C05AB}" dt="2026-07-23T01:41:52.010" v="29" actId="165"/>
          <ac:picMkLst>
            <pc:docMk/>
            <pc:sldMk cId="231161493" sldId="1360"/>
            <ac:picMk id="7" creationId="{5E4D355C-2653-7F48-FC48-104AD1E41C48}"/>
          </ac:picMkLst>
        </pc:picChg>
      </pc:sldChg>
      <pc:sldChg chg="modSp mod">
        <pc:chgData name="Guy, Erica (US)" userId="1fe87976-b765-4ae8-b0d1-d999fb95f92b" providerId="ADAL" clId="{C16E00C5-FDD2-4D94-9E8B-3436556C05AB}" dt="2026-07-23T01:39:29.537" v="14"/>
        <pc:sldMkLst>
          <pc:docMk/>
          <pc:sldMk cId="3629219663" sldId="1367"/>
        </pc:sldMkLst>
        <pc:spChg chg="ord">
          <ac:chgData name="Guy, Erica (US)" userId="1fe87976-b765-4ae8-b0d1-d999fb95f92b" providerId="ADAL" clId="{C16E00C5-FDD2-4D94-9E8B-3436556C05AB}" dt="2026-07-23T01:39:29.537" v="14"/>
          <ac:spMkLst>
            <pc:docMk/>
            <pc:sldMk cId="3629219663" sldId="1367"/>
            <ac:spMk id="3" creationId="{C1232B7B-4C68-A7C7-BEB6-D53EA70C0F6E}"/>
          </ac:spMkLst>
        </pc:spChg>
      </pc:sldChg>
      <pc:sldChg chg="modSp mod">
        <pc:chgData name="Guy, Erica (US)" userId="1fe87976-b765-4ae8-b0d1-d999fb95f92b" providerId="ADAL" clId="{C16E00C5-FDD2-4D94-9E8B-3436556C05AB}" dt="2026-07-23T01:51:39.205" v="34" actId="962"/>
        <pc:sldMkLst>
          <pc:docMk/>
          <pc:sldMk cId="3726391663" sldId="1376"/>
        </pc:sldMkLst>
        <pc:spChg chg="ord">
          <ac:chgData name="Guy, Erica (US)" userId="1fe87976-b765-4ae8-b0d1-d999fb95f92b" providerId="ADAL" clId="{C16E00C5-FDD2-4D94-9E8B-3436556C05AB}" dt="2026-07-23T01:51:01.079" v="33" actId="13244"/>
          <ac:spMkLst>
            <pc:docMk/>
            <pc:sldMk cId="3726391663" sldId="1376"/>
            <ac:spMk id="4" creationId="{CC129166-3385-9999-9114-FBB03788ED71}"/>
          </ac:spMkLst>
        </pc:spChg>
        <pc:picChg chg="mod">
          <ac:chgData name="Guy, Erica (US)" userId="1fe87976-b765-4ae8-b0d1-d999fb95f92b" providerId="ADAL" clId="{C16E00C5-FDD2-4D94-9E8B-3436556C05AB}" dt="2026-07-23T01:51:39.205" v="34" actId="962"/>
          <ac:picMkLst>
            <pc:docMk/>
            <pc:sldMk cId="3726391663" sldId="1376"/>
            <ac:picMk id="6" creationId="{2F42FF62-598F-7CB7-4594-E4D77CA2987B}"/>
          </ac:picMkLst>
        </pc:picChg>
      </pc:sldChg>
      <pc:sldChg chg="modSp mod">
        <pc:chgData name="Guy, Erica (US)" userId="1fe87976-b765-4ae8-b0d1-d999fb95f92b" providerId="ADAL" clId="{C16E00C5-FDD2-4D94-9E8B-3436556C05AB}" dt="2026-07-23T01:52:23.142" v="43" actId="962"/>
        <pc:sldMkLst>
          <pc:docMk/>
          <pc:sldMk cId="1194651101" sldId="1383"/>
        </pc:sldMkLst>
        <pc:spChg chg="mod">
          <ac:chgData name="Guy, Erica (US)" userId="1fe87976-b765-4ae8-b0d1-d999fb95f92b" providerId="ADAL" clId="{C16E00C5-FDD2-4D94-9E8B-3436556C05AB}" dt="2026-07-23T01:52:23.142" v="43" actId="962"/>
          <ac:spMkLst>
            <pc:docMk/>
            <pc:sldMk cId="1194651101" sldId="1383"/>
            <ac:spMk id="8" creationId="{26FE50BA-2ABA-C505-EC22-522C9A6FE725}"/>
          </ac:spMkLst>
        </pc:spChg>
        <pc:spChg chg="mod">
          <ac:chgData name="Guy, Erica (US)" userId="1fe87976-b765-4ae8-b0d1-d999fb95f92b" providerId="ADAL" clId="{C16E00C5-FDD2-4D94-9E8B-3436556C05AB}" dt="2026-07-23T01:52:19.919" v="42" actId="962"/>
          <ac:spMkLst>
            <pc:docMk/>
            <pc:sldMk cId="1194651101" sldId="1383"/>
            <ac:spMk id="9" creationId="{E5581D2A-CFB9-26CE-AD97-DC8B216B5B9C}"/>
          </ac:spMkLst>
        </pc:spChg>
      </pc:sldChg>
      <pc:sldChg chg="del">
        <pc:chgData name="Guy, Erica (US)" userId="1fe87976-b765-4ae8-b0d1-d999fb95f92b" providerId="ADAL" clId="{C16E00C5-FDD2-4D94-9E8B-3436556C05AB}" dt="2026-07-23T01:31:42.650" v="3" actId="47"/>
        <pc:sldMkLst>
          <pc:docMk/>
          <pc:sldMk cId="3022269248" sldId="1405"/>
        </pc:sldMkLst>
      </pc:sldChg>
      <pc:sldChg chg="modSp add mod modNotesTx">
        <pc:chgData name="Guy, Erica (US)" userId="1fe87976-b765-4ae8-b0d1-d999fb95f92b" providerId="ADAL" clId="{C16E00C5-FDD2-4D94-9E8B-3436556C05AB}" dt="2026-07-23T01:37:16.958" v="13" actId="20577"/>
        <pc:sldMkLst>
          <pc:docMk/>
          <pc:sldMk cId="685918098" sldId="1421"/>
        </pc:sldMkLst>
        <pc:spChg chg="mod">
          <ac:chgData name="Guy, Erica (US)" userId="1fe87976-b765-4ae8-b0d1-d999fb95f92b" providerId="ADAL" clId="{C16E00C5-FDD2-4D94-9E8B-3436556C05AB}" dt="2026-07-23T01:37:16.958" v="13" actId="20577"/>
          <ac:spMkLst>
            <pc:docMk/>
            <pc:sldMk cId="685918098" sldId="1421"/>
            <ac:spMk id="2" creationId="{4F730717-FEFC-5AED-FFB2-F109C5CB7972}"/>
          </ac:spMkLst>
        </pc:spChg>
        <pc:spChg chg="mod">
          <ac:chgData name="Guy, Erica (US)" userId="1fe87976-b765-4ae8-b0d1-d999fb95f92b" providerId="ADAL" clId="{C16E00C5-FDD2-4D94-9E8B-3436556C05AB}" dt="2026-07-23T01:37:04.715" v="9" actId="20577"/>
          <ac:spMkLst>
            <pc:docMk/>
            <pc:sldMk cId="685918098" sldId="1421"/>
            <ac:spMk id="4" creationId="{EB14DC48-0E49-834B-41D0-16B81F1B4817}"/>
          </ac:spMkLst>
        </pc:spChg>
        <pc:spChg chg="mod">
          <ac:chgData name="Guy, Erica (US)" userId="1fe87976-b765-4ae8-b0d1-d999fb95f92b" providerId="ADAL" clId="{C16E00C5-FDD2-4D94-9E8B-3436556C05AB}" dt="2026-07-23T01:37:09.502" v="11" actId="20577"/>
          <ac:spMkLst>
            <pc:docMk/>
            <pc:sldMk cId="685918098" sldId="1421"/>
            <ac:spMk id="27" creationId="{13C9591B-121B-4CA6-CCC5-62B9C6C41731}"/>
          </ac:spMkLst>
        </pc:spChg>
      </pc:sldChg>
      <pc:sldChg chg="add">
        <pc:chgData name="Guy, Erica (US)" userId="1fe87976-b765-4ae8-b0d1-d999fb95f92b" providerId="ADAL" clId="{C16E00C5-FDD2-4D94-9E8B-3436556C05AB}" dt="2026-07-23T01:31:25.172" v="0"/>
        <pc:sldMkLst>
          <pc:docMk/>
          <pc:sldMk cId="3908501432" sldId="1426"/>
        </pc:sldMkLst>
      </pc:sldChg>
      <pc:sldChg chg="add">
        <pc:chgData name="Guy, Erica (US)" userId="1fe87976-b765-4ae8-b0d1-d999fb95f92b" providerId="ADAL" clId="{C16E00C5-FDD2-4D94-9E8B-3436556C05AB}" dt="2026-07-23T01:31:37.500" v="2"/>
        <pc:sldMkLst>
          <pc:docMk/>
          <pc:sldMk cId="3070235394" sldId="145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Option paragraph was added allowing solid white lane lines to separate contiguous through traffic lanes on an approach to an intersection; to separate through traffic lanes from auxiliary lanes; and on approaches to crosswalks across multilane roadways.</a:t>
            </a:r>
          </a:p>
          <a:p>
            <a:endParaRPr lang="en-US" dirty="0"/>
          </a:p>
          <a:p>
            <a:r>
              <a:rPr lang="en-US" dirty="0"/>
              <a:t>A new Option paragraph was also added to allow curved transitions where an edge line, channelizing line, or dotted extension line changes direction. This change was based on the recognition that many agencies currently use curved, rather than angular, transitions for changes in direction.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3799846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section 3B.07 was created using material from a previously existing Section, with new material added.</a:t>
            </a:r>
          </a:p>
          <a:p>
            <a:endParaRPr lang="en-US" dirty="0"/>
          </a:p>
          <a:p>
            <a:r>
              <a:rPr lang="en-US" dirty="0"/>
              <a:t>A new Item C was added to an existing Standard on the use of wide dotted white lane lines.  The new Standard requires the use of a wide dotted white lane line in advance of freeway route splits with an option lane. This change provides consistency with requirements for similar situations in which traffic in one of the lanes must depart from the main route.</a:t>
            </a:r>
          </a:p>
          <a:p>
            <a:endParaRPr lang="en-US" dirty="0"/>
          </a:p>
          <a:p>
            <a:r>
              <a:rPr lang="en-US" dirty="0"/>
              <a:t>In concert with this change, Drawing E was added (showing an example of a route split with option lane) to Figure 3B–11 Examples of Applications of Freeway and Expressway Lane-Drop Markings.</a:t>
            </a:r>
          </a:p>
          <a:p>
            <a:endParaRPr lang="en-US" dirty="0"/>
          </a:p>
          <a:p>
            <a:r>
              <a:rPr lang="en-US" dirty="0"/>
              <a:t>Also, an Option was changed to a Standard requiring normal width dotted white lane line extensions for deceleration lanes at exit ramps.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260945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3B.08, two new Standard paragraphs were added.  The first requires channelizing lines on both sides of the neutral area for bifurcations created from open-road tolling lanes that bypass a conventional toll plaza.  The second requires channelizing lines on both sides of the neutral area formed at access and egress points to and from a managed-lane facility. This change guides road users around the neutral area either to general purpose lanes or the tolling and/or managed lanes.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370282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 Section 3B.11 part of an existing Standard was changed to Guidance to recommend, not require, that pavement markings extended into or continued through an intersection or interchange area be the same width as the line markings they extend. </a:t>
            </a:r>
          </a:p>
          <a:p>
            <a:pPr marL="0" marR="0">
              <a:lnSpc>
                <a:spcPct val="107000"/>
              </a:lnSpc>
              <a:spcBef>
                <a:spcPts val="0"/>
              </a:spcBef>
              <a:spcAft>
                <a:spcPts val="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An exception was added to an existing Standard to allow solid lines to extend edge lines through the parts of intersections where there is no intersecting approach. This change is based on feedback from designers for situations like the top of a T-intersection.</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27689983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In Section 3B.12, a new Guidance paragraph and list were added for recommended markings for lane-reduction transitions, comprising information throughout the Section and contained in Figure 3B–14.  Much of this information was previously in the figure but not the text.</a:t>
            </a:r>
          </a:p>
          <a:p>
            <a:endParaRPr lang="en-US" sz="1200" dirty="0"/>
          </a:p>
          <a:p>
            <a:r>
              <a:rPr lang="en-US" sz="1200" dirty="0"/>
              <a:t>A new Option paragraph was added permitting the minimum taper length to be less than 100 feet on roadways where operating speed is less than 25 mph based on common practice and to provide practitioner flexibility on low-speed roadways.</a:t>
            </a:r>
          </a:p>
          <a:p>
            <a:endParaRPr lang="en-US" sz="1200" dirty="0"/>
          </a:p>
          <a:p>
            <a:r>
              <a:rPr lang="en-US" sz="1200" dirty="0">
                <a:solidFill>
                  <a:srgbClr val="000000"/>
                </a:solidFill>
                <a:effectLst/>
                <a:latin typeface="Arial" panose="020B0604020202020204" pitchFamily="34" charset="0"/>
                <a:ea typeface="Times New Roman" panose="02020603050405020304" pitchFamily="18" charset="0"/>
              </a:rPr>
              <a:t>An additional Option was added which allows the use of a dotted white line between the point the broken white lane line is terminated to the point where the transition taper begins.</a:t>
            </a:r>
            <a:endParaRPr lang="en-US" sz="1200"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1562617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3B.13, a new Option paragraph was added allowing the minimum taper length to be less than 100 feet where the operating speed is less than 25 mph.  This change was based on engineering judgment to provide practitioner flexibility on low-speed roadways.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4413485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3B.17, a Guidance paragraph was elevated to a Standard to state that non-retroreflective raised pavement markers shall </a:t>
            </a:r>
            <a:r>
              <a:rPr lang="en-US" u="sng" dirty="0"/>
              <a:t>not</a:t>
            </a:r>
            <a:r>
              <a:rPr lang="en-US" dirty="0"/>
              <a:t> be used alone, to substitute for other pavement markings, without supplemental retroreflective or internally illuminated markers.  This change is based on the importance of retroreflectivity for motorists and potential challenges for machine vision systems.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13824687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3B.18, existing Support and Standard paragraphs were changed to Guidance to provide additional flexibility when determining if parking signs should be provided based on site conditions.</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6443714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3B.19, an Option was changed to Standard to require, rather than just allow, a Yield (R1–2) sign, Yield Here to Pedestrians (R1–5 or R1–5a), Bikes Yield to Pedestrians (R9–6) sign, </a:t>
            </a:r>
            <a:r>
              <a:rPr lang="en-US" sz="1800" b="0" i="0" u="none" strike="noStrike" baseline="0" dirty="0">
                <a:solidFill>
                  <a:srgbClr val="000000"/>
                </a:solidFill>
                <a:latin typeface="Times" panose="02020603050405020304" pitchFamily="18" charset="0"/>
              </a:rPr>
              <a:t>Yield Here to Trail Crossings (R1-5d) sign, </a:t>
            </a:r>
            <a:r>
              <a:rPr lang="en-US" dirty="0"/>
              <a:t>or some other traffic control device that requires vehicles to Yield when installing a yield line. This change clarifies ambiguity in the previous Option statement that the pavement marking cannot be installed without an enforceable regulatory sign.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3484043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Option was added to allow the use of a Bicycles Yield to Pedestrians (R9-6) sign if a yield line is used on a bicycle facility.</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1031662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3B.20, retitled, “Word, Symbol, and Arrow Pavement Markings—General” a new Option paragraph was added allowing pavement words, symbols, and arrows to be reduced in size by 25%, but in relative proportion to the associated full-size word, symbol, or arrow on roadways where the operating speed is less than 25 mph to provide practitioner flexibility on low-speed roadways.</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23414563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new Section 3B.22, two Guidance statements were added related to the use of route shield markings in option lanes based on research. </a:t>
            </a:r>
          </a:p>
          <a:p>
            <a:endParaRPr lang="en-US" dirty="0"/>
          </a:p>
          <a:p>
            <a:r>
              <a:rPr lang="en-US" dirty="0"/>
              <a:t>A new Option paragraph was added allowing the use of a pedestrian symbol pavement marking that may be used on portions of facilities such as shared-use paths that are reserved exclusively for pedestrian use. The symbol should not be used on the roadway or shoulder.  It may be used at locations where shared facilities transition to separate facilities for different types of users.</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41667192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3B.29, a new Option paragraph was added to allow discontinuing center line markings, lane line markings, and edge line markings on the profile of the speed hump.</a:t>
            </a:r>
          </a:p>
          <a:p>
            <a:endParaRPr lang="en-US" dirty="0"/>
          </a:p>
          <a:p>
            <a:r>
              <a:rPr lang="en-US" dirty="0"/>
              <a:t>A new Standard paragraph was added requiring the installation of crosswalk markings when a speed hump specifically incorporates a crossing movement for pedestrians, bicycles, or equestrians.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32167067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section numbered and titled, ‘‘Section 3B.31 Markings for Diamond Interchanges with Transposed Alignment Crossroads’’ was added which contains Standards, Guidance, and Support for markings used at these types of interchanges. This information was added based on an FHWA research study that has shown that there is potential for wrong-way movements, especially at the crossing points, at these unconventional interchanges. The new information contains Standards for edge lines, lane use arrows, and wrong-way arrows as well as a restriction for flush median islands. The section also contains Guidance recommending edge and lane line extensions through the crossing points and a Support paragraph referencing crosswalk and pedestrian movement information in Section 3C.11 and 9G.05.</a:t>
            </a:r>
          </a:p>
          <a:p>
            <a:endParaRPr lang="en-US" dirty="0"/>
          </a:p>
          <a:p>
            <a:r>
              <a:rPr lang="en-US" dirty="0"/>
              <a:t>Figure 3B-29 was added to illustrate the new provisions.</a:t>
            </a:r>
          </a:p>
          <a:p>
            <a:endParaRPr lang="en-US" dirty="0"/>
          </a:p>
          <a:p>
            <a:r>
              <a:rPr lang="en-US" dirty="0"/>
              <a:t>Figure 3B–29 was added to illustrate an example of markings at this type of interchange.</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Also, a new section numbered and titled, “Section 3C.11 Crosswalks at Diamond Interchanges with Transposed Alignment Crossroads” was added to provide Support and Guidance paragraphs regarding pedestrian movements through these unconventional interchanges. This new section was added based on information contained in a research study that found that pedestrian movements require special considerations to avoid violating driver expectancy or disorienting pedestrians.</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14565068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dirty="0">
                <a:latin typeface="Arial" panose="020B0604020202020204" pitchFamily="34" charset="0"/>
                <a:cs typeface="Arial" panose="020B0604020202020204" pitchFamily="34" charset="0"/>
              </a:rPr>
              <a:t>A new Chapter 3C titled “Crosswalk Markings” has been created to place all the information and provisions for crosswalk markings in one location.  </a:t>
            </a:r>
          </a:p>
          <a:p>
            <a:pPr algn="l"/>
            <a:endParaRPr lang="en-US" sz="1200" dirty="0">
              <a:latin typeface="Arial" panose="020B0604020202020204" pitchFamily="34" charset="0"/>
              <a:cs typeface="Arial" panose="020B0604020202020204" pitchFamily="34" charset="0"/>
            </a:endParaRPr>
          </a:p>
          <a:p>
            <a:pPr algn="l"/>
            <a:r>
              <a:rPr lang="en-US" sz="1200" dirty="0">
                <a:latin typeface="Arial" panose="020B0604020202020204" pitchFamily="34" charset="0"/>
                <a:cs typeface="Arial" panose="020B0604020202020204" pitchFamily="34" charset="0"/>
              </a:rPr>
              <a:t>In Section 3C.02, a new Standard was added requiring crosswalk markings </a:t>
            </a:r>
            <a:r>
              <a:rPr lang="en-US" sz="1200" b="0" i="0" u="none" strike="noStrike" baseline="0" dirty="0">
                <a:latin typeface="Arial" panose="020B0604020202020204" pitchFamily="34" charset="0"/>
                <a:cs typeface="Arial" panose="020B0604020202020204" pitchFamily="34" charset="0"/>
              </a:rPr>
              <a:t>if an agency makes the determination to legally establish a crosswalk at a non-intersection location.  This change was made </a:t>
            </a:r>
            <a:r>
              <a:rPr lang="en-US" sz="1200" b="0" i="0" u="none" strike="noStrike" baseline="0" dirty="0">
                <a:solidFill>
                  <a:srgbClr val="000000"/>
                </a:solidFill>
                <a:latin typeface="Arial" panose="020B0604020202020204" pitchFamily="34" charset="0"/>
                <a:cs typeface="Arial" panose="020B0604020202020204" pitchFamily="34" charset="0"/>
              </a:rPr>
              <a:t>to improve safety for pedestrians at locations where vehicles may not expect pedestrian crossings.  The engineering study criteria for installing marked crosswalks at an uncontrolled approach has also been revised. 	</a:t>
            </a:r>
          </a:p>
          <a:p>
            <a:endParaRPr lang="en-US" sz="12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Arial" panose="020B0604020202020204" pitchFamily="34" charset="0"/>
                <a:cs typeface="Arial" panose="020B0604020202020204" pitchFamily="34" charset="0"/>
              </a:rPr>
              <a:t>An existing Guidance paragraph was revised to state that other traffic control devices or measures should be considered, in addition to the installation of crosswalks, across uncontrolled roadways at locations with posted speed limits 40 mph or greater.  Additional measures should also be considered where there are multiple lanes to cross or if sight distance is limited. </a:t>
            </a:r>
            <a:r>
              <a:rPr lang="en-US" sz="1200" b="0" i="0" u="none" strike="noStrike" baseline="0" dirty="0">
                <a:latin typeface="Arial" panose="020B0604020202020204" pitchFamily="34" charset="0"/>
                <a:cs typeface="Arial" panose="020B0604020202020204" pitchFamily="34" charset="0"/>
              </a:rPr>
              <a:t>Some of the additional measures to be considered include other traffic control devices and applications designed to reduce traffic speeds, shorten crossing distances, enhance driver awareness of the crossing, or provide active warning of pedestrian presence.  </a:t>
            </a:r>
            <a:r>
              <a:rPr lang="en-US" sz="1200" dirty="0">
                <a:effectLst/>
                <a:latin typeface="Arial" panose="020B0604020202020204" pitchFamily="34" charset="0"/>
                <a:ea typeface="Calibri" panose="020F0502020204030204" pitchFamily="34" charset="0"/>
                <a:cs typeface="Arial" panose="020B0604020202020204" pitchFamily="34" charset="0"/>
              </a:rPr>
              <a:t>These changes are based in research and will improve safety for pedestrians at locations where vehicles may not expect pedestrian crossing, reducing pedestrian crash potential.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u="none" strike="noStrike" baseline="0" dirty="0">
              <a:latin typeface="Arial" panose="020B0604020202020204" pitchFamily="34" charset="0"/>
              <a:cs typeface="Arial" panose="020B0604020202020204" pitchFamily="34" charset="0"/>
            </a:endParaRPr>
          </a:p>
          <a:p>
            <a:pPr algn="l"/>
            <a:r>
              <a:rPr lang="en-US" sz="1200" dirty="0">
                <a:latin typeface="Arial" panose="020B0604020202020204" pitchFamily="34" charset="0"/>
                <a:cs typeface="Arial" panose="020B0604020202020204" pitchFamily="34" charset="0"/>
              </a:rPr>
              <a:t>New Guidance was also added recommending crosswalk markings at locations controlled by traffic control signals, unless engineering judgment indicates </a:t>
            </a:r>
            <a:r>
              <a:rPr lang="en-US" sz="1200" b="0" i="0" u="none" strike="noStrike" baseline="0" dirty="0">
                <a:solidFill>
                  <a:srgbClr val="0000FF"/>
                </a:solidFill>
                <a:latin typeface="Arial" panose="020B0604020202020204" pitchFamily="34" charset="0"/>
                <a:cs typeface="Arial" panose="020B0604020202020204" pitchFamily="34" charset="0"/>
              </a:rPr>
              <a:t>they are not needed to direct</a:t>
            </a:r>
          </a:p>
          <a:p>
            <a:pPr algn="l"/>
            <a:r>
              <a:rPr lang="en-US" sz="1200" b="0" i="0" u="none" strike="noStrike" baseline="0" dirty="0">
                <a:solidFill>
                  <a:srgbClr val="0000FF"/>
                </a:solidFill>
                <a:latin typeface="Arial" panose="020B0604020202020204" pitchFamily="34" charset="0"/>
                <a:cs typeface="Arial" panose="020B0604020202020204" pitchFamily="34" charset="0"/>
              </a:rPr>
              <a:t>pedestrians to the proper crossing path. </a:t>
            </a:r>
            <a:r>
              <a:rPr lang="en-US" sz="1200" dirty="0">
                <a:latin typeface="Arial" panose="020B0604020202020204" pitchFamily="34" charset="0"/>
                <a:cs typeface="Arial" panose="020B0604020202020204" pitchFamily="34" charset="0"/>
              </a:rPr>
              <a:t> In conjunction with this pedestrian enhancement, new Guidance was also added in Section 4D.02 to recommend p</a:t>
            </a:r>
            <a:r>
              <a:rPr lang="en-US" sz="1200" b="0" i="0" u="none" strike="noStrike" baseline="0" dirty="0">
                <a:solidFill>
                  <a:srgbClr val="000000"/>
                </a:solidFill>
                <a:latin typeface="Arial" panose="020B0604020202020204" pitchFamily="34" charset="0"/>
                <a:cs typeface="Arial" panose="020B0604020202020204" pitchFamily="34" charset="0"/>
              </a:rPr>
              <a:t>edestrian signal heads be installed for each marked crosswalk at a location controlled by a traffic control signal.  The intended outcome of these revisions is to improve safety for pedestrians crossing at signalized intersections.</a:t>
            </a:r>
            <a:endParaRPr lang="en-US" sz="1200" i="0" dirty="0">
              <a:latin typeface="Arial" panose="020B0604020202020204" pitchFamily="34" charset="0"/>
              <a:cs typeface="Arial" panose="020B0604020202020204" pitchFamily="34" charset="0"/>
            </a:endParaRPr>
          </a:p>
          <a:p>
            <a:endParaRPr lang="en-US" dirty="0"/>
          </a:p>
          <a:p>
            <a:pPr algn="l"/>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20492863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3C.03, crosswalks are now classified as either “transverse line crosswalks” or “high visibility crosswalks”.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 new Standard paragraph was added requiring that paving materials used to function as transverse lines to establish a marked crosswalk shall be retroreflective. </a:t>
            </a:r>
          </a:p>
          <a:p>
            <a:endParaRPr lang="en-US" dirty="0"/>
          </a:p>
          <a:p>
            <a:r>
              <a:rPr lang="en-US" dirty="0"/>
              <a:t>New Standard paragraphs were also added requiring a minimum width of 6 feet for marked crosswalks and a minimum width of 8 feet for crosswalks at non-intersections and where the posted speed limit is 40 mph or greater.  This change is intended to improve the visibility and recognition of pedestrian crosswalks.</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1721365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A Guidance paragraph was revised to recommend using high-visibility crosswalk markings at marked crosswalks at non-intersection locations to reduce pedestrian crash potential. </a:t>
            </a:r>
          </a:p>
          <a:p>
            <a:endParaRPr lang="en-US" sz="1200" dirty="0">
              <a:latin typeface="Arial" panose="020B0604020202020204" pitchFamily="34" charset="0"/>
              <a:cs typeface="Arial" panose="020B0604020202020204" pitchFamily="34" charset="0"/>
            </a:endParaRPr>
          </a:p>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In addition, crosswalk markings are now required, rather than recommended, to be located so that the curb ramps are within the extension of the crosswalk markings.  This change was made to better accommodate pedestrians with disabilities.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Lastly, a new Guidance paragraph was added recommending that transverse crosswalk markings extend the full width of the pavement or edge of intersecting crosswalk to discourage diagonal crossing between crosswalks.</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29269977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Section 3C.04 was added to include new Guidance and Support paragraphs for transverse crosswalks, which are comprised of two parallel transverse lines. </a:t>
            </a:r>
          </a:p>
          <a:p>
            <a:endParaRPr lang="en-US" sz="1200" dirty="0"/>
          </a:p>
          <a:p>
            <a:r>
              <a:rPr lang="en-US" sz="1200" dirty="0">
                <a:solidFill>
                  <a:srgbClr val="000000"/>
                </a:solidFill>
                <a:effectLst/>
                <a:latin typeface="Arial" panose="020B0604020202020204" pitchFamily="34" charset="0"/>
                <a:ea typeface="Times New Roman" panose="02020603050405020304" pitchFamily="18" charset="0"/>
              </a:rPr>
              <a:t>Guidance was added to recommend transverse line crosswalk markings be limited to locations controlled by traffic control signals or on approaches controlled by STOP or YIELD signs. This change is adopted due to the effectiveness of high visibility crossings and the importance of pedestrian safety.</a:t>
            </a:r>
          </a:p>
          <a:p>
            <a:endParaRPr lang="en-US" sz="1200" dirty="0">
              <a:solidFill>
                <a:srgbClr val="000000"/>
              </a:solidFill>
              <a:effectLst/>
              <a:latin typeface="Arial" panose="020B0604020202020204" pitchFamily="34" charset="0"/>
            </a:endParaRPr>
          </a:p>
          <a:p>
            <a:r>
              <a:rPr lang="en-US" sz="1200" dirty="0"/>
              <a:t>A new Figure 3C–1 illustrates transverse and high visibility crosswalks.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36593193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Section 3C.05 includes the provisions for the various types of high-visibility crosswalks including longitudinal bar, perpendicular, and double-paired designs. This section provides agencies with three standard alternatives to improve crosswalk visibility when desired and is consistent with an FHWA research study on crosswalk patterns.</a:t>
            </a:r>
          </a:p>
          <a:p>
            <a:pPr marL="0" marR="0">
              <a:lnSpc>
                <a:spcPct val="107000"/>
              </a:lnSpc>
              <a:spcBef>
                <a:spcPts val="0"/>
              </a:spcBef>
              <a:spcAft>
                <a:spcPts val="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These crosswalk types are illustrated in Figure 3C–1.</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3164283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3C.10 was created for crosswalks for exclusive pedestrian phases that permit diagonal crossings. </a:t>
            </a:r>
          </a:p>
          <a:p>
            <a:endParaRPr lang="en-US" dirty="0"/>
          </a:p>
          <a:p>
            <a:r>
              <a:rPr lang="en-US" dirty="0"/>
              <a:t>A new Guidance paragraph was added recommending that the segments of the crosswalk markings that facilitate the diagonal crossing should not use high visibility crosswalk markings since diagonal crossings are typically permitted only when all vehicular movements are stopped at a signalized intersection and because high-visibility diagonal markings through the intersection could be confusing to turning vehicles.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17404019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Part 3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In Section 3D.02, a new Option allows c</a:t>
            </a:r>
            <a:r>
              <a:rPr lang="en-US" sz="1200" b="0" i="0" u="none" strike="noStrike" baseline="0" dirty="0">
                <a:solidFill>
                  <a:srgbClr val="000000"/>
                </a:solidFill>
                <a:latin typeface="Arial" panose="020B0604020202020204" pitchFamily="34" charset="0"/>
                <a:cs typeface="Arial" panose="020B0604020202020204" pitchFamily="34" charset="0"/>
              </a:rPr>
              <a:t>hannelizing lines and chevron and diagonal markings to be used on the approaches to and within the circulatory roadway of multi-lane roundabouts to separate traffic lanes, discourage lane changing, and/or compensate for off-tracking of larger trucks and vehicles. </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16684407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3D.06, new Guidance was added to recommend not using lane-use arrows on single-lane approaches to circular intersections.  Guidance was also added to recommend lane-use arrows on two-lane approaches to circular intersections and for approaches with double left or double right turns. These changes improve consistency in the application of lane use arrows at circular intersections and are based on an NCHRP study.</a:t>
            </a:r>
          </a:p>
          <a:p>
            <a:endParaRPr lang="en-US" dirty="0"/>
          </a:p>
          <a:p>
            <a:r>
              <a:rPr lang="en-US" dirty="0"/>
              <a:t>In addition, a new Standard paragraph was added prohibiting lane-use arrow pavement markings between a crosswalk and wide dotted line(s) entering the circular roadway. This change was made because road users need adequate advance notification of the permitted movements within each lane and this area of the approach is often obscured by stopped vehicles.</a:t>
            </a:r>
          </a:p>
          <a:p>
            <a:endParaRPr lang="en-US" dirty="0"/>
          </a:p>
          <a:p>
            <a:r>
              <a:rPr lang="en-US" dirty="0"/>
              <a:t>An existing Option was changed to Guidance to recommend, rather than just allow, lane use arrows on the roundabout approaches to match the type of arrows (normal or elongated) used on the corresponding regulatory lane-use signs.  This change was made to improve consistency between signing and markings for better driver comprehension.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8658974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3E.03, BUS STOP and TAXI STAND were added as required word markings for their respective uses in preferential lanes.</a:t>
            </a:r>
          </a:p>
          <a:p>
            <a:endParaRPr lang="en-US" dirty="0"/>
          </a:p>
          <a:p>
            <a:r>
              <a:rPr lang="en-US" dirty="0"/>
              <a:t>In addition, the Standard was changed to Guidance to recommend, not require, the word or symbol marking where multiple preferential lane uses are allowed in a single lane.  </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 Option was added to allow lane-use arrow markings to be placed on the curb lanes on approaches to an intersection to signify non-preferential users can use the lane for turning movements.  This was added since it may not be immediately clear to road users when the curb lane is converted from a general-purpose lane to a preferential lane.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en-US" dirty="0"/>
              <a:t>Lastly, new Standard and Support paragraphs were adopted restricting the use of word or symbol markings denoting motorcycle and Inherently Low Emission Vehicles (ILEV). This change was made because motorcycle and ILEV vehicle use is communicated using regulatory signing to complement high occupancy vehicle regulations and simplifies enforcement functions.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32</a:t>
            </a:fld>
            <a:endParaRPr lang="en-US" altLang="en-US"/>
          </a:p>
        </p:txBody>
      </p:sp>
    </p:spTree>
    <p:extLst>
      <p:ext uri="{BB962C8B-B14F-4D97-AF65-F5344CB8AC3E}">
        <p14:creationId xmlns:p14="http://schemas.microsoft.com/office/powerpoint/2010/main" val="17073911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Section 3E.04 is added to include the provisions for Markings for Part-Time Travel on a Shoulder.  This section covers situations where shoulders are designated for use during peak hour conditions to increase roadway capacity. Revisions and new material were based on a Transit Cooperative Research Program Report and to address increasing needs of agencies to add roadway capacity in constrained urban areas.</a:t>
            </a:r>
          </a:p>
          <a:p>
            <a:endParaRPr lang="en-US" dirty="0"/>
          </a:p>
          <a:p>
            <a:r>
              <a:rPr lang="en-US" dirty="0"/>
              <a:t>New Figures 3E–5 and 3E–6 were added to illustrate examples of markings for part time travel on a shoulder.</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33</a:t>
            </a:fld>
            <a:endParaRPr lang="en-US" altLang="en-US"/>
          </a:p>
        </p:txBody>
      </p:sp>
    </p:spTree>
    <p:extLst>
      <p:ext uri="{BB962C8B-B14F-4D97-AF65-F5344CB8AC3E}">
        <p14:creationId xmlns:p14="http://schemas.microsoft.com/office/powerpoint/2010/main" val="13030702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3F.02 addresses longitudinal markings at toll plazas.  In this section, two new Guidance paragraphs were added recommending solid white lane line markings to separate toll lanes, payment methods, or to channelize movements at toll plazas.  It also recommends that the solid lines begin at the upstream end of the full-width toll lane and continue to the toll plaza.</a:t>
            </a:r>
          </a:p>
          <a:p>
            <a:endParaRPr lang="en-US" dirty="0"/>
          </a:p>
          <a:p>
            <a:r>
              <a:rPr lang="en-US" dirty="0"/>
              <a:t>Part of the existing Standard paragraph for maximum widths of purple solid longitudinal markings was changed from Standard to Guidance to provide additional practitioner flexibility.</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34</a:t>
            </a:fld>
            <a:endParaRPr lang="en-US" altLang="en-US"/>
          </a:p>
        </p:txBody>
      </p:sp>
    </p:spTree>
    <p:extLst>
      <p:ext uri="{BB962C8B-B14F-4D97-AF65-F5344CB8AC3E}">
        <p14:creationId xmlns:p14="http://schemas.microsoft.com/office/powerpoint/2010/main" val="34224497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new Standard was added in Section 3G.02 requiring delineators to be mounted on crashworthy supports.  This requirement provides consistency with Part 6 – Temporary Traffic Control.  </a:t>
            </a:r>
          </a:p>
          <a:p>
            <a:endParaRPr lang="en-US" dirty="0"/>
          </a:p>
          <a:p>
            <a:r>
              <a:rPr lang="en-US" dirty="0"/>
              <a:t>Section 3G.02 also adds a  new Guidance paragraph recommending to use delineators of the appropriate color to indicate lane-reduction transitions where either an outside or inside lane merges into an adjacent lane. This change provides consistency in the application of delineators in other Sections.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In Section 3G.03, a new Option was added to clarify the optional use of Chevron Alignment (W1-8) signs instead of or in addition to delineators as provided in Section 2C.08.</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35</a:t>
            </a:fld>
            <a:endParaRPr lang="en-US" altLang="en-US"/>
          </a:p>
        </p:txBody>
      </p:sp>
    </p:spTree>
    <p:extLst>
      <p:ext uri="{BB962C8B-B14F-4D97-AF65-F5344CB8AC3E}">
        <p14:creationId xmlns:p14="http://schemas.microsoft.com/office/powerpoint/2010/main" val="20373504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Chapter 3H was expanded to add new colored pavement applications. The new colors are green for bicycle facilities, red for public transit systems, and purple for electronic toll collection (ETC) account-only preferential lanes.  Sections for each new color and their provisions have also been added.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36</a:t>
            </a:fld>
            <a:endParaRPr lang="en-US" altLang="en-US"/>
          </a:p>
        </p:txBody>
      </p:sp>
    </p:spTree>
    <p:extLst>
      <p:ext uri="{BB962C8B-B14F-4D97-AF65-F5344CB8AC3E}">
        <p14:creationId xmlns:p14="http://schemas.microsoft.com/office/powerpoint/2010/main" val="42503528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Section 3H.03 includes new provisions for Aesthetic Surface Treatments.  It is intended to emphasize that aesthetic surface treatments differ from colored pavements as they do not serve traffic control purposes and are not traffic control devices.  They cannot mimic traffic control devices.  New provisions provide limits on how aesthetic surface treatments interact with official traffic control devices.  </a:t>
            </a:r>
          </a:p>
          <a:p>
            <a:endParaRPr lang="en-US" sz="1200" dirty="0">
              <a:latin typeface="Arial" panose="020B0604020202020204" pitchFamily="34" charset="0"/>
              <a:cs typeface="Arial" panose="020B0604020202020204" pitchFamily="34" charset="0"/>
            </a:endParaRPr>
          </a:p>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Surface treatments that are purely aesthetic:</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Arial" panose="020B0604020202020204" pitchFamily="34" charset="0"/>
              </a:rPr>
              <a:t>do not include retroreflective elements; </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Arial" panose="020B0604020202020204" pitchFamily="34" charset="0"/>
              </a:rPr>
              <a:t>do not communicate regulations, guidance, warnings, or other information to road users; </a:t>
            </a:r>
          </a:p>
          <a:p>
            <a:pPr marL="342900" marR="0" lvl="0" indent="-342900">
              <a:lnSpc>
                <a:spcPct val="115000"/>
              </a:lnSpc>
              <a:spcBef>
                <a:spcPts val="0"/>
              </a:spcBef>
              <a:spcAft>
                <a:spcPts val="80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Arial" panose="020B0604020202020204" pitchFamily="34" charset="0"/>
              </a:rPr>
              <a:t>and do not interfere with or mimic traffic control devices.  </a:t>
            </a:r>
          </a:p>
          <a:p>
            <a:pPr marL="0" marR="0" lvl="0" indent="0">
              <a:lnSpc>
                <a:spcPct val="115000"/>
              </a:lnSpc>
              <a:spcBef>
                <a:spcPts val="0"/>
              </a:spcBef>
              <a:spcAft>
                <a:spcPts val="800"/>
              </a:spcAft>
              <a:buFont typeface="Symbol" panose="05050102010706020507" pitchFamily="18" charset="2"/>
              <a:buNone/>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These aesthetic surface treatments are sometimes referred to as “street murals” or “asphalt art,” and might be a single solid color or might include multiple colors.  Because these treatments are not intended to control traffic by their function and design, they are generally outside the scope of the MUTCD, which does not categorically prohibit them within the roadway right-of-way.  Rather, the local or State authorities with jurisdiction over the roadway determine whether an aesthetic surface treatment is appropriate on a street, as might be allowed by Federal, State, or local statute, regulation, or policy and, of course, an analysis of the safety impacts to all road users.  </a:t>
            </a:r>
          </a:p>
          <a:p>
            <a:pPr marL="0" marR="0">
              <a:lnSpc>
                <a:spcPct val="115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However, the MUTCD does address those cases where the treatment might interfere with, mimic, or obscure an official traffic control device.  </a:t>
            </a:r>
          </a:p>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When the roadway surface treatment does interact with or start to interfere with official traffic control devices, then the MUTCD addresses that interaction to ensure that the integrity of the traffic control device is preserved by introducing new Standards and Guidance.  </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Arial" panose="020B0604020202020204" pitchFamily="34" charset="0"/>
              </a:rPr>
              <a:t>Aesthetic surface treatments shall not be of a surface that can confuse pedestrians with vision disabilities that rely on tactile treatments or cues for navigation.</a:t>
            </a: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Arial" panose="020B0604020202020204" pitchFamily="34" charset="0"/>
              </a:rPr>
              <a:t>Colors used for aesthetic surface treatments shall not be within the ranges of acceptable colors for official traffic control devices.</a:t>
            </a:r>
          </a:p>
          <a:p>
            <a:pPr marL="342900" marR="0" lvl="0" indent="-342900">
              <a:lnSpc>
                <a:spcPct val="115000"/>
              </a:lnSpc>
              <a:spcBef>
                <a:spcPts val="0"/>
              </a:spcBef>
              <a:spcAft>
                <a:spcPts val="800"/>
              </a:spcAft>
              <a:buFont typeface="Symbol" panose="05050102010706020507" pitchFamily="18" charset="2"/>
              <a:buChar char=""/>
            </a:pPr>
            <a:r>
              <a:rPr lang="en-US" sz="1200" dirty="0">
                <a:effectLst/>
                <a:latin typeface="Arial" panose="020B0604020202020204" pitchFamily="34" charset="0"/>
                <a:ea typeface="Calibri" panose="020F0502020204030204" pitchFamily="34" charset="0"/>
                <a:cs typeface="Arial" panose="020B0604020202020204" pitchFamily="34" charset="0"/>
              </a:rPr>
              <a:t>Patterns used for aesthetic surface treatments must be devoid of advertising and shall not be designed to encourage road users to remain in, engage, or interact with the pattern.</a:t>
            </a:r>
          </a:p>
          <a:p>
            <a:pPr marL="0" marR="0">
              <a:lnSpc>
                <a:spcPct val="115000"/>
              </a:lnSpc>
              <a:spcBef>
                <a:spcPts val="0"/>
              </a:spcBef>
              <a:spcAft>
                <a:spcPts val="800"/>
              </a:spcAft>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en-US" sz="1200" dirty="0">
                <a:effectLst/>
                <a:latin typeface="Arial" panose="020B0604020202020204" pitchFamily="34" charset="0"/>
                <a:ea typeface="Calibri" panose="020F0502020204030204" pitchFamily="34" charset="0"/>
                <a:cs typeface="Arial" panose="020B0604020202020204" pitchFamily="34" charset="0"/>
              </a:rPr>
              <a:t>Prudent judgment should prevail in any assessment of whether the efficacy of a traffic control device could be compromised by the proximity of something else within the right-of-way.</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37</a:t>
            </a:fld>
            <a:endParaRPr lang="en-US" altLang="en-US"/>
          </a:p>
        </p:txBody>
      </p:sp>
    </p:spTree>
    <p:extLst>
      <p:ext uri="{BB962C8B-B14F-4D97-AF65-F5344CB8AC3E}">
        <p14:creationId xmlns:p14="http://schemas.microsoft.com/office/powerpoint/2010/main" val="40749408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The new Figure 3H–1 was also added to illustrate common examples of colors for aesthetic surface treatments. These changes reflect an FHWA Official Ruling which was issued in response to a trend by some agencies toward installing aesthetic treatments on roadway pavement that include bright colors, visually complex graphics, images, or words. This section is necessary because it is important that these treatments not resemble or interfere with the uniform appearance of traffic control devices, which could confuse and distract road users.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38</a:t>
            </a:fld>
            <a:endParaRPr lang="en-US" altLang="en-US"/>
          </a:p>
        </p:txBody>
      </p:sp>
    </p:spTree>
    <p:extLst>
      <p:ext uri="{BB962C8B-B14F-4D97-AF65-F5344CB8AC3E}">
        <p14:creationId xmlns:p14="http://schemas.microsoft.com/office/powerpoint/2010/main" val="14948680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3I.01, an Option paragraph was added to clarify that orange-colored channelizing devices are allowed to emphasize pavement markings outside of temporary traffic control zones, if the devices are not permanent.</a:t>
            </a:r>
          </a:p>
          <a:p>
            <a:endParaRPr lang="en-US" dirty="0"/>
          </a:p>
          <a:p>
            <a:r>
              <a:rPr lang="en-US" dirty="0"/>
              <a:t>This Option was added to facilitate use of channelizing devices in emergency incidents and planned special events, because it is usually not practical for police officers or other authorized personnel to obtain and deploy channelizing devices that match the color of the existing pavement markings.</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39</a:t>
            </a:fld>
            <a:endParaRPr lang="en-US" altLang="en-US"/>
          </a:p>
        </p:txBody>
      </p:sp>
    </p:spTree>
    <p:extLst>
      <p:ext uri="{BB962C8B-B14F-4D97-AF65-F5344CB8AC3E}">
        <p14:creationId xmlns:p14="http://schemas.microsoft.com/office/powerpoint/2010/main" val="2878927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Part 3 has been reorganized to improve the continuity and flow of information regarding the application of markings in the MUTCD by relocating various paragraphs and sections throughout the part.  Long sections have been divided into several sections, each having a clearly understandable title and function.  A new Chapter 3C – Crosswalks, has been created to compile information across multiple chapters into a single location.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2208850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Section 3I.02  was added with provisions to address size requirements and recommended spacing for tubular markers. This change was made because the use of tubular markers have become more common and there is a need to enhance uniformity.  Portions of this new section are based on an FHWA Official Interpretation on this topic.  </a:t>
            </a:r>
          </a:p>
          <a:p>
            <a:endParaRPr lang="en-US" dirty="0"/>
          </a:p>
          <a:p>
            <a:r>
              <a:rPr lang="en-US" dirty="0"/>
              <a:t>A new Figure 3I-1 was added to illustrate examples of tubular markers supplementing pavement markings in advance of unsignalized crosswalks.</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40</a:t>
            </a:fld>
            <a:endParaRPr lang="en-US" altLang="en-US"/>
          </a:p>
        </p:txBody>
      </p:sp>
    </p:spTree>
    <p:extLst>
      <p:ext uri="{BB962C8B-B14F-4D97-AF65-F5344CB8AC3E}">
        <p14:creationId xmlns:p14="http://schemas.microsoft.com/office/powerpoint/2010/main" val="7980801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3J.02, the existing Guidance was modified to recommend either an approach-end treatment, or curb markings, or both at the ends of islands first approached by traffic. This change improves operations and safety at islands and decision points and meets driver expectation when encountering these facilities.</a:t>
            </a:r>
          </a:p>
          <a:p>
            <a:endParaRPr lang="en-US" dirty="0"/>
          </a:p>
          <a:p>
            <a:r>
              <a:rPr lang="en-US" dirty="0"/>
              <a:t>Also, a Guidance was revised to add a recommendation for raised bars or buttons that project more than 1 inch above the pavement surface to be marked with retroreflective materials. This change enhances conspicuity.</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41</a:t>
            </a:fld>
            <a:endParaRPr lang="en-US" altLang="en-US"/>
          </a:p>
        </p:txBody>
      </p:sp>
    </p:spTree>
    <p:extLst>
      <p:ext uri="{BB962C8B-B14F-4D97-AF65-F5344CB8AC3E}">
        <p14:creationId xmlns:p14="http://schemas.microsoft.com/office/powerpoint/2010/main" val="3199841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 new Section 3J.03 was added which includes new Standard paragraphs for pavement marking color requirements for islands and clarifies criteria for islands previously located throughout Part 3. </a:t>
            </a:r>
          </a:p>
          <a:p>
            <a:endParaRPr lang="en-US" sz="1200" dirty="0"/>
          </a:p>
          <a:p>
            <a:r>
              <a:rPr lang="en-US" sz="1200" dirty="0">
                <a:solidFill>
                  <a:srgbClr val="000000"/>
                </a:solidFill>
                <a:effectLst/>
                <a:latin typeface="Arial" panose="020B0604020202020204" pitchFamily="34" charset="0"/>
                <a:ea typeface="Times New Roman" panose="02020603050405020304" pitchFamily="18" charset="0"/>
              </a:rPr>
              <a:t>A New Option was added that allows the area within the flush island delineated by pavement markings to use colored pavement in accordance with the provisions of Chapter 3H.</a:t>
            </a:r>
          </a:p>
          <a:p>
            <a:endParaRPr lang="en-US" sz="1200" dirty="0">
              <a:solidFill>
                <a:srgbClr val="000000"/>
              </a:solidFill>
              <a:effectLst/>
              <a:latin typeface="Arial" panose="020B0604020202020204" pitchFamily="34" charset="0"/>
            </a:endParaRPr>
          </a:p>
          <a:p>
            <a:r>
              <a:rPr lang="en-US" sz="1200" dirty="0"/>
              <a:t>A new Option paragraph was added, allowing both chevron and diagonal markings of the same color within the same island.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42</a:t>
            </a:fld>
            <a:endParaRPr lang="en-US" altLang="en-US"/>
          </a:p>
        </p:txBody>
      </p:sp>
    </p:spTree>
    <p:extLst>
      <p:ext uri="{BB962C8B-B14F-4D97-AF65-F5344CB8AC3E}">
        <p14:creationId xmlns:p14="http://schemas.microsoft.com/office/powerpoint/2010/main" val="360737383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Sections 3J.04 and 3J.05 includes provisions for the application of approach-end treatments, channelizing lines, edge lines, and chevron or diagonal markings for raised islands. These changes improve consistency in the application of markings for raised islands, improve operations and safety at islands and decision points, and meet driver expectation when encountering these facilities.</a:t>
            </a:r>
          </a:p>
          <a:p>
            <a:endParaRPr lang="en-US" dirty="0"/>
          </a:p>
          <a:p>
            <a:r>
              <a:rPr lang="en-US" dirty="0"/>
              <a:t>New Figure 3J–3 illustrates an example of the use of curb markings for raised islands.</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Figures 3J–4 and 3J-5 were added to illustrate an example of the use of diagonal markings in buffer areas between the channelizing line and the raised island.</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43</a:t>
            </a:fld>
            <a:endParaRPr lang="en-US" altLang="en-US"/>
          </a:p>
        </p:txBody>
      </p:sp>
    </p:spTree>
    <p:extLst>
      <p:ext uri="{BB962C8B-B14F-4D97-AF65-F5344CB8AC3E}">
        <p14:creationId xmlns:p14="http://schemas.microsoft.com/office/powerpoint/2010/main" val="12602116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Arial" panose="020B0604020202020204" pitchFamily="34" charset="0"/>
                <a:cs typeface="Arial" panose="020B0604020202020204" pitchFamily="34" charset="0"/>
              </a:rPr>
              <a:t>Section 3J.07 </a:t>
            </a:r>
            <a:r>
              <a:rPr lang="en-US" sz="1200" dirty="0">
                <a:effectLst/>
                <a:latin typeface="Arial" panose="020B0604020202020204" pitchFamily="34" charset="0"/>
                <a:ea typeface="Calibri" panose="020F0502020204030204" pitchFamily="34" charset="0"/>
                <a:cs typeface="Arial" panose="020B0604020202020204" pitchFamily="34" charset="0"/>
              </a:rPr>
              <a:t>contains a completely new section on Sidewalk Extensions </a:t>
            </a:r>
            <a:r>
              <a:rPr lang="en-US" sz="1200" b="1" dirty="0">
                <a:effectLst/>
                <a:latin typeface="Arial" panose="020B0604020202020204" pitchFamily="34" charset="0"/>
                <a:ea typeface="Calibri" panose="020F0502020204030204" pitchFamily="34" charset="0"/>
                <a:cs typeface="Arial" panose="020B0604020202020204" pitchFamily="34" charset="0"/>
              </a:rPr>
              <a:t>that are designated by pavement markings</a:t>
            </a:r>
            <a:r>
              <a:rPr lang="en-US" sz="1200" dirty="0">
                <a:effectLst/>
                <a:latin typeface="Arial" panose="020B0604020202020204" pitchFamily="34" charset="0"/>
                <a:ea typeface="Calibri" panose="020F0502020204030204" pitchFamily="34" charset="0"/>
                <a:cs typeface="Arial" panose="020B0604020202020204" pitchFamily="34" charset="0"/>
              </a:rPr>
              <a:t>, but not physical construction.  Sidewalk Extensions reclaim a portion of the roadway, sometimes including portions of parking lanes, shoulders, and the traveled way, and repurpose those areas for use by pedestrians.  Sidewalk extensions provide pedestrians more area to gather while waiting to cross the street and a shorter distance to cross the vehicle travel lanes. These new provisions can help create a safer and more pedestrian-accommodating roadway environment.</a:t>
            </a:r>
            <a:r>
              <a:rPr lang="en-US" sz="1200" b="1" dirty="0">
                <a:effectLst/>
                <a:latin typeface="Arial" panose="020B0604020202020204" pitchFamily="34" charset="0"/>
                <a:ea typeface="Calibri" panose="020F0502020204030204" pitchFamily="34" charset="0"/>
                <a:cs typeface="Arial" panose="020B0604020202020204" pitchFamily="34" charset="0"/>
              </a:rPr>
              <a:t> </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There is also a new Figure 3J–6, illustrating examples of sidewalk extensions designated by pavement marking and channelization.  </a:t>
            </a: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608272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dirty="0">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45</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3A.02, Support was changed to an Option to allow the use of clumps or droplets of material as a marking.  This provision is more appropriate as an Option statement to provide flexibility to agencies using these type of materials in place of traditional pavement marking systems that completely cover the pavement surface.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575335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3A.03 - Colors, a new Item C was added to an existing Standard to clarify that both the right-hand and left-hand edge lines shall be white on a reversible roadway.  </a:t>
            </a:r>
          </a:p>
          <a:p>
            <a:endParaRPr lang="en-US" dirty="0"/>
          </a:p>
          <a:p>
            <a:r>
              <a:rPr lang="en-US" dirty="0"/>
              <a:t>An existing Option was changed to a Standard for markings that simulate official route signs.  When used, this marking shall have the same colors as those used for the signs. This change was adopted to ensure uniformity in the application which will aid in recognition of the message.</a:t>
            </a:r>
          </a:p>
          <a:p>
            <a:endParaRPr lang="en-US" dirty="0"/>
          </a:p>
          <a:p>
            <a:r>
              <a:rPr lang="en-US" dirty="0"/>
              <a:t>An existing Option was clarified to allow the use of black pavement markings to enhance the contrast of other marking colors on light-colored pavements.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1514931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Section 3A.05 incorporates the minimum maintained pavement marking retroreflectivity Standards from Revision 3 of the 2009 MUTCD, with no changes.  This Standard requires agencies to implement and use of a method designed to maintain minimum levels of retroreflectivity for longitudinal pavement markings.  The compliance date of September 6, 2026, remains in place for agencies to implement and use their selected method to maintain the defined minimum levels of pavement marking retroreflectivity.</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655185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u="none" strike="noStrike" baseline="0" dirty="0">
                <a:cs typeface="Arial" panose="020B0604020202020204" pitchFamily="34" charset="0"/>
              </a:rPr>
              <a:t>This new section takes content from previously existing sections.</a:t>
            </a:r>
          </a:p>
          <a:p>
            <a:endParaRPr lang="en-US" dirty="0"/>
          </a:p>
          <a:p>
            <a:r>
              <a:rPr lang="en-US" dirty="0"/>
              <a:t>A new Guidance paragraph was added to discourage extending two-way left-turn lane markings to intersections and an Option statement was added indicating that two-way left turn lanes can be transitioned to exclusive left turn lanes.</a:t>
            </a:r>
          </a:p>
          <a:p>
            <a:endParaRPr lang="en-US" dirty="0"/>
          </a:p>
          <a:p>
            <a:r>
              <a:rPr lang="en-US" dirty="0"/>
              <a:t>Figure 3B–7 was modified to illustrate these points. This change improves intersection safety by minimizing conflicts between corresponding left-turn movements.</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1410785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Section 3B.06 an Option was changed to Guidance to recommend, rather than just allow, solid white lane lines on approaches to intersections to separate adjacent mandatory turn lanes.  New Guidance was also added to recommend the use of solid white lane lines at toll collection points to separate toll lanes, payment methods, channelized movements, or obstructions.</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4495187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35042838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350392087"/>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2445135704"/>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2633063999"/>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564715978"/>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229314959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53695401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374761640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09569946"/>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8712298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77059261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410397384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6340507"/>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08533631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7/22/2026</a:t>
            </a:fld>
            <a:endParaRPr lang="en-US"/>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609600" y="1752600"/>
            <a:ext cx="10972800" cy="4114800"/>
          </a:xfrm>
        </p:spPr>
        <p:txBody>
          <a:bodyPr/>
          <a:lstStyle>
            <a:lvl1pPr marL="406400" indent="-406400">
              <a:defRPr sz="2800"/>
            </a:lvl1pPr>
            <a:lvl2pPr marL="863600" indent="-406400">
              <a:defRPr sz="2600"/>
            </a:lvl2pPr>
            <a:lvl3pPr marL="1252538" indent="-338138">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251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52C7986E-ADE8-4F75-BC25-F8C024085DBE}"/>
              </a:ext>
            </a:extLst>
          </p:cNvPr>
          <p:cNvSpPr>
            <a:spLocks noGrp="1"/>
          </p:cNvSpPr>
          <p:nvPr>
            <p:ph type="ftr" sz="quarter" idx="10"/>
          </p:nvPr>
        </p:nvSpPr>
        <p:spPr>
          <a:xfrm>
            <a:off x="4165600" y="6248400"/>
            <a:ext cx="3860800" cy="457200"/>
          </a:xfrm>
          <a:prstGeom prst="rect">
            <a:avLst/>
          </a:prstGeom>
        </p:spPr>
        <p:txBody>
          <a:bodyPr vert="horz" wrap="square" lIns="91440" tIns="45720" rIns="91440" bIns="45720" numCol="1" anchor="t" anchorCtr="0" compatLnSpc="1">
            <a:prstTxWarp prst="textNoShape">
              <a:avLst/>
            </a:prstTxWarp>
          </a:bodyPr>
          <a:lstStyle>
            <a:lvl1pPr eaLnBrk="0" hangingPunct="0">
              <a:defRPr>
                <a:solidFill>
                  <a:srgbClr val="000000"/>
                </a:solidFill>
                <a:cs typeface="+mn-cs"/>
              </a:defRPr>
            </a:lvl1pPr>
          </a:lstStyle>
          <a:p>
            <a:pPr>
              <a:defRPr/>
            </a:pPr>
            <a:endParaRPr lang="en-US"/>
          </a:p>
        </p:txBody>
      </p:sp>
      <p:sp>
        <p:nvSpPr>
          <p:cNvPr id="5" name="Slide Number Placeholder 4">
            <a:extLst>
              <a:ext uri="{FF2B5EF4-FFF2-40B4-BE49-F238E27FC236}">
                <a16:creationId xmlns:a16="http://schemas.microsoft.com/office/drawing/2014/main" id="{3667CF83-BE0C-4F55-BF36-60017F6094BA}"/>
              </a:ext>
            </a:extLst>
          </p:cNvPr>
          <p:cNvSpPr>
            <a:spLocks noGrp="1"/>
          </p:cNvSpPr>
          <p:nvPr>
            <p:ph type="sldNum" sz="quarter" idx="11"/>
          </p:nvPr>
        </p:nvSpPr>
        <p:spPr/>
        <p:txBody>
          <a:bodyPr/>
          <a:lstStyle>
            <a:lvl1pPr>
              <a:defRPr/>
            </a:lvl1pPr>
          </a:lstStyle>
          <a:p>
            <a:pPr>
              <a:defRPr/>
            </a:pPr>
            <a:fld id="{B5D53300-6FE6-4BA0-9DF8-320307D8C2C9}" type="slidenum">
              <a:rPr lang="en-US"/>
              <a:pPr>
                <a:defRPr/>
              </a:pPr>
              <a:t>‹#›</a:t>
            </a:fld>
            <a:endParaRPr lang="en-US"/>
          </a:p>
        </p:txBody>
      </p:sp>
      <p:sp>
        <p:nvSpPr>
          <p:cNvPr id="6" name="Date Placeholder 5">
            <a:extLst>
              <a:ext uri="{FF2B5EF4-FFF2-40B4-BE49-F238E27FC236}">
                <a16:creationId xmlns:a16="http://schemas.microsoft.com/office/drawing/2014/main" id="{94600D00-16ED-4B43-AF82-223F6250248E}"/>
              </a:ext>
            </a:extLst>
          </p:cNvPr>
          <p:cNvSpPr>
            <a:spLocks noGrp="1"/>
          </p:cNvSpPr>
          <p:nvPr>
            <p:ph type="dt" sz="half" idx="12"/>
          </p:nvPr>
        </p:nvSpPr>
        <p:spPr/>
        <p:txBody>
          <a:bodyPr/>
          <a:lstStyle>
            <a:lvl1pPr>
              <a:defRPr/>
            </a:lvl1pPr>
          </a:lstStyle>
          <a:p>
            <a:pPr>
              <a:defRPr/>
            </a:pPr>
            <a:fld id="{A7158C22-BAB8-45B5-B5F8-1272D7570812}" type="datetimeFigureOut">
              <a:rPr lang="en-US"/>
              <a:pPr>
                <a:defRPr/>
              </a:pPr>
              <a:t>7/22/2026</a:t>
            </a:fld>
            <a:endParaRPr lang="en-US"/>
          </a:p>
        </p:txBody>
      </p:sp>
    </p:spTree>
    <p:extLst>
      <p:ext uri="{BB962C8B-B14F-4D97-AF65-F5344CB8AC3E}">
        <p14:creationId xmlns:p14="http://schemas.microsoft.com/office/powerpoint/2010/main" val="167906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 id="2147484387" r:id="rId7"/>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2746932914"/>
      </p:ext>
    </p:extLst>
  </p:cSld>
  <p:clrMap bg1="dk1" tx1="lt1" bg2="dk2" tx2="lt2" accent1="accent1" accent2="accent2" accent3="accent3" accent4="accent4" accent5="accent5" accent6="accent6" hlink="hlink" folHlink="folHlink"/>
  <p:sldLayoutIdLst>
    <p:sldLayoutId id="2147484389" r:id="rId1"/>
    <p:sldLayoutId id="2147484390" r:id="rId2"/>
    <p:sldLayoutId id="2147484391"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1796771423"/>
      </p:ext>
    </p:extLst>
  </p:cSld>
  <p:clrMap bg1="dk1" tx1="lt1" bg2="dk2" tx2="lt2" accent1="accent1" accent2="accent2" accent3="accent3" accent4="accent4" accent5="accent5" accent6="accent6" hlink="hlink" folHlink="folHlink"/>
  <p:sldLayoutIdLst>
    <p:sldLayoutId id="2147484393" r:id="rId1"/>
    <p:sldLayoutId id="2147484394" r:id="rId2"/>
    <p:sldLayoutId id="2147484395" r:id="rId3"/>
    <p:sldLayoutId id="2147484396" r:id="rId4"/>
    <p:sldLayoutId id="2147484397" r:id="rId5"/>
    <p:sldLayoutId id="2147484398" r:id="rId6"/>
    <p:sldLayoutId id="2147484399" r:id="rId7"/>
    <p:sldLayoutId id="2147484400" r:id="rId8"/>
    <p:sldLayoutId id="2147484401" r:id="rId9"/>
    <p:sldLayoutId id="2147484402" r:id="rId10"/>
    <p:sldLayoutId id="2147484403"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085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C1FB8-00A9-4DA0-5ED7-02EB8E74B071}"/>
              </a:ext>
            </a:extLst>
          </p:cNvPr>
          <p:cNvSpPr>
            <a:spLocks noGrp="1"/>
          </p:cNvSpPr>
          <p:nvPr>
            <p:ph type="title"/>
          </p:nvPr>
        </p:nvSpPr>
        <p:spPr/>
        <p:txBody>
          <a:bodyPr/>
          <a:lstStyle/>
          <a:p>
            <a:r>
              <a:rPr lang="en-US" dirty="0"/>
              <a:t>Section 3B.06 White Lane Line Pavement Markings </a:t>
            </a:r>
            <a:r>
              <a:rPr lang="en-US" sz="2400" dirty="0"/>
              <a:t>(2 of 2)</a:t>
            </a:r>
          </a:p>
        </p:txBody>
      </p:sp>
      <p:sp>
        <p:nvSpPr>
          <p:cNvPr id="4" name="Content Placeholder 3">
            <a:extLst>
              <a:ext uri="{FF2B5EF4-FFF2-40B4-BE49-F238E27FC236}">
                <a16:creationId xmlns:a16="http://schemas.microsoft.com/office/drawing/2014/main" id="{B6AD4A7A-EF27-E81A-0858-5DB6FCFCCA75}"/>
              </a:ext>
            </a:extLst>
          </p:cNvPr>
          <p:cNvSpPr>
            <a:spLocks noGrp="1"/>
          </p:cNvSpPr>
          <p:nvPr>
            <p:ph idx="1"/>
          </p:nvPr>
        </p:nvSpPr>
        <p:spPr/>
        <p:txBody>
          <a:bodyPr/>
          <a:lstStyle/>
          <a:p>
            <a:r>
              <a:rPr lang="en-US" dirty="0"/>
              <a:t>Adds Option allowing solid white lane lines:</a:t>
            </a:r>
          </a:p>
          <a:p>
            <a:pPr lvl="1"/>
            <a:r>
              <a:rPr lang="en-US" sz="2400" dirty="0"/>
              <a:t>To separate contiguous through traffic lanes on an approach to an intersection</a:t>
            </a:r>
            <a:endParaRPr lang="en-US" sz="2400" strike="sngStrike" dirty="0">
              <a:solidFill>
                <a:srgbClr val="FF0000"/>
              </a:solidFill>
            </a:endParaRPr>
          </a:p>
          <a:p>
            <a:pPr lvl="1"/>
            <a:r>
              <a:rPr lang="en-US" sz="2400" dirty="0"/>
              <a:t>To separate through traffic lanes from auxiliary lanes</a:t>
            </a:r>
            <a:endParaRPr lang="en-US" sz="2400" strike="sngStrike" dirty="0">
              <a:solidFill>
                <a:srgbClr val="FF0000"/>
              </a:solidFill>
            </a:endParaRPr>
          </a:p>
          <a:p>
            <a:pPr lvl="1"/>
            <a:r>
              <a:rPr lang="en-US" sz="2400" dirty="0"/>
              <a:t>On approaches to crosswalks across multilane roadways</a:t>
            </a:r>
          </a:p>
          <a:p>
            <a:r>
              <a:rPr lang="en-US" dirty="0"/>
              <a:t>Adds Option allowing curved transitions where an edge line, channelizing line, or dotted extension line changes direction</a:t>
            </a:r>
          </a:p>
        </p:txBody>
      </p:sp>
    </p:spTree>
    <p:extLst>
      <p:ext uri="{BB962C8B-B14F-4D97-AF65-F5344CB8AC3E}">
        <p14:creationId xmlns:p14="http://schemas.microsoft.com/office/powerpoint/2010/main" val="3904542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8E743-2714-C6F2-28D0-52B5338EFAF3}"/>
              </a:ext>
            </a:extLst>
          </p:cNvPr>
          <p:cNvSpPr>
            <a:spLocks noGrp="1"/>
          </p:cNvSpPr>
          <p:nvPr>
            <p:ph type="title"/>
          </p:nvPr>
        </p:nvSpPr>
        <p:spPr/>
        <p:txBody>
          <a:bodyPr/>
          <a:lstStyle/>
          <a:p>
            <a:r>
              <a:rPr lang="en-US" dirty="0"/>
              <a:t>Section 3B.07 White Lane Line Markings for </a:t>
            </a:r>
            <a:br>
              <a:rPr lang="en-US" dirty="0"/>
            </a:br>
            <a:r>
              <a:rPr lang="en-US" dirty="0"/>
              <a:t>Non-Continuing Lanes</a:t>
            </a:r>
          </a:p>
        </p:txBody>
      </p:sp>
      <p:sp>
        <p:nvSpPr>
          <p:cNvPr id="4" name="Content Placeholder 3">
            <a:extLst>
              <a:ext uri="{FF2B5EF4-FFF2-40B4-BE49-F238E27FC236}">
                <a16:creationId xmlns:a16="http://schemas.microsoft.com/office/drawing/2014/main" id="{8664FD6D-C8A7-A369-D9D8-1D874DBE71C7}"/>
              </a:ext>
            </a:extLst>
          </p:cNvPr>
          <p:cNvSpPr>
            <a:spLocks noGrp="1"/>
          </p:cNvSpPr>
          <p:nvPr>
            <p:ph idx="1"/>
          </p:nvPr>
        </p:nvSpPr>
        <p:spPr>
          <a:xfrm>
            <a:off x="617621" y="1751744"/>
            <a:ext cx="7614304" cy="4217639"/>
          </a:xfrm>
        </p:spPr>
        <p:txBody>
          <a:bodyPr>
            <a:normAutofit lnSpcReduction="10000"/>
          </a:bodyPr>
          <a:lstStyle/>
          <a:p>
            <a:pPr>
              <a:lnSpc>
                <a:spcPct val="110000"/>
              </a:lnSpc>
            </a:pPr>
            <a:r>
              <a:rPr lang="en-US" dirty="0"/>
              <a:t>Adds Standard requiring a wide dotted white lane line in advance of freeway route splits with an option lane</a:t>
            </a:r>
          </a:p>
          <a:p>
            <a:r>
              <a:rPr lang="en-US" dirty="0"/>
              <a:t>Adds Drawing E in Figure 3B–11 showing an example of a route split with option lane</a:t>
            </a:r>
          </a:p>
          <a:p>
            <a:r>
              <a:rPr lang="en-US" dirty="0"/>
              <a:t>Changes Option to Standard requiring normal width dotted white lane line extensions for deceleration lanes at exit ramps</a:t>
            </a:r>
          </a:p>
        </p:txBody>
      </p:sp>
      <p:sp>
        <p:nvSpPr>
          <p:cNvPr id="3" name="TextBox 2">
            <a:extLst>
              <a:ext uri="{FF2B5EF4-FFF2-40B4-BE49-F238E27FC236}">
                <a16:creationId xmlns:a16="http://schemas.microsoft.com/office/drawing/2014/main" id="{4D203E3C-70D1-2E52-3CFD-C3B32017D37B}"/>
              </a:ext>
            </a:extLst>
          </p:cNvPr>
          <p:cNvSpPr txBox="1"/>
          <p:nvPr/>
        </p:nvSpPr>
        <p:spPr>
          <a:xfrm>
            <a:off x="9000999" y="1083943"/>
            <a:ext cx="1710725" cy="215444"/>
          </a:xfrm>
          <a:prstGeom prst="rect">
            <a:avLst/>
          </a:prstGeom>
          <a:noFill/>
        </p:spPr>
        <p:txBody>
          <a:bodyPr wrap="none" rtlCol="0">
            <a:spAutoFit/>
          </a:bodyPr>
          <a:lstStyle/>
          <a:p>
            <a:r>
              <a:rPr lang="en-US" sz="800" b="1" dirty="0"/>
              <a:t>E – Route split with option lane</a:t>
            </a:r>
          </a:p>
        </p:txBody>
      </p:sp>
      <p:pic>
        <p:nvPicPr>
          <p:cNvPr id="7" name="Picture 6" descr="A vertical highway with five northbound lanes is shown. Four of the northbound lanes extend past an “exit ramp,” while the rightmost lane angles off to the right to become the exit ramp.&#10;In the middle of this example, the far-right lane is shown becoming the deceleration lane, leading to a right exit ramp. The deceleration lane is separated from the rightmost northbound through lane by a “wide dotted white lane line.” It is shown changing to an optional, variable length “wide solid white lane line” in advance of the “theoretical gore.” At the theoretical gore, the lane line joins the edge line from the right through lane to become “wide white channelizing lines” that then form a white triangle or neutral area in front of the “physical gore.” This triangle is shown with “optional white chevron markings in the neutral area.” The exit ramp angles away to the right.">
            <a:extLst>
              <a:ext uri="{FF2B5EF4-FFF2-40B4-BE49-F238E27FC236}">
                <a16:creationId xmlns:a16="http://schemas.microsoft.com/office/drawing/2014/main" id="{AA90F2EE-3EA8-37BF-910E-DF6BD5E2F9C2}"/>
              </a:ext>
            </a:extLst>
          </p:cNvPr>
          <p:cNvPicPr>
            <a:picLocks noChangeAspect="1"/>
          </p:cNvPicPr>
          <p:nvPr/>
        </p:nvPicPr>
        <p:blipFill>
          <a:blip r:embed="rId3"/>
          <a:stretch>
            <a:fillRect/>
          </a:stretch>
        </p:blipFill>
        <p:spPr>
          <a:xfrm>
            <a:off x="8162925" y="1270705"/>
            <a:ext cx="3326729" cy="4976571"/>
          </a:xfrm>
          <a:prstGeom prst="rect">
            <a:avLst/>
          </a:prstGeom>
        </p:spPr>
      </p:pic>
    </p:spTree>
    <p:extLst>
      <p:ext uri="{BB962C8B-B14F-4D97-AF65-F5344CB8AC3E}">
        <p14:creationId xmlns:p14="http://schemas.microsoft.com/office/powerpoint/2010/main" val="1874641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80623-73F1-DF89-78CD-3B32DDF8C362}"/>
              </a:ext>
            </a:extLst>
          </p:cNvPr>
          <p:cNvSpPr>
            <a:spLocks noGrp="1"/>
          </p:cNvSpPr>
          <p:nvPr>
            <p:ph type="title"/>
          </p:nvPr>
        </p:nvSpPr>
        <p:spPr/>
        <p:txBody>
          <a:bodyPr/>
          <a:lstStyle/>
          <a:p>
            <a:r>
              <a:rPr lang="en-US" dirty="0"/>
              <a:t>Section 3B.08 Channelizing Lines</a:t>
            </a:r>
          </a:p>
        </p:txBody>
      </p:sp>
      <p:sp>
        <p:nvSpPr>
          <p:cNvPr id="4" name="Content Placeholder 3">
            <a:extLst>
              <a:ext uri="{FF2B5EF4-FFF2-40B4-BE49-F238E27FC236}">
                <a16:creationId xmlns:a16="http://schemas.microsoft.com/office/drawing/2014/main" id="{BD617233-8C34-C4FE-AB75-A3CD46E1380B}"/>
              </a:ext>
            </a:extLst>
          </p:cNvPr>
          <p:cNvSpPr>
            <a:spLocks noGrp="1"/>
          </p:cNvSpPr>
          <p:nvPr>
            <p:ph idx="1"/>
          </p:nvPr>
        </p:nvSpPr>
        <p:spPr/>
        <p:txBody>
          <a:bodyPr/>
          <a:lstStyle/>
          <a:p>
            <a:r>
              <a:rPr lang="en-US" dirty="0"/>
              <a:t>Adds two Standard paragraphs requiring channelizing lines on:</a:t>
            </a:r>
          </a:p>
          <a:p>
            <a:pPr lvl="1"/>
            <a:r>
              <a:rPr lang="en-US" dirty="0"/>
              <a:t>Both sides of the neutral area for bifurcations created from open-road tolling lanes that bypass a conventional toll plaza</a:t>
            </a:r>
          </a:p>
          <a:p>
            <a:pPr lvl="1"/>
            <a:r>
              <a:rPr lang="en-US" dirty="0"/>
              <a:t>Both sides of the neutral area formed at access and egress points to and from a managed-lane facility</a:t>
            </a:r>
          </a:p>
        </p:txBody>
      </p:sp>
    </p:spTree>
    <p:extLst>
      <p:ext uri="{BB962C8B-B14F-4D97-AF65-F5344CB8AC3E}">
        <p14:creationId xmlns:p14="http://schemas.microsoft.com/office/powerpoint/2010/main" val="187988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9C2EC-B9C0-E483-E67F-2FD229F5C38E}"/>
              </a:ext>
            </a:extLst>
          </p:cNvPr>
          <p:cNvSpPr>
            <a:spLocks noGrp="1"/>
          </p:cNvSpPr>
          <p:nvPr>
            <p:ph type="title"/>
          </p:nvPr>
        </p:nvSpPr>
        <p:spPr/>
        <p:txBody>
          <a:bodyPr>
            <a:normAutofit/>
          </a:bodyPr>
          <a:lstStyle/>
          <a:p>
            <a:r>
              <a:rPr lang="en-US" dirty="0"/>
              <a:t>Section 3B.11 Application of Pavement Markings Through Intersections or Interchanges</a:t>
            </a:r>
          </a:p>
        </p:txBody>
      </p:sp>
      <p:sp>
        <p:nvSpPr>
          <p:cNvPr id="4" name="Content Placeholder 3">
            <a:extLst>
              <a:ext uri="{FF2B5EF4-FFF2-40B4-BE49-F238E27FC236}">
                <a16:creationId xmlns:a16="http://schemas.microsoft.com/office/drawing/2014/main" id="{12DD9DDD-A280-C532-6E37-136F2AE51F95}"/>
              </a:ext>
            </a:extLst>
          </p:cNvPr>
          <p:cNvSpPr>
            <a:spLocks noGrp="1"/>
          </p:cNvSpPr>
          <p:nvPr>
            <p:ph idx="1"/>
          </p:nvPr>
        </p:nvSpPr>
        <p:spPr/>
        <p:txBody>
          <a:bodyPr/>
          <a:lstStyle/>
          <a:p>
            <a:pPr>
              <a:lnSpc>
                <a:spcPct val="107000"/>
              </a:lnSpc>
              <a:spcBef>
                <a:spcPts val="0"/>
              </a:spcBef>
            </a:pPr>
            <a:r>
              <a:rPr lang="en-US" dirty="0">
                <a:solidFill>
                  <a:srgbClr val="000000"/>
                </a:solidFill>
                <a:effectLst/>
                <a:ea typeface="Times New Roman" panose="02020603050405020304" pitchFamily="18" charset="0"/>
                <a:cs typeface="Times New Roman" panose="02020603050405020304" pitchFamily="18" charset="0"/>
              </a:rPr>
              <a:t>Changes</a:t>
            </a:r>
            <a:r>
              <a:rPr lang="en-US" dirty="0">
                <a:solidFill>
                  <a:srgbClr val="000000"/>
                </a:solidFill>
                <a:ea typeface="Times New Roman" panose="02020603050405020304" pitchFamily="18" charset="0"/>
                <a:cs typeface="Times New Roman" panose="02020603050405020304" pitchFamily="18" charset="0"/>
              </a:rPr>
              <a:t> Standard to Guidance</a:t>
            </a:r>
            <a:r>
              <a:rPr lang="en-US" dirty="0">
                <a:ea typeface="Times New Roman" panose="02020603050405020304" pitchFamily="18" charset="0"/>
                <a:cs typeface="Times New Roman" panose="02020603050405020304" pitchFamily="18" charset="0"/>
              </a:rPr>
              <a:t>:</a:t>
            </a:r>
          </a:p>
          <a:p>
            <a:pPr lvl="1">
              <a:lnSpc>
                <a:spcPct val="107000"/>
              </a:lnSpc>
              <a:spcBef>
                <a:spcPts val="0"/>
              </a:spcBef>
            </a:pPr>
            <a:r>
              <a:rPr lang="en-US" dirty="0">
                <a:solidFill>
                  <a:srgbClr val="000000"/>
                </a:solidFill>
                <a:effectLst/>
                <a:ea typeface="Times New Roman" panose="02020603050405020304" pitchFamily="18" charset="0"/>
                <a:cs typeface="Times New Roman" panose="02020603050405020304" pitchFamily="18" charset="0"/>
              </a:rPr>
              <a:t>Pavement markings extended into an intersection or interchange area should be at the </a:t>
            </a:r>
            <a:r>
              <a:rPr lang="en-US" dirty="0">
                <a:solidFill>
                  <a:srgbClr val="000000"/>
                </a:solidFill>
                <a:ea typeface="Times New Roman" panose="02020603050405020304" pitchFamily="18" charset="0"/>
                <a:cs typeface="Times New Roman" panose="02020603050405020304" pitchFamily="18" charset="0"/>
              </a:rPr>
              <a:t>least </a:t>
            </a:r>
            <a:r>
              <a:rPr lang="en-US" dirty="0">
                <a:solidFill>
                  <a:srgbClr val="000000"/>
                </a:solidFill>
                <a:effectLst/>
                <a:ea typeface="Times New Roman" panose="02020603050405020304" pitchFamily="18" charset="0"/>
                <a:cs typeface="Times New Roman" panose="02020603050405020304" pitchFamily="18" charset="0"/>
              </a:rPr>
              <a:t>the same width as the line markings they extend</a:t>
            </a:r>
            <a:endParaRPr lang="en-US" dirty="0">
              <a:effectLst/>
              <a:ea typeface="Calibri" panose="020F0502020204030204" pitchFamily="34" charset="0"/>
              <a:cs typeface="Times New Roman" panose="02020603050405020304" pitchFamily="18" charset="0"/>
            </a:endParaRPr>
          </a:p>
          <a:p>
            <a:pPr>
              <a:lnSpc>
                <a:spcPct val="107000"/>
              </a:lnSpc>
              <a:spcBef>
                <a:spcPts val="0"/>
              </a:spcBef>
            </a:pPr>
            <a:r>
              <a:rPr lang="en-US" dirty="0">
                <a:solidFill>
                  <a:srgbClr val="000000"/>
                </a:solidFill>
                <a:ea typeface="Times New Roman" panose="02020603050405020304" pitchFamily="18" charset="0"/>
                <a:cs typeface="Times New Roman" panose="02020603050405020304" pitchFamily="18" charset="0"/>
              </a:rPr>
              <a:t>Adds</a:t>
            </a:r>
            <a:r>
              <a:rPr lang="en-US" dirty="0">
                <a:solidFill>
                  <a:srgbClr val="000000"/>
                </a:solidFill>
                <a:effectLst/>
                <a:ea typeface="Times New Roman" panose="02020603050405020304" pitchFamily="18" charset="0"/>
                <a:cs typeface="Times New Roman" panose="02020603050405020304" pitchFamily="18" charset="0"/>
              </a:rPr>
              <a:t> exception to a Standard to allow solid lines to extend edge lines through intersections </a:t>
            </a:r>
            <a:r>
              <a:rPr lang="en-US" dirty="0">
                <a:effectLst/>
                <a:ea typeface="Times New Roman" panose="02020603050405020304" pitchFamily="18" charset="0"/>
                <a:cs typeface="Times New Roman" panose="02020603050405020304" pitchFamily="18" charset="0"/>
              </a:rPr>
              <a:t>where</a:t>
            </a:r>
            <a:r>
              <a:rPr lang="en-US" dirty="0">
                <a:solidFill>
                  <a:srgbClr val="FF0000"/>
                </a:solidFill>
                <a:effectLst/>
                <a:ea typeface="Times New Roman" panose="02020603050405020304" pitchFamily="18" charset="0"/>
                <a:cs typeface="Times New Roman" panose="02020603050405020304" pitchFamily="18" charset="0"/>
              </a:rPr>
              <a:t> </a:t>
            </a:r>
            <a:r>
              <a:rPr lang="en-US" dirty="0">
                <a:solidFill>
                  <a:srgbClr val="000000"/>
                </a:solidFill>
                <a:effectLst/>
                <a:ea typeface="Times New Roman" panose="02020603050405020304" pitchFamily="18" charset="0"/>
                <a:cs typeface="Times New Roman" panose="02020603050405020304" pitchFamily="18" charset="0"/>
              </a:rPr>
              <a:t>there is no intersecting approach</a:t>
            </a:r>
          </a:p>
        </p:txBody>
      </p:sp>
    </p:spTree>
    <p:extLst>
      <p:ext uri="{BB962C8B-B14F-4D97-AF65-F5344CB8AC3E}">
        <p14:creationId xmlns:p14="http://schemas.microsoft.com/office/powerpoint/2010/main" val="1540403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8411D-889E-6EE0-4DCB-1763AFF93CC6}"/>
              </a:ext>
            </a:extLst>
          </p:cNvPr>
          <p:cNvSpPr>
            <a:spLocks noGrp="1"/>
          </p:cNvSpPr>
          <p:nvPr>
            <p:ph type="title"/>
          </p:nvPr>
        </p:nvSpPr>
        <p:spPr/>
        <p:txBody>
          <a:bodyPr/>
          <a:lstStyle/>
          <a:p>
            <a:r>
              <a:rPr lang="en-US" dirty="0"/>
              <a:t>Section 3B.12 Lane-Reduction Transitions</a:t>
            </a:r>
          </a:p>
        </p:txBody>
      </p:sp>
      <p:sp>
        <p:nvSpPr>
          <p:cNvPr id="4" name="Content Placeholder 3">
            <a:extLst>
              <a:ext uri="{FF2B5EF4-FFF2-40B4-BE49-F238E27FC236}">
                <a16:creationId xmlns:a16="http://schemas.microsoft.com/office/drawing/2014/main" id="{F766A91E-6E94-EA3A-32B5-498C1942E672}"/>
              </a:ext>
            </a:extLst>
          </p:cNvPr>
          <p:cNvSpPr>
            <a:spLocks noGrp="1"/>
          </p:cNvSpPr>
          <p:nvPr>
            <p:ph idx="1"/>
          </p:nvPr>
        </p:nvSpPr>
        <p:spPr/>
        <p:txBody>
          <a:bodyPr/>
          <a:lstStyle/>
          <a:p>
            <a:r>
              <a:rPr lang="en-US" dirty="0"/>
              <a:t>Adds Guidance paragraph lists recommending markings for</a:t>
            </a:r>
            <a:br>
              <a:rPr lang="en-US" dirty="0"/>
            </a:br>
            <a:r>
              <a:rPr lang="en-US" dirty="0"/>
              <a:t>lane-reduction transitions</a:t>
            </a:r>
          </a:p>
          <a:p>
            <a:r>
              <a:rPr lang="en-US" dirty="0"/>
              <a:t>Adds Option permitting the minimum taper length to be less than 100 feet on roadways where operating speed is less than 25 mph</a:t>
            </a:r>
          </a:p>
          <a:p>
            <a:r>
              <a:rPr lang="en-US" dirty="0"/>
              <a:t>Adds Option allowing the use of a dotted white line between the point where the broken white lane line is terminated and the point where the transition taper begins</a:t>
            </a:r>
          </a:p>
          <a:p>
            <a:endParaRPr lang="en-US" sz="2400" dirty="0"/>
          </a:p>
        </p:txBody>
      </p:sp>
    </p:spTree>
    <p:extLst>
      <p:ext uri="{BB962C8B-B14F-4D97-AF65-F5344CB8AC3E}">
        <p14:creationId xmlns:p14="http://schemas.microsoft.com/office/powerpoint/2010/main" val="354385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69487-9961-4E4A-325C-50DE2B1AB825}"/>
              </a:ext>
            </a:extLst>
          </p:cNvPr>
          <p:cNvSpPr>
            <a:spLocks noGrp="1"/>
          </p:cNvSpPr>
          <p:nvPr>
            <p:ph type="title"/>
          </p:nvPr>
        </p:nvSpPr>
        <p:spPr/>
        <p:txBody>
          <a:bodyPr/>
          <a:lstStyle/>
          <a:p>
            <a:r>
              <a:rPr lang="en-US" dirty="0"/>
              <a:t>Section 3B.13 Approach Markings for Obstructions</a:t>
            </a:r>
          </a:p>
        </p:txBody>
      </p:sp>
      <p:sp>
        <p:nvSpPr>
          <p:cNvPr id="4" name="Content Placeholder 3">
            <a:extLst>
              <a:ext uri="{FF2B5EF4-FFF2-40B4-BE49-F238E27FC236}">
                <a16:creationId xmlns:a16="http://schemas.microsoft.com/office/drawing/2014/main" id="{D9AF14C9-E9F7-39CB-4CA0-B4E1E9923EF8}"/>
              </a:ext>
            </a:extLst>
          </p:cNvPr>
          <p:cNvSpPr>
            <a:spLocks noGrp="1"/>
          </p:cNvSpPr>
          <p:nvPr>
            <p:ph idx="1"/>
          </p:nvPr>
        </p:nvSpPr>
        <p:spPr/>
        <p:txBody>
          <a:bodyPr/>
          <a:lstStyle/>
          <a:p>
            <a:r>
              <a:rPr lang="en-US" dirty="0"/>
              <a:t>Adds Option paragraph allowing the minimum taper length to be less than 100 feet on roadways where the operating speed is less than 25 mph</a:t>
            </a:r>
          </a:p>
        </p:txBody>
      </p:sp>
    </p:spTree>
    <p:extLst>
      <p:ext uri="{BB962C8B-B14F-4D97-AF65-F5344CB8AC3E}">
        <p14:creationId xmlns:p14="http://schemas.microsoft.com/office/powerpoint/2010/main" val="368919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AFB23-893F-60EA-077D-73D9A28193CC}"/>
              </a:ext>
            </a:extLst>
          </p:cNvPr>
          <p:cNvSpPr>
            <a:spLocks noGrp="1"/>
          </p:cNvSpPr>
          <p:nvPr>
            <p:ph type="title"/>
          </p:nvPr>
        </p:nvSpPr>
        <p:spPr/>
        <p:txBody>
          <a:bodyPr/>
          <a:lstStyle/>
          <a:p>
            <a:r>
              <a:rPr lang="en-US" dirty="0"/>
              <a:t>Section 3B.17 Raised Pavement Markers Substituting for Pavement Markings</a:t>
            </a:r>
          </a:p>
        </p:txBody>
      </p:sp>
      <p:sp>
        <p:nvSpPr>
          <p:cNvPr id="4" name="Content Placeholder 3">
            <a:extLst>
              <a:ext uri="{FF2B5EF4-FFF2-40B4-BE49-F238E27FC236}">
                <a16:creationId xmlns:a16="http://schemas.microsoft.com/office/drawing/2014/main" id="{02E94743-9624-09F3-A6C9-669AFACD266C}"/>
              </a:ext>
            </a:extLst>
          </p:cNvPr>
          <p:cNvSpPr>
            <a:spLocks noGrp="1"/>
          </p:cNvSpPr>
          <p:nvPr>
            <p:ph idx="1"/>
          </p:nvPr>
        </p:nvSpPr>
        <p:spPr/>
        <p:txBody>
          <a:bodyPr>
            <a:normAutofit/>
          </a:bodyPr>
          <a:lstStyle/>
          <a:p>
            <a:r>
              <a:rPr lang="en-US" dirty="0"/>
              <a:t>Changes Guidance to Standard requiring non-retroreflective raised pavement markers shall not be used alone to substitute for other pavement markings, without supplemental retroreflective or internally illuminated markers</a:t>
            </a:r>
          </a:p>
        </p:txBody>
      </p:sp>
    </p:spTree>
    <p:extLst>
      <p:ext uri="{BB962C8B-B14F-4D97-AF65-F5344CB8AC3E}">
        <p14:creationId xmlns:p14="http://schemas.microsoft.com/office/powerpoint/2010/main" val="201563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6EAE2-239C-5B0D-65EE-3265D896A445}"/>
              </a:ext>
            </a:extLst>
          </p:cNvPr>
          <p:cNvSpPr>
            <a:spLocks noGrp="1"/>
          </p:cNvSpPr>
          <p:nvPr>
            <p:ph type="title"/>
          </p:nvPr>
        </p:nvSpPr>
        <p:spPr/>
        <p:txBody>
          <a:bodyPr>
            <a:normAutofit/>
          </a:bodyPr>
          <a:lstStyle/>
          <a:p>
            <a:r>
              <a:rPr lang="en-US" dirty="0"/>
              <a:t>Section 3B.18 Curb Markings for Parking Regulations</a:t>
            </a:r>
          </a:p>
        </p:txBody>
      </p:sp>
      <p:sp>
        <p:nvSpPr>
          <p:cNvPr id="4" name="Content Placeholder 3">
            <a:extLst>
              <a:ext uri="{FF2B5EF4-FFF2-40B4-BE49-F238E27FC236}">
                <a16:creationId xmlns:a16="http://schemas.microsoft.com/office/drawing/2014/main" id="{F12D5154-8C29-5E8E-3151-D038254C5358}"/>
              </a:ext>
            </a:extLst>
          </p:cNvPr>
          <p:cNvSpPr>
            <a:spLocks noGrp="1"/>
          </p:cNvSpPr>
          <p:nvPr>
            <p:ph idx="1"/>
          </p:nvPr>
        </p:nvSpPr>
        <p:spPr/>
        <p:txBody>
          <a:bodyPr/>
          <a:lstStyle/>
          <a:p>
            <a:r>
              <a:rPr lang="en-US" dirty="0"/>
              <a:t>Changes Support and Standard paragraphs to Guidance to provide additional flexibility when determining if parking signs should be provided based on the site conditions</a:t>
            </a:r>
          </a:p>
          <a:p>
            <a:endParaRPr lang="en-US" sz="2700" dirty="0"/>
          </a:p>
        </p:txBody>
      </p:sp>
    </p:spTree>
    <p:extLst>
      <p:ext uri="{BB962C8B-B14F-4D97-AF65-F5344CB8AC3E}">
        <p14:creationId xmlns:p14="http://schemas.microsoft.com/office/powerpoint/2010/main" val="209105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34583-1EB3-9C36-7CB8-4E30B0C00E70}"/>
              </a:ext>
            </a:extLst>
          </p:cNvPr>
          <p:cNvSpPr>
            <a:spLocks noGrp="1"/>
          </p:cNvSpPr>
          <p:nvPr>
            <p:ph type="title"/>
          </p:nvPr>
        </p:nvSpPr>
        <p:spPr/>
        <p:txBody>
          <a:bodyPr/>
          <a:lstStyle/>
          <a:p>
            <a:r>
              <a:rPr lang="en-US" dirty="0"/>
              <a:t>Section 3B.19 Stop and Yield Lines </a:t>
            </a:r>
            <a:r>
              <a:rPr lang="en-US" sz="2400" dirty="0"/>
              <a:t>(1 of 2)</a:t>
            </a:r>
          </a:p>
        </p:txBody>
      </p:sp>
      <p:sp>
        <p:nvSpPr>
          <p:cNvPr id="4" name="Content Placeholder 3">
            <a:extLst>
              <a:ext uri="{FF2B5EF4-FFF2-40B4-BE49-F238E27FC236}">
                <a16:creationId xmlns:a16="http://schemas.microsoft.com/office/drawing/2014/main" id="{2FD6D407-0475-B1F3-1DA5-D03EC8556510}"/>
              </a:ext>
            </a:extLst>
          </p:cNvPr>
          <p:cNvSpPr>
            <a:spLocks noGrp="1"/>
          </p:cNvSpPr>
          <p:nvPr>
            <p:ph idx="1"/>
          </p:nvPr>
        </p:nvSpPr>
        <p:spPr>
          <a:xfrm>
            <a:off x="617621" y="1245704"/>
            <a:ext cx="5746853" cy="4723680"/>
          </a:xfrm>
        </p:spPr>
        <p:txBody>
          <a:bodyPr/>
          <a:lstStyle/>
          <a:p>
            <a:r>
              <a:rPr lang="en-US" dirty="0"/>
              <a:t>Changes Option to Standard requiring one of the following when installing a yield line:</a:t>
            </a:r>
          </a:p>
          <a:p>
            <a:pPr lvl="1"/>
            <a:r>
              <a:rPr lang="en-US" dirty="0"/>
              <a:t>Yield (R1-2) sign</a:t>
            </a:r>
          </a:p>
          <a:p>
            <a:pPr lvl="1"/>
            <a:r>
              <a:rPr lang="en-US" dirty="0"/>
              <a:t>Yield Here to Pedestrians </a:t>
            </a:r>
            <a:br>
              <a:rPr lang="en-US" dirty="0"/>
            </a:br>
            <a:r>
              <a:rPr lang="en-US" dirty="0"/>
              <a:t>(R1-5 or R1-5a)</a:t>
            </a:r>
          </a:p>
          <a:p>
            <a:pPr lvl="1"/>
            <a:r>
              <a:rPr lang="en-US" dirty="0"/>
              <a:t>Bicycles Yield to Pedestrians </a:t>
            </a:r>
            <a:br>
              <a:rPr lang="en-US" dirty="0"/>
            </a:br>
            <a:r>
              <a:rPr lang="en-US" dirty="0"/>
              <a:t>(R9-6) sign</a:t>
            </a:r>
          </a:p>
          <a:p>
            <a:pPr lvl="1"/>
            <a:r>
              <a:rPr lang="en-US" i="0" u="none" strike="noStrike" baseline="0" dirty="0">
                <a:solidFill>
                  <a:srgbClr val="000000"/>
                </a:solidFill>
              </a:rPr>
              <a:t>Yield Here to Trail Crossings (R1-5d) sign </a:t>
            </a:r>
            <a:endParaRPr lang="en-US" dirty="0"/>
          </a:p>
          <a:p>
            <a:endParaRPr lang="en-US" sz="2200" dirty="0"/>
          </a:p>
        </p:txBody>
      </p:sp>
      <p:sp>
        <p:nvSpPr>
          <p:cNvPr id="7" name="TextBox 6">
            <a:extLst>
              <a:ext uri="{FF2B5EF4-FFF2-40B4-BE49-F238E27FC236}">
                <a16:creationId xmlns:a16="http://schemas.microsoft.com/office/drawing/2014/main" id="{93677B5F-488A-FF8A-2E0F-A8E1685CEFD3}"/>
              </a:ext>
            </a:extLst>
          </p:cNvPr>
          <p:cNvSpPr txBox="1"/>
          <p:nvPr/>
        </p:nvSpPr>
        <p:spPr>
          <a:xfrm>
            <a:off x="7798642" y="1186614"/>
            <a:ext cx="3070595" cy="230832"/>
          </a:xfrm>
          <a:prstGeom prst="rect">
            <a:avLst/>
          </a:prstGeom>
          <a:noFill/>
        </p:spPr>
        <p:txBody>
          <a:bodyPr wrap="square" rtlCol="0">
            <a:spAutoFit/>
          </a:bodyPr>
          <a:lstStyle/>
          <a:p>
            <a:r>
              <a:rPr lang="en-US" sz="900" b="1" dirty="0"/>
              <a:t>Figure 3B-16. Examples of Yield Line Applications</a:t>
            </a:r>
          </a:p>
        </p:txBody>
      </p:sp>
      <p:sp>
        <p:nvSpPr>
          <p:cNvPr id="11" name="TextBox 10">
            <a:extLst>
              <a:ext uri="{FF2B5EF4-FFF2-40B4-BE49-F238E27FC236}">
                <a16:creationId xmlns:a16="http://schemas.microsoft.com/office/drawing/2014/main" id="{2DA78FF6-8230-62A9-0691-619F8C8989E3}"/>
              </a:ext>
            </a:extLst>
          </p:cNvPr>
          <p:cNvSpPr txBox="1"/>
          <p:nvPr/>
        </p:nvSpPr>
        <p:spPr>
          <a:xfrm>
            <a:off x="6899126" y="1439205"/>
            <a:ext cx="1799032" cy="215444"/>
          </a:xfrm>
          <a:prstGeom prst="rect">
            <a:avLst/>
          </a:prstGeom>
          <a:noFill/>
        </p:spPr>
        <p:txBody>
          <a:bodyPr wrap="square" rtlCol="0">
            <a:spAutoFit/>
          </a:bodyPr>
          <a:lstStyle/>
          <a:p>
            <a:r>
              <a:rPr lang="en-US" sz="800" b="1" dirty="0"/>
              <a:t>A – Channelized intersection</a:t>
            </a:r>
          </a:p>
        </p:txBody>
      </p:sp>
      <p:pic>
        <p:nvPicPr>
          <p:cNvPr id="9" name="Picture 8" descr="This example shows a two-lane, two-way vertical roadway intersecting a two-lane, two-way horizontal roadway from the south. On the vertical roadway, in the northbound lane at the intersection, a right-turn slip lane is shown with an “optional” yield line of solid white isosceles triangles across the lane. Just beyond this yield line, an R1-2 sign is shown on the right side of the lane. Beyond that, a series of closely spaced pairs of solid white lines with curb ramps at each end, denoting a crosswalk, is shown crossing the lane before it merges into the eastbound lane of the horizontal roadway. The crosswalk connects to a white, right-angled triangular pedestrian traffic island. A second crosswalk, denoted by two parallel solid white lines with ramps at each end, is shown connected to this island at the intersection. The crosswalk crosses both travel lanes of the vertical roadway. A solid white stop line is marked across the northbound lane prior to the second crosswalk.">
            <a:extLst>
              <a:ext uri="{FF2B5EF4-FFF2-40B4-BE49-F238E27FC236}">
                <a16:creationId xmlns:a16="http://schemas.microsoft.com/office/drawing/2014/main" id="{502E7AE9-56B8-BFD2-76E8-16867C04C2CE}"/>
              </a:ext>
            </a:extLst>
          </p:cNvPr>
          <p:cNvPicPr>
            <a:picLocks noChangeAspect="1"/>
          </p:cNvPicPr>
          <p:nvPr/>
        </p:nvPicPr>
        <p:blipFill rotWithShape="1">
          <a:blip r:embed="rId3"/>
          <a:srcRect t="8311" r="41887" b="62305"/>
          <a:stretch/>
        </p:blipFill>
        <p:spPr>
          <a:xfrm>
            <a:off x="5938851" y="1629926"/>
            <a:ext cx="3508067" cy="1616271"/>
          </a:xfrm>
          <a:prstGeom prst="rect">
            <a:avLst/>
          </a:prstGeom>
        </p:spPr>
      </p:pic>
      <p:sp>
        <p:nvSpPr>
          <p:cNvPr id="10" name="TextBox 9">
            <a:extLst>
              <a:ext uri="{FF2B5EF4-FFF2-40B4-BE49-F238E27FC236}">
                <a16:creationId xmlns:a16="http://schemas.microsoft.com/office/drawing/2014/main" id="{01A392F2-829F-45B8-B7E0-285592BDC3F7}"/>
              </a:ext>
            </a:extLst>
          </p:cNvPr>
          <p:cNvSpPr txBox="1"/>
          <p:nvPr/>
        </p:nvSpPr>
        <p:spPr>
          <a:xfrm>
            <a:off x="6899126" y="3414224"/>
            <a:ext cx="2239483" cy="215444"/>
          </a:xfrm>
          <a:prstGeom prst="rect">
            <a:avLst/>
          </a:prstGeom>
          <a:noFill/>
        </p:spPr>
        <p:txBody>
          <a:bodyPr wrap="square" rtlCol="0">
            <a:spAutoFit/>
          </a:bodyPr>
          <a:lstStyle/>
          <a:p>
            <a:r>
              <a:rPr lang="en-US" sz="800" b="1" dirty="0"/>
              <a:t>B – Unsignalized midblock crosswalk</a:t>
            </a:r>
          </a:p>
        </p:txBody>
      </p:sp>
      <p:sp>
        <p:nvSpPr>
          <p:cNvPr id="13" name="TextBox 12">
            <a:extLst>
              <a:ext uri="{FF2B5EF4-FFF2-40B4-BE49-F238E27FC236}">
                <a16:creationId xmlns:a16="http://schemas.microsoft.com/office/drawing/2014/main" id="{D72C0525-84D6-C191-F3A4-B0D649AC75C7}"/>
              </a:ext>
              <a:ext uri="{C183D7F6-B498-43B3-948B-1728B52AA6E4}">
                <adec:decorative xmlns:adec="http://schemas.microsoft.com/office/drawing/2017/decorative" val="1"/>
              </a:ext>
            </a:extLst>
          </p:cNvPr>
          <p:cNvSpPr txBox="1"/>
          <p:nvPr/>
        </p:nvSpPr>
        <p:spPr>
          <a:xfrm>
            <a:off x="9138609" y="3446704"/>
            <a:ext cx="461431" cy="184666"/>
          </a:xfrm>
          <a:prstGeom prst="rect">
            <a:avLst/>
          </a:prstGeom>
          <a:noFill/>
        </p:spPr>
        <p:txBody>
          <a:bodyPr wrap="square" rtlCol="0">
            <a:spAutoFit/>
          </a:bodyPr>
          <a:lstStyle/>
          <a:p>
            <a:r>
              <a:rPr lang="en-US" sz="600" dirty="0"/>
              <a:t>W11-2</a:t>
            </a:r>
          </a:p>
        </p:txBody>
      </p:sp>
      <p:pic>
        <p:nvPicPr>
          <p:cNvPr id="5" name="Picture 4" descr="This example shows a roadway with three eastbound lanes. On the right side of this example, a crosswalk denoted by a series of closely spaced horizontal, solid white lines crossing all approaching lanes with crosswalk curb ramps at each end is shown. Just beyond these ramps, two sign assemblies, one composed of a W11-2 sign mounted above a W16-7PR plaque and the other a W11-2 sign mounted above a W16-7PL plaque, are shown adjacent to the left and right side of the roadway, respectively. In advance of the crosswalk, an “optional” yield line of solid white isosceles triangles is shown across all approaching lanes, where two R1-5 signs are placed adjacent to the left and right side of the roadway.">
            <a:extLst>
              <a:ext uri="{FF2B5EF4-FFF2-40B4-BE49-F238E27FC236}">
                <a16:creationId xmlns:a16="http://schemas.microsoft.com/office/drawing/2014/main" id="{C467FE9F-0ADF-54F6-540B-264ED7E68F2E}"/>
              </a:ext>
            </a:extLst>
          </p:cNvPr>
          <p:cNvPicPr>
            <a:picLocks noChangeAspect="1"/>
          </p:cNvPicPr>
          <p:nvPr/>
        </p:nvPicPr>
        <p:blipFill rotWithShape="1">
          <a:blip r:embed="rId3"/>
          <a:srcRect t="42702" r="37646"/>
          <a:stretch/>
        </p:blipFill>
        <p:spPr>
          <a:xfrm>
            <a:off x="6570211" y="3607544"/>
            <a:ext cx="3158307" cy="2644400"/>
          </a:xfrm>
          <a:prstGeom prst="rect">
            <a:avLst/>
          </a:prstGeom>
        </p:spPr>
      </p:pic>
      <p:sp>
        <p:nvSpPr>
          <p:cNvPr id="8" name="TextBox 7">
            <a:extLst>
              <a:ext uri="{FF2B5EF4-FFF2-40B4-BE49-F238E27FC236}">
                <a16:creationId xmlns:a16="http://schemas.microsoft.com/office/drawing/2014/main" id="{25A2296F-A1BF-63DE-870F-456DC237C6F3}"/>
              </a:ext>
            </a:extLst>
          </p:cNvPr>
          <p:cNvSpPr txBox="1"/>
          <p:nvPr/>
        </p:nvSpPr>
        <p:spPr>
          <a:xfrm>
            <a:off x="9995141" y="1464514"/>
            <a:ext cx="1799032" cy="215444"/>
          </a:xfrm>
          <a:prstGeom prst="rect">
            <a:avLst/>
          </a:prstGeom>
          <a:noFill/>
        </p:spPr>
        <p:txBody>
          <a:bodyPr wrap="square" rtlCol="0">
            <a:spAutoFit/>
          </a:bodyPr>
          <a:lstStyle/>
          <a:p>
            <a:r>
              <a:rPr lang="en-US" sz="800" b="1" dirty="0"/>
              <a:t>C – Crosswalk across ramp</a:t>
            </a:r>
          </a:p>
        </p:txBody>
      </p:sp>
      <p:pic>
        <p:nvPicPr>
          <p:cNvPr id="3" name="Picture 2" descr="This example shows a vertical highway with five northbound lanes of a divided highway, three northbound lanes of which continue through past an exit ramp. The two rightmost lanes angle off to the right becoming deceleration lanes leading to a right exit ramp. A sidewalk is shown running parallel to the rightmost deceleration lane.&#10;From the bottom of this example and extending to the right exit ramp, solid white lines are shown on both sides of the deceleration lanes. Prior to the exit ramp, an “optional” yield line of solid white isosceles triangles is shown crossing both deceleration lanes, where an R1-5 sign is placed to the right of the sidewalk next to the rightmost deceleration lane. Continuing north, a “theoretical gore” is shown at the beginning of the exit ramp. On the exit ramp, solid white vertical lines between two horizontal, parallel solid white lines with curb ramps at each end, denoting a crosswalk, are shown. Just beyond the crosswalk, two sign assemblies, one composed of a W11-2 sign mounted above a W16-7PL plaque and, the other, a W11-2 sign mounted above a W16-7PR plaque, are shown adjacent to the left (at the physical gore) and right side of the ramp, respectively.">
            <a:extLst>
              <a:ext uri="{FF2B5EF4-FFF2-40B4-BE49-F238E27FC236}">
                <a16:creationId xmlns:a16="http://schemas.microsoft.com/office/drawing/2014/main" id="{F170E209-E34E-E3E0-5FDC-A082E40ADD9B}"/>
              </a:ext>
            </a:extLst>
          </p:cNvPr>
          <p:cNvPicPr>
            <a:picLocks noChangeAspect="1"/>
          </p:cNvPicPr>
          <p:nvPr/>
        </p:nvPicPr>
        <p:blipFill rotWithShape="1">
          <a:blip r:embed="rId3"/>
          <a:srcRect l="60691" t="15520"/>
          <a:stretch/>
        </p:blipFill>
        <p:spPr>
          <a:xfrm>
            <a:off x="9705182" y="1639260"/>
            <a:ext cx="2241338" cy="4389028"/>
          </a:xfrm>
          <a:prstGeom prst="rect">
            <a:avLst/>
          </a:prstGeom>
        </p:spPr>
      </p:pic>
    </p:spTree>
    <p:extLst>
      <p:ext uri="{BB962C8B-B14F-4D97-AF65-F5344CB8AC3E}">
        <p14:creationId xmlns:p14="http://schemas.microsoft.com/office/powerpoint/2010/main" val="856703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34583-1EB3-9C36-7CB8-4E30B0C00E70}"/>
              </a:ext>
            </a:extLst>
          </p:cNvPr>
          <p:cNvSpPr>
            <a:spLocks noGrp="1"/>
          </p:cNvSpPr>
          <p:nvPr>
            <p:ph type="title"/>
          </p:nvPr>
        </p:nvSpPr>
        <p:spPr/>
        <p:txBody>
          <a:bodyPr/>
          <a:lstStyle/>
          <a:p>
            <a:r>
              <a:rPr lang="en-US" dirty="0"/>
              <a:t>Section 3B.19 Stop and Yield Lines </a:t>
            </a:r>
            <a:r>
              <a:rPr lang="en-US" sz="2400" dirty="0"/>
              <a:t>(2 of 2)</a:t>
            </a:r>
          </a:p>
        </p:txBody>
      </p:sp>
      <p:sp>
        <p:nvSpPr>
          <p:cNvPr id="4" name="Content Placeholder 3">
            <a:extLst>
              <a:ext uri="{FF2B5EF4-FFF2-40B4-BE49-F238E27FC236}">
                <a16:creationId xmlns:a16="http://schemas.microsoft.com/office/drawing/2014/main" id="{2FD6D407-0475-B1F3-1DA5-D03EC8556510}"/>
              </a:ext>
            </a:extLst>
          </p:cNvPr>
          <p:cNvSpPr>
            <a:spLocks noGrp="1"/>
          </p:cNvSpPr>
          <p:nvPr>
            <p:ph idx="1"/>
          </p:nvPr>
        </p:nvSpPr>
        <p:spPr/>
        <p:txBody>
          <a:bodyPr/>
          <a:lstStyle/>
          <a:p>
            <a:r>
              <a:rPr lang="en-US" dirty="0"/>
              <a:t>Adds Option allowing the use of Bicycles Yield to Pedestrians (R9-6) sign if a yield line is used on a bicycle facility</a:t>
            </a:r>
          </a:p>
          <a:p>
            <a:endParaRPr lang="en-US" dirty="0"/>
          </a:p>
          <a:p>
            <a:endParaRPr lang="en-US" dirty="0"/>
          </a:p>
        </p:txBody>
      </p:sp>
      <p:pic>
        <p:nvPicPr>
          <p:cNvPr id="6" name="Picture 5" descr="A vertical rectangular white sign with a black border. A bicycle symbol is on the first line of the sign. Below the bicycle symbol, the words &quot;YIELD TO PEDS&quot; are in black on the three lines. ">
            <a:extLst>
              <a:ext uri="{FF2B5EF4-FFF2-40B4-BE49-F238E27FC236}">
                <a16:creationId xmlns:a16="http://schemas.microsoft.com/office/drawing/2014/main" id="{BE38E285-C983-A865-28A1-029508092F00}"/>
              </a:ext>
            </a:extLst>
          </p:cNvPr>
          <p:cNvPicPr>
            <a:picLocks noChangeAspect="1"/>
          </p:cNvPicPr>
          <p:nvPr/>
        </p:nvPicPr>
        <p:blipFill rotWithShape="1">
          <a:blip r:embed="rId3"/>
          <a:srcRect b="19964"/>
          <a:stretch/>
        </p:blipFill>
        <p:spPr>
          <a:xfrm>
            <a:off x="4876800" y="2638646"/>
            <a:ext cx="1752600" cy="2152429"/>
          </a:xfrm>
          <a:prstGeom prst="rect">
            <a:avLst/>
          </a:prstGeom>
        </p:spPr>
      </p:pic>
      <p:sp>
        <p:nvSpPr>
          <p:cNvPr id="3" name="TextBox 2">
            <a:extLst>
              <a:ext uri="{FF2B5EF4-FFF2-40B4-BE49-F238E27FC236}">
                <a16:creationId xmlns:a16="http://schemas.microsoft.com/office/drawing/2014/main" id="{85FA972E-FA82-B38D-A938-BBD5075FD752}"/>
              </a:ext>
            </a:extLst>
          </p:cNvPr>
          <p:cNvSpPr txBox="1"/>
          <p:nvPr/>
        </p:nvSpPr>
        <p:spPr>
          <a:xfrm>
            <a:off x="5391150" y="4791075"/>
            <a:ext cx="1238250" cy="461665"/>
          </a:xfrm>
          <a:prstGeom prst="rect">
            <a:avLst/>
          </a:prstGeom>
          <a:noFill/>
        </p:spPr>
        <p:txBody>
          <a:bodyPr wrap="square" rtlCol="0">
            <a:spAutoFit/>
          </a:bodyPr>
          <a:lstStyle/>
          <a:p>
            <a:r>
              <a:rPr lang="en-US" sz="2400" dirty="0"/>
              <a:t>R9-6</a:t>
            </a:r>
          </a:p>
        </p:txBody>
      </p:sp>
    </p:spTree>
    <p:extLst>
      <p:ext uri="{BB962C8B-B14F-4D97-AF65-F5344CB8AC3E}">
        <p14:creationId xmlns:p14="http://schemas.microsoft.com/office/powerpoint/2010/main" val="326415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93815C60-3141-C4A9-A8EC-1988C217B44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vert="horz" lIns="91440" tIns="45720" rIns="91440" bIns="45720" rtlCol="0" anchor="t">
            <a:normAutofit/>
          </a:bodyPr>
          <a:lstStyle/>
          <a:p>
            <a:pPr lvl="0" defTabSz="914400">
              <a:spcBef>
                <a:spcPts val="0"/>
              </a:spcBef>
              <a:buClr>
                <a:srgbClr val="1C6EA8"/>
              </a:buClr>
              <a:buSzPct val="80000"/>
              <a:defRPr/>
            </a:pPr>
            <a:r>
              <a:rPr lang="en-US" dirty="0">
                <a:solidFill>
                  <a:prstClr val="black"/>
                </a:solidFill>
                <a:latin typeface="Arial" panose="020B0604020202020204" pitchFamily="34" charset="0"/>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lvl="0" defTabSz="914400">
              <a:spcAft>
                <a:spcPts val="0"/>
              </a:spcAft>
              <a:buClr>
                <a:srgbClr val="1C6EA8"/>
              </a:buClr>
              <a:buSzPct val="80000"/>
              <a:defRPr/>
            </a:pPr>
            <a:r>
              <a:rPr lang="en-US" dirty="0">
                <a:latin typeface="Arial" panose="020B0604020202020204" pitchFamily="34" charset="0"/>
                <a:cs typeface="Arial" panose="020B0604020202020204" pitchFamily="34" charset="0"/>
              </a:rPr>
              <a:t>The Federal Highway Administration (</a:t>
            </a:r>
            <a:r>
              <a:rPr lang="en-US" dirty="0">
                <a:solidFill>
                  <a:prstClr val="black"/>
                </a:solidFill>
                <a:latin typeface="Arial" panose="020B0604020202020204" pitchFamily="34" charset="0"/>
                <a:cs typeface="Arial" panose="020B0604020202020204" pitchFamily="34" charset="0"/>
              </a:rPr>
              <a:t>FHWA</a:t>
            </a:r>
            <a:r>
              <a:rPr lang="en-US" dirty="0">
                <a:latin typeface="Arial" panose="020B0604020202020204" pitchFamily="34" charset="0"/>
                <a:cs typeface="Arial" panose="020B0604020202020204" pitchFamily="34" charset="0"/>
              </a:rPr>
              <a:t>)</a:t>
            </a:r>
            <a:r>
              <a:rPr lang="en-US" dirty="0">
                <a:solidFill>
                  <a:prstClr val="black"/>
                </a:solidFill>
                <a:latin typeface="Arial" panose="020B0604020202020204" pitchFamily="34" charset="0"/>
                <a:cs typeface="Arial" panose="020B0604020202020204" pitchFamily="34" charset="0"/>
              </a:rPr>
              <a:t> is the source of all images in this presentation unless otherwise indicated.</a:t>
            </a:r>
            <a:endParaRPr lang="en-US" sz="1200" dirty="0">
              <a:solidFill>
                <a:prstClr val="black"/>
              </a:solidFill>
            </a:endParaRPr>
          </a:p>
        </p:txBody>
      </p:sp>
    </p:spTree>
    <p:extLst>
      <p:ext uri="{BB962C8B-B14F-4D97-AF65-F5344CB8AC3E}">
        <p14:creationId xmlns:p14="http://schemas.microsoft.com/office/powerpoint/2010/main" val="3070235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56FE9-3928-B865-A658-EB695CA9CE79}"/>
              </a:ext>
            </a:extLst>
          </p:cNvPr>
          <p:cNvSpPr>
            <a:spLocks noGrp="1"/>
          </p:cNvSpPr>
          <p:nvPr>
            <p:ph type="title"/>
          </p:nvPr>
        </p:nvSpPr>
        <p:spPr/>
        <p:txBody>
          <a:bodyPr/>
          <a:lstStyle/>
          <a:p>
            <a:r>
              <a:rPr lang="en-US" dirty="0"/>
              <a:t>Section 3B.20 Word, Symbol, and Arrow Pavement Markings - General</a:t>
            </a:r>
          </a:p>
        </p:txBody>
      </p:sp>
      <p:sp>
        <p:nvSpPr>
          <p:cNvPr id="4" name="Content Placeholder 3">
            <a:extLst>
              <a:ext uri="{FF2B5EF4-FFF2-40B4-BE49-F238E27FC236}">
                <a16:creationId xmlns:a16="http://schemas.microsoft.com/office/drawing/2014/main" id="{03411033-5713-3AD0-F694-FB107A361E55}"/>
              </a:ext>
            </a:extLst>
          </p:cNvPr>
          <p:cNvSpPr>
            <a:spLocks noGrp="1"/>
          </p:cNvSpPr>
          <p:nvPr>
            <p:ph idx="1"/>
          </p:nvPr>
        </p:nvSpPr>
        <p:spPr/>
        <p:txBody>
          <a:bodyPr>
            <a:normAutofit/>
          </a:bodyPr>
          <a:lstStyle/>
          <a:p>
            <a:r>
              <a:rPr lang="en-US" dirty="0"/>
              <a:t>Adds Option paragraph allowing pavement words, symbols, and arrows to be proportionally reduced in size by 25% on roadways where the operating speed is less than 25 mph</a:t>
            </a:r>
          </a:p>
        </p:txBody>
      </p:sp>
    </p:spTree>
    <p:extLst>
      <p:ext uri="{BB962C8B-B14F-4D97-AF65-F5344CB8AC3E}">
        <p14:creationId xmlns:p14="http://schemas.microsoft.com/office/powerpoint/2010/main" val="750217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56FE9-3928-B865-A658-EB695CA9CE79}"/>
              </a:ext>
            </a:extLst>
          </p:cNvPr>
          <p:cNvSpPr>
            <a:spLocks noGrp="1"/>
          </p:cNvSpPr>
          <p:nvPr>
            <p:ph type="title"/>
          </p:nvPr>
        </p:nvSpPr>
        <p:spPr/>
        <p:txBody>
          <a:bodyPr/>
          <a:lstStyle/>
          <a:p>
            <a:r>
              <a:rPr lang="en-US" dirty="0"/>
              <a:t>Section 3B.22 Symbol Pavement Markings</a:t>
            </a:r>
          </a:p>
        </p:txBody>
      </p:sp>
      <p:sp>
        <p:nvSpPr>
          <p:cNvPr id="4" name="Content Placeholder 3">
            <a:extLst>
              <a:ext uri="{FF2B5EF4-FFF2-40B4-BE49-F238E27FC236}">
                <a16:creationId xmlns:a16="http://schemas.microsoft.com/office/drawing/2014/main" id="{03411033-5713-3AD0-F694-FB107A361E55}"/>
              </a:ext>
            </a:extLst>
          </p:cNvPr>
          <p:cNvSpPr>
            <a:spLocks noGrp="1"/>
          </p:cNvSpPr>
          <p:nvPr>
            <p:ph idx="1"/>
          </p:nvPr>
        </p:nvSpPr>
        <p:spPr/>
        <p:txBody>
          <a:bodyPr>
            <a:normAutofit/>
          </a:bodyPr>
          <a:lstStyle/>
          <a:p>
            <a:r>
              <a:rPr lang="en-US" dirty="0"/>
              <a:t>Adds two Guidance statements related to the use of route shield markings in option lanes</a:t>
            </a:r>
          </a:p>
          <a:p>
            <a:r>
              <a:rPr lang="en-US" dirty="0"/>
              <a:t>Adds Option paragraph allowing the use of a pedestrian symbol pavement marking for facilities that are reserved exclusively for pedestrian use</a:t>
            </a:r>
          </a:p>
        </p:txBody>
      </p:sp>
    </p:spTree>
    <p:extLst>
      <p:ext uri="{BB962C8B-B14F-4D97-AF65-F5344CB8AC3E}">
        <p14:creationId xmlns:p14="http://schemas.microsoft.com/office/powerpoint/2010/main" val="2905440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B60B0-5390-F0F4-08D1-064B67619ED9}"/>
              </a:ext>
            </a:extLst>
          </p:cNvPr>
          <p:cNvSpPr>
            <a:spLocks noGrp="1"/>
          </p:cNvSpPr>
          <p:nvPr>
            <p:ph type="title"/>
          </p:nvPr>
        </p:nvSpPr>
        <p:spPr/>
        <p:txBody>
          <a:bodyPr>
            <a:normAutofit/>
          </a:bodyPr>
          <a:lstStyle/>
          <a:p>
            <a:r>
              <a:rPr lang="en-US" dirty="0"/>
              <a:t>Section 3B.29 Speed Hump and Speed Table Markings</a:t>
            </a:r>
          </a:p>
        </p:txBody>
      </p:sp>
      <p:sp>
        <p:nvSpPr>
          <p:cNvPr id="4" name="Content Placeholder 3">
            <a:extLst>
              <a:ext uri="{FF2B5EF4-FFF2-40B4-BE49-F238E27FC236}">
                <a16:creationId xmlns:a16="http://schemas.microsoft.com/office/drawing/2014/main" id="{A155F9C8-AC79-D2C2-EB3D-773E31DDE273}"/>
              </a:ext>
            </a:extLst>
          </p:cNvPr>
          <p:cNvSpPr>
            <a:spLocks noGrp="1"/>
          </p:cNvSpPr>
          <p:nvPr>
            <p:ph idx="1"/>
          </p:nvPr>
        </p:nvSpPr>
        <p:spPr/>
        <p:txBody>
          <a:bodyPr/>
          <a:lstStyle/>
          <a:p>
            <a:r>
              <a:rPr lang="en-US" dirty="0"/>
              <a:t>Adds Option allowing discontinuation of center line markings, lane line markings, and edge line markings on the profile of the speed hump</a:t>
            </a:r>
          </a:p>
          <a:p>
            <a:r>
              <a:rPr lang="en-US" dirty="0"/>
              <a:t>Adds Standard requiring installation of crosswalk markings when a speed hump specifically incorporates a crossing movement for pedestrians, bicycles, or equestrians</a:t>
            </a:r>
          </a:p>
        </p:txBody>
      </p:sp>
    </p:spTree>
    <p:extLst>
      <p:ext uri="{BB962C8B-B14F-4D97-AF65-F5344CB8AC3E}">
        <p14:creationId xmlns:p14="http://schemas.microsoft.com/office/powerpoint/2010/main" val="1577325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95807-6A74-067F-DF39-5D873390DCC0}"/>
              </a:ext>
            </a:extLst>
          </p:cNvPr>
          <p:cNvSpPr>
            <a:spLocks noGrp="1"/>
          </p:cNvSpPr>
          <p:nvPr>
            <p:ph type="title"/>
          </p:nvPr>
        </p:nvSpPr>
        <p:spPr/>
        <p:txBody>
          <a:bodyPr>
            <a:normAutofit/>
          </a:bodyPr>
          <a:lstStyle/>
          <a:p>
            <a:r>
              <a:rPr lang="en-US" dirty="0"/>
              <a:t>Section 3B.31 Markings for a Diamond Interchange with a Transposed Alignment Crossroad</a:t>
            </a:r>
          </a:p>
        </p:txBody>
      </p:sp>
      <p:sp>
        <p:nvSpPr>
          <p:cNvPr id="4" name="Content Placeholder 3">
            <a:extLst>
              <a:ext uri="{FF2B5EF4-FFF2-40B4-BE49-F238E27FC236}">
                <a16:creationId xmlns:a16="http://schemas.microsoft.com/office/drawing/2014/main" id="{E8800E50-1601-DD5B-BD58-A52AF6D940D6}"/>
              </a:ext>
            </a:extLst>
          </p:cNvPr>
          <p:cNvSpPr>
            <a:spLocks noGrp="1"/>
          </p:cNvSpPr>
          <p:nvPr>
            <p:ph idx="1"/>
          </p:nvPr>
        </p:nvSpPr>
        <p:spPr>
          <a:xfrm>
            <a:off x="617621" y="1751744"/>
            <a:ext cx="6793272" cy="4217639"/>
          </a:xfrm>
        </p:spPr>
        <p:txBody>
          <a:bodyPr>
            <a:normAutofit/>
          </a:bodyPr>
          <a:lstStyle/>
          <a:p>
            <a:r>
              <a:rPr lang="en-US" dirty="0"/>
              <a:t>Adds new</a:t>
            </a:r>
            <a:r>
              <a:rPr lang="en-US" dirty="0">
                <a:solidFill>
                  <a:srgbClr val="FF0000"/>
                </a:solidFill>
              </a:rPr>
              <a:t> </a:t>
            </a:r>
            <a:r>
              <a:rPr lang="en-US" dirty="0"/>
              <a:t>Sections with Standards, Guidance, and Support</a:t>
            </a:r>
          </a:p>
          <a:p>
            <a:r>
              <a:rPr lang="en-US" dirty="0"/>
              <a:t>Adds new Figure 3B-29</a:t>
            </a:r>
          </a:p>
        </p:txBody>
      </p:sp>
      <p:sp>
        <p:nvSpPr>
          <p:cNvPr id="3" name="TextBox 2">
            <a:extLst>
              <a:ext uri="{FF2B5EF4-FFF2-40B4-BE49-F238E27FC236}">
                <a16:creationId xmlns:a16="http://schemas.microsoft.com/office/drawing/2014/main" id="{C1232B7B-4C68-A7C7-BEB6-D53EA70C0F6E}"/>
              </a:ext>
            </a:extLst>
          </p:cNvPr>
          <p:cNvSpPr txBox="1"/>
          <p:nvPr/>
        </p:nvSpPr>
        <p:spPr>
          <a:xfrm>
            <a:off x="7631724" y="1520801"/>
            <a:ext cx="4149968" cy="400110"/>
          </a:xfrm>
          <a:prstGeom prst="rect">
            <a:avLst/>
          </a:prstGeom>
          <a:noFill/>
        </p:spPr>
        <p:txBody>
          <a:bodyPr wrap="square" rtlCol="0">
            <a:spAutoFit/>
          </a:bodyPr>
          <a:lstStyle/>
          <a:p>
            <a:pPr algn="ctr"/>
            <a:r>
              <a:rPr lang="en-US" sz="1000" b="1" dirty="0"/>
              <a:t>Figure 3B-29.  Example of Pavement Markings for a Diamond Interchange with a Transposed-Alignment Crossroad</a:t>
            </a:r>
          </a:p>
        </p:txBody>
      </p:sp>
      <p:pic>
        <p:nvPicPr>
          <p:cNvPr id="7" name="Picture 6" descr="A diverging diamond interchange shows where two northbound lanes and two southbound lanes cross, transposing their alignments to each other in the middle of the interchange. At the top and bottom of the interchange, the lanes are in their typical alignment relative to each other. Right-turn “ONLY” and left-turn “ONLY” entrance lanes are shown merging into the lanes and right-turn “ONLY” exit lanes are shown turning away from the lanes. At the lane crossover intersections, dotted white and yellow lines separate the travel lanes from each other. Directional pavement markings indicate travel direction. Stop bars are shown ahead of crosswalks. Sidewalks with curb ramps are shown connected to crosswalks over raised islands that separate through travel lanes from the entrance and exit lanes.">
            <a:extLst>
              <a:ext uri="{FF2B5EF4-FFF2-40B4-BE49-F238E27FC236}">
                <a16:creationId xmlns:a16="http://schemas.microsoft.com/office/drawing/2014/main" id="{29444240-84DD-E94E-663D-9AB33D0C6B29}"/>
              </a:ext>
            </a:extLst>
          </p:cNvPr>
          <p:cNvPicPr>
            <a:picLocks noChangeAspect="1"/>
          </p:cNvPicPr>
          <p:nvPr/>
        </p:nvPicPr>
        <p:blipFill rotWithShape="1">
          <a:blip r:embed="rId3"/>
          <a:srcRect t="5555"/>
          <a:stretch/>
        </p:blipFill>
        <p:spPr>
          <a:xfrm>
            <a:off x="8207388" y="1890133"/>
            <a:ext cx="3324459" cy="4303098"/>
          </a:xfrm>
          <a:prstGeom prst="rect">
            <a:avLst/>
          </a:prstGeom>
        </p:spPr>
      </p:pic>
    </p:spTree>
    <p:extLst>
      <p:ext uri="{BB962C8B-B14F-4D97-AF65-F5344CB8AC3E}">
        <p14:creationId xmlns:p14="http://schemas.microsoft.com/office/powerpoint/2010/main" val="3629219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44309-3DEE-1755-2FB7-88B2277C4720}"/>
              </a:ext>
            </a:extLst>
          </p:cNvPr>
          <p:cNvSpPr>
            <a:spLocks noGrp="1"/>
          </p:cNvSpPr>
          <p:nvPr>
            <p:ph type="title"/>
          </p:nvPr>
        </p:nvSpPr>
        <p:spPr/>
        <p:txBody>
          <a:bodyPr/>
          <a:lstStyle/>
          <a:p>
            <a:r>
              <a:rPr lang="en-US" dirty="0"/>
              <a:t>Section 3C.02 Application of Crosswalk Markings</a:t>
            </a:r>
          </a:p>
        </p:txBody>
      </p:sp>
      <p:sp>
        <p:nvSpPr>
          <p:cNvPr id="4" name="Content Placeholder 3">
            <a:extLst>
              <a:ext uri="{FF2B5EF4-FFF2-40B4-BE49-F238E27FC236}">
                <a16:creationId xmlns:a16="http://schemas.microsoft.com/office/drawing/2014/main" id="{BC957DFF-2E6C-2C93-C692-2CA7F4C1ED94}"/>
              </a:ext>
            </a:extLst>
          </p:cNvPr>
          <p:cNvSpPr>
            <a:spLocks noGrp="1"/>
          </p:cNvSpPr>
          <p:nvPr>
            <p:ph idx="1"/>
          </p:nvPr>
        </p:nvSpPr>
        <p:spPr>
          <a:xfrm>
            <a:off x="617621" y="1245704"/>
            <a:ext cx="10969698" cy="4992536"/>
          </a:xfrm>
        </p:spPr>
        <p:txBody>
          <a:bodyPr>
            <a:normAutofit/>
          </a:bodyPr>
          <a:lstStyle/>
          <a:p>
            <a:r>
              <a:rPr lang="en-US" dirty="0"/>
              <a:t>Adds Standard requiring crosswalk markings at non-intersection crossing locations</a:t>
            </a:r>
          </a:p>
          <a:p>
            <a:pPr>
              <a:buClr>
                <a:srgbClr val="1C6EA8"/>
              </a:buClr>
              <a:buSzPct val="80000"/>
            </a:pPr>
            <a:r>
              <a:rPr lang="en-US" dirty="0">
                <a:solidFill>
                  <a:prstClr val="black"/>
                </a:solidFill>
              </a:rPr>
              <a:t>Recommends other traffic control devices in addition to crosswalk markings at locations:</a:t>
            </a:r>
          </a:p>
          <a:p>
            <a:pPr lvl="1">
              <a:spcBef>
                <a:spcPts val="300"/>
              </a:spcBef>
              <a:buClr>
                <a:srgbClr val="1C6EA8"/>
              </a:buClr>
            </a:pPr>
            <a:r>
              <a:rPr lang="en-US" dirty="0"/>
              <a:t>Where posted speed limits are 40 mph or greater</a:t>
            </a:r>
            <a:endParaRPr lang="en-US" dirty="0">
              <a:cs typeface="Arial"/>
            </a:endParaRPr>
          </a:p>
          <a:p>
            <a:pPr lvl="1">
              <a:spcBef>
                <a:spcPts val="300"/>
              </a:spcBef>
              <a:spcAft>
                <a:spcPts val="300"/>
              </a:spcAft>
              <a:buClr>
                <a:srgbClr val="1C6EA8"/>
              </a:buClr>
            </a:pPr>
            <a:r>
              <a:rPr lang="en-US" dirty="0">
                <a:solidFill>
                  <a:prstClr val="black"/>
                </a:solidFill>
              </a:rPr>
              <a:t>Where there is a crash threat due to multiple lane crossings or limited sight distance</a:t>
            </a:r>
          </a:p>
          <a:p>
            <a:pPr lvl="1">
              <a:buClr>
                <a:srgbClr val="1C6EA8"/>
              </a:buClr>
            </a:pPr>
            <a:r>
              <a:rPr lang="en-US" dirty="0">
                <a:solidFill>
                  <a:prstClr val="black"/>
                </a:solidFill>
                <a:cs typeface="Arial"/>
              </a:rPr>
              <a:t>When adequate visibility </a:t>
            </a:r>
            <a:r>
              <a:rPr lang="en-US" dirty="0">
                <a:cs typeface="Arial"/>
              </a:rPr>
              <a:t>cannot be provided by parking prohibitions</a:t>
            </a:r>
          </a:p>
          <a:p>
            <a:pPr>
              <a:buClr>
                <a:srgbClr val="1C6EA8"/>
              </a:buClr>
              <a:buSzPct val="80000"/>
            </a:pPr>
            <a:r>
              <a:rPr lang="en-US" dirty="0"/>
              <a:t>Adds Guidance recommending crosswalk markings at locations controlled by traffic control signals</a:t>
            </a:r>
          </a:p>
          <a:p>
            <a:pPr marL="457200" lvl="2" indent="0">
              <a:spcBef>
                <a:spcPts val="600"/>
              </a:spcBef>
              <a:buSzPct val="80000"/>
              <a:buNone/>
            </a:pPr>
            <a:endParaRPr lang="en-US" sz="2000" dirty="0">
              <a:cs typeface="Arial"/>
            </a:endParaRPr>
          </a:p>
        </p:txBody>
      </p:sp>
    </p:spTree>
    <p:extLst>
      <p:ext uri="{BB962C8B-B14F-4D97-AF65-F5344CB8AC3E}">
        <p14:creationId xmlns:p14="http://schemas.microsoft.com/office/powerpoint/2010/main" val="3835579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AB16-4790-532F-C830-CB00E23CC7F8}"/>
              </a:ext>
            </a:extLst>
          </p:cNvPr>
          <p:cNvSpPr>
            <a:spLocks noGrp="1"/>
          </p:cNvSpPr>
          <p:nvPr>
            <p:ph type="title"/>
          </p:nvPr>
        </p:nvSpPr>
        <p:spPr>
          <a:xfrm>
            <a:off x="617620" y="365125"/>
            <a:ext cx="10969699" cy="880579"/>
          </a:xfrm>
        </p:spPr>
        <p:txBody>
          <a:bodyPr/>
          <a:lstStyle/>
          <a:p>
            <a:r>
              <a:rPr lang="en-US" dirty="0"/>
              <a:t>Section 3C.03 Design of Crosswalk Markings </a:t>
            </a:r>
            <a:r>
              <a:rPr lang="en-US" sz="2400" dirty="0"/>
              <a:t>(1 of 2)</a:t>
            </a:r>
          </a:p>
        </p:txBody>
      </p:sp>
      <p:sp>
        <p:nvSpPr>
          <p:cNvPr id="4" name="Content Placeholder 3">
            <a:extLst>
              <a:ext uri="{FF2B5EF4-FFF2-40B4-BE49-F238E27FC236}">
                <a16:creationId xmlns:a16="http://schemas.microsoft.com/office/drawing/2014/main" id="{3F13625B-5937-0E18-EA3F-586D8B59B12E}"/>
              </a:ext>
            </a:extLst>
          </p:cNvPr>
          <p:cNvSpPr>
            <a:spLocks noGrp="1"/>
          </p:cNvSpPr>
          <p:nvPr>
            <p:ph idx="1"/>
          </p:nvPr>
        </p:nvSpPr>
        <p:spPr>
          <a:xfrm>
            <a:off x="617538" y="1246188"/>
            <a:ext cx="10969625" cy="4722812"/>
          </a:xfrm>
        </p:spPr>
        <p:txBody>
          <a:bodyPr>
            <a:normAutofit/>
          </a:bodyPr>
          <a:lstStyle/>
          <a:p>
            <a:r>
              <a:rPr lang="en-US" dirty="0"/>
              <a:t>Adds classifications for crosswalks:</a:t>
            </a:r>
          </a:p>
          <a:p>
            <a:pPr lvl="1">
              <a:spcBef>
                <a:spcPts val="0"/>
              </a:spcBef>
              <a:spcAft>
                <a:spcPts val="0"/>
              </a:spcAft>
            </a:pPr>
            <a:r>
              <a:rPr lang="en-US" dirty="0"/>
              <a:t>Transverse line</a:t>
            </a:r>
          </a:p>
          <a:p>
            <a:pPr lvl="1">
              <a:spcAft>
                <a:spcPts val="600"/>
              </a:spcAft>
            </a:pPr>
            <a:r>
              <a:rPr lang="en-US" dirty="0"/>
              <a:t>High-visibility </a:t>
            </a:r>
          </a:p>
          <a:p>
            <a:pPr>
              <a:lnSpc>
                <a:spcPct val="90000"/>
              </a:lnSpc>
            </a:pPr>
            <a:r>
              <a:rPr lang="en-US" dirty="0"/>
              <a:t>Adds Standard paragraph requiring that paving materials used to function as transverse lines to establish a marked crosswalk shall be retroreflective</a:t>
            </a:r>
          </a:p>
          <a:p>
            <a:pPr>
              <a:lnSpc>
                <a:spcPct val="90000"/>
              </a:lnSpc>
            </a:pPr>
            <a:r>
              <a:rPr lang="en-US" dirty="0"/>
              <a:t>Adds Standard paragraphs requiring a minimum width of 6 feet for marked crosswalks and a minimum width of 8 feet for crosswalks at non-intersections and where the posted speed limit is 40 mph or greater</a:t>
            </a:r>
          </a:p>
        </p:txBody>
      </p:sp>
      <p:grpSp>
        <p:nvGrpSpPr>
          <p:cNvPr id="8" name="Group 7" descr="A transverse line crosswalk is shown with the required minimum width of 6 feet between the lines. The width of the transverse line is 6 inches to 24 inches.">
            <a:extLst>
              <a:ext uri="{FF2B5EF4-FFF2-40B4-BE49-F238E27FC236}">
                <a16:creationId xmlns:a16="http://schemas.microsoft.com/office/drawing/2014/main" id="{CF0D081A-9B4A-F96B-FACF-DD6E2A51B4F3}"/>
              </a:ext>
              <a:ext uri="{C183D7F6-B498-43B3-948B-1728B52AA6E4}">
                <adec:decorative xmlns:adec="http://schemas.microsoft.com/office/drawing/2017/decorative" val="0"/>
              </a:ext>
            </a:extLst>
          </p:cNvPr>
          <p:cNvGrpSpPr/>
          <p:nvPr/>
        </p:nvGrpSpPr>
        <p:grpSpPr>
          <a:xfrm>
            <a:off x="4688959" y="5316904"/>
            <a:ext cx="7095460" cy="819694"/>
            <a:chOff x="4688959" y="5327650"/>
            <a:chExt cx="7095460" cy="819694"/>
          </a:xfrm>
        </p:grpSpPr>
        <p:pic>
          <p:nvPicPr>
            <p:cNvPr id="5" name="Picture 4" descr="A transverse line crosswalk is shown with the required minimum width of 6 feet between the lines. The width of the transverse line is 6 inches to 24 inches.">
              <a:extLst>
                <a:ext uri="{FF2B5EF4-FFF2-40B4-BE49-F238E27FC236}">
                  <a16:creationId xmlns:a16="http://schemas.microsoft.com/office/drawing/2014/main" id="{DD9E2EF1-39BB-FFB8-4862-01E647FA546B}"/>
                </a:ext>
              </a:extLst>
            </p:cNvPr>
            <p:cNvPicPr>
              <a:picLocks noChangeAspect="1"/>
            </p:cNvPicPr>
            <p:nvPr/>
          </p:nvPicPr>
          <p:blipFill rotWithShape="1">
            <a:blip r:embed="rId3">
              <a:clrChange>
                <a:clrFrom>
                  <a:srgbClr val="FFFFFF"/>
                </a:clrFrom>
                <a:clrTo>
                  <a:srgbClr val="FFFFFF">
                    <a:alpha val="0"/>
                  </a:srgbClr>
                </a:clrTo>
              </a:clrChange>
            </a:blip>
            <a:srcRect t="15571" r="46465"/>
            <a:stretch>
              <a:fillRect/>
            </a:stretch>
          </p:blipFill>
          <p:spPr>
            <a:xfrm>
              <a:off x="4688959" y="5327650"/>
              <a:ext cx="3798550" cy="819693"/>
            </a:xfrm>
            <a:prstGeom prst="rect">
              <a:avLst/>
            </a:prstGeom>
          </p:spPr>
        </p:pic>
        <p:pic>
          <p:nvPicPr>
            <p:cNvPr id="7" name="Picture 6" descr="A transverse line crosswalk is shown with the required minimum width of 6 feet between the lines. The width of the transverse line is 6 inches to 24 inches.">
              <a:extLst>
                <a:ext uri="{FF2B5EF4-FFF2-40B4-BE49-F238E27FC236}">
                  <a16:creationId xmlns:a16="http://schemas.microsoft.com/office/drawing/2014/main" id="{5E4D355C-2653-7F48-FC48-104AD1E41C48}"/>
                </a:ext>
              </a:extLst>
            </p:cNvPr>
            <p:cNvPicPr>
              <a:picLocks noChangeAspect="1"/>
            </p:cNvPicPr>
            <p:nvPr/>
          </p:nvPicPr>
          <p:blipFill rotWithShape="1">
            <a:blip r:embed="rId3">
              <a:clrChange>
                <a:clrFrom>
                  <a:srgbClr val="FFFFFF"/>
                </a:clrFrom>
                <a:clrTo>
                  <a:srgbClr val="FFFFFF">
                    <a:alpha val="0"/>
                  </a:srgbClr>
                </a:clrTo>
              </a:clrChange>
            </a:blip>
            <a:srcRect l="53535" t="10350" b="7843"/>
            <a:stretch>
              <a:fillRect/>
            </a:stretch>
          </p:blipFill>
          <p:spPr>
            <a:xfrm>
              <a:off x="8487508" y="5353110"/>
              <a:ext cx="3296911" cy="794234"/>
            </a:xfrm>
            <a:prstGeom prst="rect">
              <a:avLst/>
            </a:prstGeom>
          </p:spPr>
        </p:pic>
      </p:grpSp>
    </p:spTree>
    <p:extLst>
      <p:ext uri="{BB962C8B-B14F-4D97-AF65-F5344CB8AC3E}">
        <p14:creationId xmlns:p14="http://schemas.microsoft.com/office/powerpoint/2010/main" val="23116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AB16-4790-532F-C830-CB00E23CC7F8}"/>
              </a:ext>
            </a:extLst>
          </p:cNvPr>
          <p:cNvSpPr>
            <a:spLocks noGrp="1"/>
          </p:cNvSpPr>
          <p:nvPr>
            <p:ph type="title"/>
          </p:nvPr>
        </p:nvSpPr>
        <p:spPr/>
        <p:txBody>
          <a:bodyPr/>
          <a:lstStyle/>
          <a:p>
            <a:r>
              <a:rPr lang="en-US" dirty="0"/>
              <a:t>Section 3C.03 Design of Crosswalk Markings </a:t>
            </a:r>
            <a:r>
              <a:rPr lang="en-US" sz="2400" dirty="0"/>
              <a:t>(2 of 2)</a:t>
            </a:r>
          </a:p>
        </p:txBody>
      </p:sp>
      <p:sp>
        <p:nvSpPr>
          <p:cNvPr id="4" name="Content Placeholder 3">
            <a:extLst>
              <a:ext uri="{FF2B5EF4-FFF2-40B4-BE49-F238E27FC236}">
                <a16:creationId xmlns:a16="http://schemas.microsoft.com/office/drawing/2014/main" id="{3F13625B-5937-0E18-EA3F-586D8B59B12E}"/>
              </a:ext>
            </a:extLst>
          </p:cNvPr>
          <p:cNvSpPr>
            <a:spLocks noGrp="1"/>
          </p:cNvSpPr>
          <p:nvPr>
            <p:ph idx="1"/>
          </p:nvPr>
        </p:nvSpPr>
        <p:spPr/>
        <p:txBody>
          <a:bodyPr>
            <a:normAutofit/>
          </a:bodyPr>
          <a:lstStyle/>
          <a:p>
            <a:r>
              <a:rPr lang="en-US" dirty="0">
                <a:solidFill>
                  <a:srgbClr val="000000"/>
                </a:solidFill>
                <a:ea typeface="Times New Roman" panose="02020603050405020304" pitchFamily="18" charset="0"/>
                <a:cs typeface="Times New Roman" panose="02020603050405020304" pitchFamily="18" charset="0"/>
              </a:rPr>
              <a:t>Revises Guidance recommending </a:t>
            </a:r>
            <a:r>
              <a:rPr lang="en-US" dirty="0">
                <a:ea typeface="Times New Roman" panose="02020603050405020304" pitchFamily="18" charset="0"/>
                <a:cs typeface="Times New Roman" panose="02020603050405020304" pitchFamily="18" charset="0"/>
              </a:rPr>
              <a:t>use of </a:t>
            </a:r>
            <a:r>
              <a:rPr lang="en-US" dirty="0">
                <a:solidFill>
                  <a:srgbClr val="000000"/>
                </a:solidFill>
                <a:ea typeface="Times New Roman" panose="02020603050405020304" pitchFamily="18" charset="0"/>
                <a:cs typeface="Times New Roman" panose="02020603050405020304" pitchFamily="18" charset="0"/>
              </a:rPr>
              <a:t>high-visibility crosswalk markings at non-intersection locations</a:t>
            </a:r>
            <a:endParaRPr lang="en-US" dirty="0">
              <a:ea typeface="Calibri" panose="020F0502020204030204" pitchFamily="34" charset="0"/>
              <a:cs typeface="Times New Roman" panose="02020603050405020304" pitchFamily="18" charset="0"/>
            </a:endParaRPr>
          </a:p>
          <a:p>
            <a:pPr>
              <a:lnSpc>
                <a:spcPct val="107000"/>
              </a:lnSpc>
            </a:pPr>
            <a:r>
              <a:rPr lang="en-US" dirty="0">
                <a:solidFill>
                  <a:srgbClr val="000000"/>
                </a:solidFill>
                <a:ea typeface="Times New Roman" panose="02020603050405020304" pitchFamily="18" charset="0"/>
                <a:cs typeface="Times New Roman" panose="02020603050405020304" pitchFamily="18" charset="0"/>
              </a:rPr>
              <a:t>Changes Guidance to Standard requiring crosswalk markings to be located so that the curb ramps are within the extension of the crosswalk markings</a:t>
            </a:r>
            <a:endParaRPr lang="en-US" dirty="0">
              <a:ea typeface="Calibri" panose="020F0502020204030204" pitchFamily="34" charset="0"/>
              <a:cs typeface="Times New Roman" panose="02020603050405020304" pitchFamily="18" charset="0"/>
            </a:endParaRPr>
          </a:p>
          <a:p>
            <a:pPr>
              <a:lnSpc>
                <a:spcPct val="107000"/>
              </a:lnSpc>
            </a:pPr>
            <a:r>
              <a:rPr lang="en-US" dirty="0">
                <a:solidFill>
                  <a:srgbClr val="000000"/>
                </a:solidFill>
                <a:ea typeface="Times New Roman" panose="02020603050405020304" pitchFamily="18" charset="0"/>
                <a:cs typeface="Times New Roman" panose="02020603050405020304" pitchFamily="18" charset="0"/>
              </a:rPr>
              <a:t>Adds Guidance paragraph recommending that transverse crosswalk markings extend </a:t>
            </a:r>
            <a:r>
              <a:rPr lang="en-US" dirty="0">
                <a:ea typeface="Times New Roman" panose="02020603050405020304" pitchFamily="18" charset="0"/>
                <a:cs typeface="Times New Roman" panose="02020603050405020304" pitchFamily="18" charset="0"/>
              </a:rPr>
              <a:t>across t</a:t>
            </a:r>
            <a:r>
              <a:rPr lang="en-US" dirty="0">
                <a:solidFill>
                  <a:srgbClr val="000000"/>
                </a:solidFill>
                <a:ea typeface="Times New Roman" panose="02020603050405020304" pitchFamily="18" charset="0"/>
                <a:cs typeface="Times New Roman" panose="02020603050405020304" pitchFamily="18" charset="0"/>
              </a:rPr>
              <a:t>he full width of the pavement or edge of intersecting crosswalk</a:t>
            </a:r>
            <a:endParaRPr lang="en-US"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1626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F7663-3735-7B3E-D146-EE5E353E95DA}"/>
              </a:ext>
            </a:extLst>
          </p:cNvPr>
          <p:cNvSpPr>
            <a:spLocks noGrp="1"/>
          </p:cNvSpPr>
          <p:nvPr>
            <p:ph type="title"/>
          </p:nvPr>
        </p:nvSpPr>
        <p:spPr/>
        <p:txBody>
          <a:bodyPr/>
          <a:lstStyle/>
          <a:p>
            <a:r>
              <a:rPr lang="en-US" dirty="0"/>
              <a:t>Section 3C.04 Transverse Line Crosswalks</a:t>
            </a:r>
          </a:p>
        </p:txBody>
      </p:sp>
      <p:sp>
        <p:nvSpPr>
          <p:cNvPr id="4" name="Content Placeholder 3">
            <a:extLst>
              <a:ext uri="{FF2B5EF4-FFF2-40B4-BE49-F238E27FC236}">
                <a16:creationId xmlns:a16="http://schemas.microsoft.com/office/drawing/2014/main" id="{9DE057C8-704E-98CB-BB86-8A1A0CB2DDEF}"/>
              </a:ext>
            </a:extLst>
          </p:cNvPr>
          <p:cNvSpPr>
            <a:spLocks noGrp="1"/>
          </p:cNvSpPr>
          <p:nvPr>
            <p:ph idx="1"/>
          </p:nvPr>
        </p:nvSpPr>
        <p:spPr/>
        <p:txBody>
          <a:bodyPr>
            <a:normAutofit/>
          </a:bodyPr>
          <a:lstStyle/>
          <a:p>
            <a:r>
              <a:rPr lang="en-US" dirty="0"/>
              <a:t>Adds Guidance recommending transverse line crosswalk markings be limited to locations controlled by traffic control signals or on approaches controlled by STOP or YIELD signs</a:t>
            </a:r>
            <a:endParaRPr lang="en-US" strike="sngStrike" dirty="0">
              <a:solidFill>
                <a:srgbClr val="FF0000"/>
              </a:solidFill>
            </a:endParaRPr>
          </a:p>
          <a:p>
            <a:r>
              <a:rPr lang="en-US" dirty="0"/>
              <a:t>Adds Figure 3C-1</a:t>
            </a:r>
          </a:p>
        </p:txBody>
      </p:sp>
      <p:sp>
        <p:nvSpPr>
          <p:cNvPr id="3" name="TextBox 2">
            <a:extLst>
              <a:ext uri="{FF2B5EF4-FFF2-40B4-BE49-F238E27FC236}">
                <a16:creationId xmlns:a16="http://schemas.microsoft.com/office/drawing/2014/main" id="{A8AFE367-CF84-4561-E0AF-9C1D2BA7CD89}"/>
              </a:ext>
            </a:extLst>
          </p:cNvPr>
          <p:cNvSpPr txBox="1"/>
          <p:nvPr/>
        </p:nvSpPr>
        <p:spPr>
          <a:xfrm>
            <a:off x="7099095" y="2709332"/>
            <a:ext cx="2692606" cy="276999"/>
          </a:xfrm>
          <a:prstGeom prst="rect">
            <a:avLst/>
          </a:prstGeom>
          <a:noFill/>
        </p:spPr>
        <p:txBody>
          <a:bodyPr wrap="square" rtlCol="0">
            <a:spAutoFit/>
          </a:bodyPr>
          <a:lstStyle/>
          <a:p>
            <a:r>
              <a:rPr lang="en-US" sz="1200" b="1" dirty="0"/>
              <a:t>Figure 3C-1.  Crosswalk Markings</a:t>
            </a:r>
          </a:p>
        </p:txBody>
      </p:sp>
      <p:pic>
        <p:nvPicPr>
          <p:cNvPr id="6" name="Picture 5" descr="Four styles of crosswalk markings are shown against a vertical rectangular medium gray legend. At the top of the legend, a “Transverse” is shown with two parallel solid white lines. Below the transverse, a “Longitudinal Bar” is shown as a series of closely spaced solid white lines. Below the longitudinal bar, a “Ladder” is shown with solid white vertical lines between two horizontal, parallel solid white lines. At the bottom of the legend, “Bar Pair” is shown as a series of closely spaced pairs of solid white lines. Longitudinal bar, ladder, and bar pair are marked as “High-Visibility” crosswalks. ">
            <a:extLst>
              <a:ext uri="{FF2B5EF4-FFF2-40B4-BE49-F238E27FC236}">
                <a16:creationId xmlns:a16="http://schemas.microsoft.com/office/drawing/2014/main" id="{B692D0FF-7C41-3921-D110-0BB04C58B52B}"/>
              </a:ext>
            </a:extLst>
          </p:cNvPr>
          <p:cNvPicPr>
            <a:picLocks noChangeAspect="1"/>
          </p:cNvPicPr>
          <p:nvPr/>
        </p:nvPicPr>
        <p:blipFill rotWithShape="1">
          <a:blip r:embed="rId3"/>
          <a:srcRect l="-284" t="7024" r="284" b="10357"/>
          <a:stretch/>
        </p:blipFill>
        <p:spPr>
          <a:xfrm>
            <a:off x="4952887" y="2986331"/>
            <a:ext cx="6699158" cy="2813776"/>
          </a:xfrm>
          <a:prstGeom prst="rect">
            <a:avLst/>
          </a:prstGeom>
        </p:spPr>
      </p:pic>
      <p:sp>
        <p:nvSpPr>
          <p:cNvPr id="5" name="TextBox 4">
            <a:extLst>
              <a:ext uri="{FF2B5EF4-FFF2-40B4-BE49-F238E27FC236}">
                <a16:creationId xmlns:a16="http://schemas.microsoft.com/office/drawing/2014/main" id="{1B62D9AC-9E2F-2AE0-66C1-9A6DB84D2D83}"/>
              </a:ext>
            </a:extLst>
          </p:cNvPr>
          <p:cNvSpPr txBox="1"/>
          <p:nvPr/>
        </p:nvSpPr>
        <p:spPr>
          <a:xfrm>
            <a:off x="6743672" y="5800107"/>
            <a:ext cx="3117587" cy="338554"/>
          </a:xfrm>
          <a:prstGeom prst="rect">
            <a:avLst/>
          </a:prstGeom>
          <a:noFill/>
        </p:spPr>
        <p:txBody>
          <a:bodyPr wrap="square" rtlCol="0">
            <a:spAutoFit/>
          </a:bodyPr>
          <a:lstStyle/>
          <a:p>
            <a:r>
              <a:rPr lang="en-US" sz="800" dirty="0"/>
              <a:t>* Minimum crosswalk width shall be 8 feet where the posted speed limit is 40 mph or greater at a non-intersection crosswalk.</a:t>
            </a:r>
          </a:p>
        </p:txBody>
      </p:sp>
    </p:spTree>
    <p:extLst>
      <p:ext uri="{BB962C8B-B14F-4D97-AF65-F5344CB8AC3E}">
        <p14:creationId xmlns:p14="http://schemas.microsoft.com/office/powerpoint/2010/main" val="1878486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683A5-5F18-690C-F83F-6D69CA6B36C2}"/>
              </a:ext>
            </a:extLst>
          </p:cNvPr>
          <p:cNvSpPr>
            <a:spLocks noGrp="1"/>
          </p:cNvSpPr>
          <p:nvPr>
            <p:ph type="title"/>
          </p:nvPr>
        </p:nvSpPr>
        <p:spPr/>
        <p:txBody>
          <a:bodyPr/>
          <a:lstStyle/>
          <a:p>
            <a:r>
              <a:rPr lang="en-US" dirty="0"/>
              <a:t>Section 3C.05 High-Visibility Crosswalks</a:t>
            </a:r>
          </a:p>
        </p:txBody>
      </p:sp>
      <p:sp>
        <p:nvSpPr>
          <p:cNvPr id="4" name="Content Placeholder 3">
            <a:extLst>
              <a:ext uri="{FF2B5EF4-FFF2-40B4-BE49-F238E27FC236}">
                <a16:creationId xmlns:a16="http://schemas.microsoft.com/office/drawing/2014/main" id="{352C34EF-29A0-847D-9E07-D84370C38FFB}"/>
              </a:ext>
            </a:extLst>
          </p:cNvPr>
          <p:cNvSpPr>
            <a:spLocks noGrp="1"/>
          </p:cNvSpPr>
          <p:nvPr>
            <p:ph idx="1"/>
          </p:nvPr>
        </p:nvSpPr>
        <p:spPr/>
        <p:txBody>
          <a:bodyPr/>
          <a:lstStyle/>
          <a:p>
            <a:r>
              <a:rPr lang="en-US" dirty="0"/>
              <a:t>Adds Section with provisions for the various types of </a:t>
            </a:r>
            <a:br>
              <a:rPr lang="en-US" dirty="0"/>
            </a:br>
            <a:r>
              <a:rPr lang="en-US" dirty="0"/>
              <a:t>high-visibility crosswalks including longitudinal bar, perpendicular, and double-paired designs</a:t>
            </a:r>
          </a:p>
        </p:txBody>
      </p:sp>
      <p:sp>
        <p:nvSpPr>
          <p:cNvPr id="3" name="TextBox 2">
            <a:extLst>
              <a:ext uri="{FF2B5EF4-FFF2-40B4-BE49-F238E27FC236}">
                <a16:creationId xmlns:a16="http://schemas.microsoft.com/office/drawing/2014/main" id="{FC904F43-251D-9048-A81D-9C001C41D900}"/>
              </a:ext>
            </a:extLst>
          </p:cNvPr>
          <p:cNvSpPr txBox="1"/>
          <p:nvPr/>
        </p:nvSpPr>
        <p:spPr>
          <a:xfrm>
            <a:off x="4593265" y="2711081"/>
            <a:ext cx="2646878" cy="276999"/>
          </a:xfrm>
          <a:prstGeom prst="rect">
            <a:avLst/>
          </a:prstGeom>
          <a:noFill/>
        </p:spPr>
        <p:txBody>
          <a:bodyPr wrap="none" rtlCol="0">
            <a:spAutoFit/>
          </a:bodyPr>
          <a:lstStyle/>
          <a:p>
            <a:r>
              <a:rPr lang="en-US" sz="1200" b="1" dirty="0"/>
              <a:t>Figure 3C-1.  Crosswalk Markings</a:t>
            </a:r>
          </a:p>
        </p:txBody>
      </p:sp>
      <p:pic>
        <p:nvPicPr>
          <p:cNvPr id="5" name="Picture 4" descr="Four styles of crosswalk markings are shown against a vertical rectangular medium gray legend. At the top of the legend, a “Transverse” is shown with two parallel solid white lines. Below the transverse, a “Longitudinal Bar” is shown as a series of closely spaced solid white lines. Below the longitudinal bar, a “Ladder” is shown with solid white vertical lines between two horizontal, parallel solid white lines. At the bottom of the legend, “Bar Pair” is shown as a series of closely spaced pairs of solid white lines. Longitudinal bar, ladder, and bar pair are marked as “High-Visibility” crosswalks. ">
            <a:extLst>
              <a:ext uri="{FF2B5EF4-FFF2-40B4-BE49-F238E27FC236}">
                <a16:creationId xmlns:a16="http://schemas.microsoft.com/office/drawing/2014/main" id="{CA05B482-2C15-CC32-9642-94C41F4EC017}"/>
              </a:ext>
            </a:extLst>
          </p:cNvPr>
          <p:cNvPicPr>
            <a:picLocks noChangeAspect="1"/>
          </p:cNvPicPr>
          <p:nvPr/>
        </p:nvPicPr>
        <p:blipFill rotWithShape="1">
          <a:blip r:embed="rId3"/>
          <a:srcRect t="6148" b="11743"/>
          <a:stretch/>
        </p:blipFill>
        <p:spPr>
          <a:xfrm>
            <a:off x="3229792" y="2972691"/>
            <a:ext cx="5981700" cy="2639605"/>
          </a:xfrm>
          <a:prstGeom prst="rect">
            <a:avLst/>
          </a:prstGeom>
        </p:spPr>
      </p:pic>
      <p:sp>
        <p:nvSpPr>
          <p:cNvPr id="6" name="TextBox 5">
            <a:extLst>
              <a:ext uri="{FF2B5EF4-FFF2-40B4-BE49-F238E27FC236}">
                <a16:creationId xmlns:a16="http://schemas.microsoft.com/office/drawing/2014/main" id="{DA16BEA9-2078-5189-0ECE-F015D649BF5B}"/>
              </a:ext>
            </a:extLst>
          </p:cNvPr>
          <p:cNvSpPr txBox="1"/>
          <p:nvPr/>
        </p:nvSpPr>
        <p:spPr>
          <a:xfrm>
            <a:off x="4752773" y="5643219"/>
            <a:ext cx="3159839" cy="384721"/>
          </a:xfrm>
          <a:prstGeom prst="rect">
            <a:avLst/>
          </a:prstGeom>
          <a:noFill/>
        </p:spPr>
        <p:txBody>
          <a:bodyPr wrap="none" rtlCol="0">
            <a:spAutoFit/>
          </a:bodyPr>
          <a:lstStyle/>
          <a:p>
            <a:r>
              <a:rPr lang="en-US" sz="1100" b="1" dirty="0"/>
              <a:t>*</a:t>
            </a:r>
            <a:r>
              <a:rPr lang="en-US" sz="800" dirty="0"/>
              <a:t> Minimum crosswalk width shall be 8 feet where the posted</a:t>
            </a:r>
            <a:br>
              <a:rPr lang="en-US" sz="800" dirty="0"/>
            </a:br>
            <a:r>
              <a:rPr lang="en-US" sz="800" dirty="0"/>
              <a:t>  speed limit is 40 mph or greater at a non-intersection crosswalk.</a:t>
            </a:r>
            <a:endParaRPr lang="en-US" sz="800" b="1" dirty="0"/>
          </a:p>
        </p:txBody>
      </p:sp>
    </p:spTree>
    <p:extLst>
      <p:ext uri="{BB962C8B-B14F-4D97-AF65-F5344CB8AC3E}">
        <p14:creationId xmlns:p14="http://schemas.microsoft.com/office/powerpoint/2010/main" val="2267453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AE66E-28C3-18CB-68B0-265D9B3C1DA1}"/>
              </a:ext>
            </a:extLst>
          </p:cNvPr>
          <p:cNvSpPr>
            <a:spLocks noGrp="1"/>
          </p:cNvSpPr>
          <p:nvPr>
            <p:ph type="title"/>
          </p:nvPr>
        </p:nvSpPr>
        <p:spPr/>
        <p:txBody>
          <a:bodyPr>
            <a:normAutofit/>
          </a:bodyPr>
          <a:lstStyle/>
          <a:p>
            <a:r>
              <a:rPr lang="en-US"/>
              <a:t>Section 3C.10 Crosswalks for Exclusive Pedestrian Phases that Permit Diagonal Crossings</a:t>
            </a:r>
            <a:endParaRPr lang="en-US" dirty="0"/>
          </a:p>
        </p:txBody>
      </p:sp>
      <p:sp>
        <p:nvSpPr>
          <p:cNvPr id="4" name="Content Placeholder 3">
            <a:extLst>
              <a:ext uri="{FF2B5EF4-FFF2-40B4-BE49-F238E27FC236}">
                <a16:creationId xmlns:a16="http://schemas.microsoft.com/office/drawing/2014/main" id="{981D284D-10A0-ED3A-3D25-89E9A1344645}"/>
              </a:ext>
            </a:extLst>
          </p:cNvPr>
          <p:cNvSpPr>
            <a:spLocks noGrp="1"/>
          </p:cNvSpPr>
          <p:nvPr>
            <p:ph idx="1"/>
          </p:nvPr>
        </p:nvSpPr>
        <p:spPr>
          <a:xfrm>
            <a:off x="617621" y="1751744"/>
            <a:ext cx="6102156" cy="4217639"/>
          </a:xfrm>
        </p:spPr>
        <p:txBody>
          <a:bodyPr/>
          <a:lstStyle/>
          <a:p>
            <a:r>
              <a:rPr lang="en-US" dirty="0"/>
              <a:t>Adds Guidance recommending that the segments of the crosswalk markings that facilitate the diagonal crossing should not use high-visibility crosswalk markings</a:t>
            </a:r>
          </a:p>
        </p:txBody>
      </p:sp>
      <p:sp>
        <p:nvSpPr>
          <p:cNvPr id="5" name="TextBox 4">
            <a:extLst>
              <a:ext uri="{FF2B5EF4-FFF2-40B4-BE49-F238E27FC236}">
                <a16:creationId xmlns:a16="http://schemas.microsoft.com/office/drawing/2014/main" id="{86A84C4D-FB32-7AFE-F6DB-036A2C2F89B4}"/>
              </a:ext>
            </a:extLst>
          </p:cNvPr>
          <p:cNvSpPr txBox="1"/>
          <p:nvPr/>
        </p:nvSpPr>
        <p:spPr>
          <a:xfrm>
            <a:off x="7582948" y="1949721"/>
            <a:ext cx="3141200" cy="577081"/>
          </a:xfrm>
          <a:prstGeom prst="rect">
            <a:avLst/>
          </a:prstGeom>
          <a:noFill/>
        </p:spPr>
        <p:txBody>
          <a:bodyPr wrap="square" rtlCol="0">
            <a:spAutoFit/>
          </a:bodyPr>
          <a:lstStyle/>
          <a:p>
            <a:pPr algn="ctr"/>
            <a:r>
              <a:rPr lang="en-US" sz="1050" b="1" dirty="0"/>
              <a:t>Figure 3C-2.  Example of Crosswalk Markings for an Exclusive Pedestrian Phase </a:t>
            </a:r>
          </a:p>
          <a:p>
            <a:pPr algn="ctr"/>
            <a:r>
              <a:rPr lang="en-US" sz="1050" b="1" dirty="0"/>
              <a:t>that Permits Diagonal Crossing</a:t>
            </a:r>
          </a:p>
        </p:txBody>
      </p:sp>
      <p:pic>
        <p:nvPicPr>
          <p:cNvPr id="6" name="Picture 5" descr="A single solid white line is shown marked across the full width of each side of each roadway at the outside of the intersection, forming an outer &quot;box.&quot; Inside the intersection, markings are shown as solid white lines parallel to the white lines that cross the roadways, but they do not join each other. Where they would come together to form right angles at the corners of an inner &quot;box,&quot; a space is shown, with angled, inward-pointing parallel solid white lines shown pointing toward the center of the intersection. All of these solid white lines are shown against a medium gray intersection.">
            <a:extLst>
              <a:ext uri="{FF2B5EF4-FFF2-40B4-BE49-F238E27FC236}">
                <a16:creationId xmlns:a16="http://schemas.microsoft.com/office/drawing/2014/main" id="{B7FECCE2-0809-DE9E-34CE-BB2D1BCBDB50}"/>
              </a:ext>
            </a:extLst>
          </p:cNvPr>
          <p:cNvPicPr>
            <a:picLocks noChangeAspect="1"/>
          </p:cNvPicPr>
          <p:nvPr/>
        </p:nvPicPr>
        <p:blipFill rotWithShape="1">
          <a:blip r:embed="rId3"/>
          <a:srcRect t="16830" b="11983"/>
          <a:stretch/>
        </p:blipFill>
        <p:spPr>
          <a:xfrm>
            <a:off x="7117413" y="2526802"/>
            <a:ext cx="4072269" cy="3055066"/>
          </a:xfrm>
          <a:prstGeom prst="rect">
            <a:avLst/>
          </a:prstGeom>
        </p:spPr>
      </p:pic>
      <p:sp>
        <p:nvSpPr>
          <p:cNvPr id="7" name="TextBox 6">
            <a:extLst>
              <a:ext uri="{FF2B5EF4-FFF2-40B4-BE49-F238E27FC236}">
                <a16:creationId xmlns:a16="http://schemas.microsoft.com/office/drawing/2014/main" id="{F6B0D5DA-2F72-852B-64EC-377794C455D0}"/>
              </a:ext>
            </a:extLst>
          </p:cNvPr>
          <p:cNvSpPr txBox="1"/>
          <p:nvPr/>
        </p:nvSpPr>
        <p:spPr>
          <a:xfrm>
            <a:off x="8228603" y="5581868"/>
            <a:ext cx="2085976" cy="584775"/>
          </a:xfrm>
          <a:prstGeom prst="rect">
            <a:avLst/>
          </a:prstGeom>
          <a:noFill/>
        </p:spPr>
        <p:txBody>
          <a:bodyPr wrap="square" rtlCol="0">
            <a:spAutoFit/>
          </a:bodyPr>
          <a:lstStyle/>
          <a:p>
            <a:r>
              <a:rPr lang="en-US" sz="800" dirty="0"/>
              <a:t>Note:  High-visibility crosswalks can be</a:t>
            </a:r>
          </a:p>
          <a:p>
            <a:r>
              <a:rPr lang="en-US" sz="800" dirty="0"/>
              <a:t>           used for the crosswalks around</a:t>
            </a:r>
          </a:p>
          <a:p>
            <a:r>
              <a:rPr lang="en-US" sz="800" dirty="0"/>
              <a:t>           the perimeter of the intersection</a:t>
            </a:r>
          </a:p>
          <a:p>
            <a:endParaRPr lang="en-US" sz="800" dirty="0"/>
          </a:p>
        </p:txBody>
      </p:sp>
    </p:spTree>
    <p:extLst>
      <p:ext uri="{BB962C8B-B14F-4D97-AF65-F5344CB8AC3E}">
        <p14:creationId xmlns:p14="http://schemas.microsoft.com/office/powerpoint/2010/main" val="280518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Part 3</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Part 3</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3</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EAD4D-9B77-EBA3-41AD-9C72D02C00ED}"/>
              </a:ext>
            </a:extLst>
          </p:cNvPr>
          <p:cNvSpPr>
            <a:spLocks noGrp="1"/>
          </p:cNvSpPr>
          <p:nvPr>
            <p:ph type="title"/>
          </p:nvPr>
        </p:nvSpPr>
        <p:spPr>
          <a:xfrm>
            <a:off x="617620" y="365125"/>
            <a:ext cx="10969699" cy="1386619"/>
          </a:xfrm>
        </p:spPr>
        <p:txBody>
          <a:bodyPr/>
          <a:lstStyle/>
          <a:p>
            <a:r>
              <a:rPr lang="en-US"/>
              <a:t>Section 3D.02 White Lane Line Pavement Markings for Roundabouts</a:t>
            </a:r>
            <a:endParaRPr lang="en-US" dirty="0"/>
          </a:p>
        </p:txBody>
      </p:sp>
      <p:sp>
        <p:nvSpPr>
          <p:cNvPr id="4" name="Content Placeholder 3">
            <a:extLst>
              <a:ext uri="{FF2B5EF4-FFF2-40B4-BE49-F238E27FC236}">
                <a16:creationId xmlns:a16="http://schemas.microsoft.com/office/drawing/2014/main" id="{CC129166-3385-9999-9114-FBB03788ED71}"/>
              </a:ext>
            </a:extLst>
          </p:cNvPr>
          <p:cNvSpPr>
            <a:spLocks noGrp="1"/>
          </p:cNvSpPr>
          <p:nvPr>
            <p:ph idx="1"/>
          </p:nvPr>
        </p:nvSpPr>
        <p:spPr>
          <a:xfrm>
            <a:off x="617621" y="1751744"/>
            <a:ext cx="10308287" cy="4217639"/>
          </a:xfrm>
        </p:spPr>
        <p:txBody>
          <a:bodyPr/>
          <a:lstStyle/>
          <a:p>
            <a:r>
              <a:rPr lang="en-US" dirty="0"/>
              <a:t>Adds Option describing the use of channelizing lines and chevron and diagonal markings on approaches to and within the circulatory roadway</a:t>
            </a:r>
          </a:p>
          <a:p>
            <a:endParaRPr lang="en-US" dirty="0"/>
          </a:p>
        </p:txBody>
      </p:sp>
      <p:pic>
        <p:nvPicPr>
          <p:cNvPr id="6" name="Picture 5" descr="An illustration of a  roundabout with white channelizing lines, optional diagonal markings, and other pavement markings.">
            <a:extLst>
              <a:ext uri="{FF2B5EF4-FFF2-40B4-BE49-F238E27FC236}">
                <a16:creationId xmlns:a16="http://schemas.microsoft.com/office/drawing/2014/main" id="{2F42FF62-598F-7CB7-4594-E4D77CA2987B}"/>
              </a:ext>
            </a:extLst>
          </p:cNvPr>
          <p:cNvPicPr>
            <a:picLocks noChangeAspect="1"/>
          </p:cNvPicPr>
          <p:nvPr/>
        </p:nvPicPr>
        <p:blipFill>
          <a:blip r:embed="rId3"/>
          <a:stretch>
            <a:fillRect/>
          </a:stretch>
        </p:blipFill>
        <p:spPr>
          <a:xfrm>
            <a:off x="3949997" y="2781091"/>
            <a:ext cx="3765895" cy="3398917"/>
          </a:xfrm>
          <a:prstGeom prst="rect">
            <a:avLst/>
          </a:prstGeom>
        </p:spPr>
      </p:pic>
    </p:spTree>
    <p:extLst>
      <p:ext uri="{BB962C8B-B14F-4D97-AF65-F5344CB8AC3E}">
        <p14:creationId xmlns:p14="http://schemas.microsoft.com/office/powerpoint/2010/main" val="3726391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EAD4D-9B77-EBA3-41AD-9C72D02C00ED}"/>
              </a:ext>
            </a:extLst>
          </p:cNvPr>
          <p:cNvSpPr>
            <a:spLocks noGrp="1"/>
          </p:cNvSpPr>
          <p:nvPr>
            <p:ph type="title"/>
          </p:nvPr>
        </p:nvSpPr>
        <p:spPr/>
        <p:txBody>
          <a:bodyPr>
            <a:normAutofit/>
          </a:bodyPr>
          <a:lstStyle/>
          <a:p>
            <a:r>
              <a:rPr lang="en-US"/>
              <a:t>Section 3D.06 Arrow Pavement Markings for Roundabouts</a:t>
            </a:r>
            <a:endParaRPr lang="en-US" dirty="0"/>
          </a:p>
        </p:txBody>
      </p:sp>
      <p:sp>
        <p:nvSpPr>
          <p:cNvPr id="4" name="Content Placeholder 3">
            <a:extLst>
              <a:ext uri="{FF2B5EF4-FFF2-40B4-BE49-F238E27FC236}">
                <a16:creationId xmlns:a16="http://schemas.microsoft.com/office/drawing/2014/main" id="{CC129166-3385-9999-9114-FBB03788ED71}"/>
              </a:ext>
            </a:extLst>
          </p:cNvPr>
          <p:cNvSpPr>
            <a:spLocks noGrp="1"/>
          </p:cNvSpPr>
          <p:nvPr>
            <p:ph idx="1"/>
          </p:nvPr>
        </p:nvSpPr>
        <p:spPr/>
        <p:txBody>
          <a:bodyPr>
            <a:normAutofit lnSpcReduction="10000"/>
          </a:bodyPr>
          <a:lstStyle/>
          <a:p>
            <a:pPr>
              <a:lnSpc>
                <a:spcPct val="110000"/>
              </a:lnSpc>
            </a:pPr>
            <a:r>
              <a:rPr lang="en-US" dirty="0"/>
              <a:t>Adds Guidance:</a:t>
            </a:r>
          </a:p>
          <a:p>
            <a:pPr lvl="1"/>
            <a:r>
              <a:rPr lang="en-US" dirty="0"/>
              <a:t>Recommends not using lane-use arrows on single-lane approaches</a:t>
            </a:r>
          </a:p>
          <a:p>
            <a:pPr lvl="1"/>
            <a:r>
              <a:rPr lang="en-US" dirty="0"/>
              <a:t>Recommends using lane-use arrows for approaches with double left or double right turns</a:t>
            </a:r>
          </a:p>
          <a:p>
            <a:r>
              <a:rPr lang="en-US" dirty="0"/>
              <a:t>Adds Standard prohibiting lane-use arrow pavement markings between a crosswalk and wide dotted line</a:t>
            </a:r>
          </a:p>
          <a:p>
            <a:r>
              <a:rPr lang="en-US" dirty="0"/>
              <a:t>Changes Option to Guidance recommending use of lane-use arrows to match the type of arrows used on the corresponding regulatory lane-use signs</a:t>
            </a:r>
          </a:p>
          <a:p>
            <a:endParaRPr lang="en-US" dirty="0"/>
          </a:p>
        </p:txBody>
      </p:sp>
    </p:spTree>
    <p:extLst>
      <p:ext uri="{BB962C8B-B14F-4D97-AF65-F5344CB8AC3E}">
        <p14:creationId xmlns:p14="http://schemas.microsoft.com/office/powerpoint/2010/main" val="4274727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6A562-4465-DFCA-486A-60AEE29A28BE}"/>
              </a:ext>
            </a:extLst>
          </p:cNvPr>
          <p:cNvSpPr>
            <a:spLocks noGrp="1"/>
          </p:cNvSpPr>
          <p:nvPr>
            <p:ph type="title"/>
          </p:nvPr>
        </p:nvSpPr>
        <p:spPr>
          <a:xfrm>
            <a:off x="617620" y="365125"/>
            <a:ext cx="10969699" cy="1386619"/>
          </a:xfrm>
        </p:spPr>
        <p:txBody>
          <a:bodyPr/>
          <a:lstStyle/>
          <a:p>
            <a:r>
              <a:rPr lang="en-US"/>
              <a:t>Section 3E.03 Preferential Lane Word and Symbol Markings</a:t>
            </a:r>
            <a:endParaRPr lang="en-US" dirty="0"/>
          </a:p>
        </p:txBody>
      </p:sp>
      <p:sp>
        <p:nvSpPr>
          <p:cNvPr id="4" name="Content Placeholder 3">
            <a:extLst>
              <a:ext uri="{FF2B5EF4-FFF2-40B4-BE49-F238E27FC236}">
                <a16:creationId xmlns:a16="http://schemas.microsoft.com/office/drawing/2014/main" id="{1D081877-C302-B238-65B3-06D4BEF7A531}"/>
              </a:ext>
            </a:extLst>
          </p:cNvPr>
          <p:cNvSpPr>
            <a:spLocks noGrp="1"/>
          </p:cNvSpPr>
          <p:nvPr>
            <p:ph idx="1"/>
          </p:nvPr>
        </p:nvSpPr>
        <p:spPr>
          <a:xfrm>
            <a:off x="617538" y="1786182"/>
            <a:ext cx="10969625" cy="4217987"/>
          </a:xfrm>
        </p:spPr>
        <p:txBody>
          <a:bodyPr>
            <a:noAutofit/>
          </a:bodyPr>
          <a:lstStyle/>
          <a:p>
            <a:pPr>
              <a:lnSpc>
                <a:spcPct val="90000"/>
              </a:lnSpc>
              <a:spcBef>
                <a:spcPts val="1200"/>
              </a:spcBef>
            </a:pPr>
            <a:r>
              <a:rPr lang="en-US" dirty="0"/>
              <a:t>Adds BUS STOP and TAXI STAND as required word markings for their respective uses</a:t>
            </a:r>
          </a:p>
          <a:p>
            <a:pPr>
              <a:lnSpc>
                <a:spcPct val="90000"/>
              </a:lnSpc>
              <a:spcBef>
                <a:spcPts val="0"/>
              </a:spcBef>
            </a:pPr>
            <a:r>
              <a:rPr lang="en-US" dirty="0"/>
              <a:t>Changes Standard to Guidance regarding preferential lanes with two or more permitted uses to select either symbols or word markings, or both</a:t>
            </a:r>
          </a:p>
          <a:p>
            <a:pPr>
              <a:lnSpc>
                <a:spcPct val="90000"/>
              </a:lnSpc>
              <a:spcBef>
                <a:spcPts val="0"/>
              </a:spcBef>
            </a:pPr>
            <a:r>
              <a:rPr lang="en-US" dirty="0"/>
              <a:t>Adds Option allowing lane-use arrow markings to be placed on the curb lanes on approaches to an intersection to signify non-preferential users can use the lane for turning movements</a:t>
            </a:r>
          </a:p>
          <a:p>
            <a:pPr>
              <a:lnSpc>
                <a:spcPct val="90000"/>
              </a:lnSpc>
              <a:spcBef>
                <a:spcPts val="0"/>
              </a:spcBef>
            </a:pPr>
            <a:r>
              <a:rPr lang="en-US" dirty="0"/>
              <a:t>Adds prohibition on the use of word or symbol markings denoting motorcycle and Inherently Low Emission Vehicles (ILEV)</a:t>
            </a:r>
          </a:p>
        </p:txBody>
      </p:sp>
    </p:spTree>
    <p:extLst>
      <p:ext uri="{BB962C8B-B14F-4D97-AF65-F5344CB8AC3E}">
        <p14:creationId xmlns:p14="http://schemas.microsoft.com/office/powerpoint/2010/main" val="329538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E75A8-8B27-9DB7-AE30-21C6CE6B0215}"/>
              </a:ext>
            </a:extLst>
          </p:cNvPr>
          <p:cNvSpPr>
            <a:spLocks noGrp="1"/>
          </p:cNvSpPr>
          <p:nvPr>
            <p:ph type="title"/>
          </p:nvPr>
        </p:nvSpPr>
        <p:spPr/>
        <p:txBody>
          <a:bodyPr/>
          <a:lstStyle/>
          <a:p>
            <a:r>
              <a:rPr lang="en-US" dirty="0"/>
              <a:t>Section 3E.04 Markings for Part-Time Travel on a Shoulder</a:t>
            </a:r>
          </a:p>
        </p:txBody>
      </p:sp>
      <p:sp>
        <p:nvSpPr>
          <p:cNvPr id="4" name="Content Placeholder 3">
            <a:extLst>
              <a:ext uri="{FF2B5EF4-FFF2-40B4-BE49-F238E27FC236}">
                <a16:creationId xmlns:a16="http://schemas.microsoft.com/office/drawing/2014/main" id="{18E42160-8736-3652-F66F-14D79558B7E9}"/>
              </a:ext>
            </a:extLst>
          </p:cNvPr>
          <p:cNvSpPr>
            <a:spLocks noGrp="1"/>
          </p:cNvSpPr>
          <p:nvPr>
            <p:ph idx="1"/>
          </p:nvPr>
        </p:nvSpPr>
        <p:spPr>
          <a:xfrm>
            <a:off x="617621" y="1751744"/>
            <a:ext cx="6123421" cy="4217639"/>
          </a:xfrm>
        </p:spPr>
        <p:txBody>
          <a:bodyPr>
            <a:normAutofit/>
          </a:bodyPr>
          <a:lstStyle/>
          <a:p>
            <a:r>
              <a:rPr lang="en-US" dirty="0"/>
              <a:t>Adds new</a:t>
            </a:r>
            <a:r>
              <a:rPr lang="en-US" dirty="0">
                <a:solidFill>
                  <a:srgbClr val="FF0000"/>
                </a:solidFill>
              </a:rPr>
              <a:t> </a:t>
            </a:r>
            <a:r>
              <a:rPr lang="en-US" dirty="0"/>
              <a:t>Section with Standard, Guidance, Option, and Support paragraphs for situations where shoulders are designated for use during peak hour conditions</a:t>
            </a:r>
          </a:p>
          <a:p>
            <a:r>
              <a:rPr lang="en-US" dirty="0"/>
              <a:t>Adds Figures 3E-5 and 3E-6</a:t>
            </a:r>
          </a:p>
        </p:txBody>
      </p:sp>
      <p:sp>
        <p:nvSpPr>
          <p:cNvPr id="10" name="TextBox 9">
            <a:extLst>
              <a:ext uri="{FF2B5EF4-FFF2-40B4-BE49-F238E27FC236}">
                <a16:creationId xmlns:a16="http://schemas.microsoft.com/office/drawing/2014/main" id="{437B4D85-23A7-2345-9F62-241827410CEF}"/>
              </a:ext>
            </a:extLst>
          </p:cNvPr>
          <p:cNvSpPr txBox="1"/>
          <p:nvPr/>
        </p:nvSpPr>
        <p:spPr>
          <a:xfrm>
            <a:off x="6948789" y="1404520"/>
            <a:ext cx="3834704" cy="400110"/>
          </a:xfrm>
          <a:prstGeom prst="rect">
            <a:avLst/>
          </a:prstGeom>
          <a:noFill/>
        </p:spPr>
        <p:txBody>
          <a:bodyPr wrap="none" rtlCol="0">
            <a:spAutoFit/>
          </a:bodyPr>
          <a:lstStyle/>
          <a:p>
            <a:r>
              <a:rPr lang="en-US" sz="1000" b="1" dirty="0"/>
              <a:t>Figure 3E-5.  Markings for Part-Time Travel on Shoulder and</a:t>
            </a:r>
            <a:br>
              <a:rPr lang="en-US" sz="1000" b="1" dirty="0"/>
            </a:br>
            <a:r>
              <a:rPr lang="en-US" sz="1000" b="1" dirty="0"/>
              <a:t>      Application of Pavement Word Markings </a:t>
            </a:r>
            <a:r>
              <a:rPr lang="en-US" sz="1000" dirty="0"/>
              <a:t>(Sheet 1 of 3)</a:t>
            </a:r>
            <a:endParaRPr lang="en-US" sz="1000" b="1" dirty="0"/>
          </a:p>
        </p:txBody>
      </p:sp>
      <p:sp>
        <p:nvSpPr>
          <p:cNvPr id="5" name="TextBox 4">
            <a:extLst>
              <a:ext uri="{FF2B5EF4-FFF2-40B4-BE49-F238E27FC236}">
                <a16:creationId xmlns:a16="http://schemas.microsoft.com/office/drawing/2014/main" id="{2673E612-5DD1-3317-FE6B-D7C6C39D291B}"/>
              </a:ext>
            </a:extLst>
          </p:cNvPr>
          <p:cNvSpPr txBox="1"/>
          <p:nvPr/>
        </p:nvSpPr>
        <p:spPr>
          <a:xfrm>
            <a:off x="6379535" y="1809223"/>
            <a:ext cx="1492716" cy="338554"/>
          </a:xfrm>
          <a:prstGeom prst="rect">
            <a:avLst/>
          </a:prstGeom>
          <a:noFill/>
        </p:spPr>
        <p:txBody>
          <a:bodyPr wrap="none" rtlCol="0">
            <a:spAutoFit/>
          </a:bodyPr>
          <a:lstStyle/>
          <a:p>
            <a:r>
              <a:rPr lang="en-US" sz="800" b="1" dirty="0"/>
              <a:t>A – Right-hand shoulder – </a:t>
            </a:r>
            <a:br>
              <a:rPr lang="en-US" sz="800" b="1" dirty="0"/>
            </a:br>
            <a:r>
              <a:rPr lang="en-US" sz="800" b="1" dirty="0"/>
              <a:t>       transit use only</a:t>
            </a:r>
          </a:p>
        </p:txBody>
      </p:sp>
      <p:sp>
        <p:nvSpPr>
          <p:cNvPr id="7" name="TextBox 6">
            <a:extLst>
              <a:ext uri="{FF2B5EF4-FFF2-40B4-BE49-F238E27FC236}">
                <a16:creationId xmlns:a16="http://schemas.microsoft.com/office/drawing/2014/main" id="{B1C1883D-6296-EFB5-912F-58C1480015E1}"/>
              </a:ext>
            </a:extLst>
          </p:cNvPr>
          <p:cNvSpPr txBox="1"/>
          <p:nvPr/>
        </p:nvSpPr>
        <p:spPr>
          <a:xfrm>
            <a:off x="10037135" y="1809223"/>
            <a:ext cx="1492716" cy="338554"/>
          </a:xfrm>
          <a:prstGeom prst="rect">
            <a:avLst/>
          </a:prstGeom>
          <a:noFill/>
        </p:spPr>
        <p:txBody>
          <a:bodyPr wrap="none" rtlCol="0">
            <a:spAutoFit/>
          </a:bodyPr>
          <a:lstStyle/>
          <a:p>
            <a:r>
              <a:rPr lang="en-US" sz="800" b="1" dirty="0"/>
              <a:t>B – Right-hand shoulder – </a:t>
            </a:r>
            <a:br>
              <a:rPr lang="en-US" sz="800" b="1" dirty="0"/>
            </a:br>
            <a:r>
              <a:rPr lang="en-US" sz="800" b="1" dirty="0"/>
              <a:t>       HOV allowed</a:t>
            </a:r>
          </a:p>
        </p:txBody>
      </p:sp>
      <p:pic>
        <p:nvPicPr>
          <p:cNvPr id="6" name="Picture 5" descr="Two examples of a vertical four-lane roadway are shown. The first example shows four northbound lanes with a fourth right shoulder lane labeled “BUS ONLY.” The “BUS ONLY” lane is separated from the adjacent general-purpose lane with a single solid white line and dotted white lane lines where lane changing is allowed.&#10;The second example shows four northbound lanes with a fourth right shoulder HOV lane labeled with two white diamonds. The HOV lane is separated from the adjacent general-purpose lane with a single solid white line and dotted white lane lines where lane changing is allowed.">
            <a:extLst>
              <a:ext uri="{FF2B5EF4-FFF2-40B4-BE49-F238E27FC236}">
                <a16:creationId xmlns:a16="http://schemas.microsoft.com/office/drawing/2014/main" id="{F50ED189-AFB7-2C3F-6D4F-F4F772BACA36}"/>
              </a:ext>
            </a:extLst>
          </p:cNvPr>
          <p:cNvPicPr>
            <a:picLocks noChangeAspect="1"/>
          </p:cNvPicPr>
          <p:nvPr/>
        </p:nvPicPr>
        <p:blipFill rotWithShape="1">
          <a:blip r:embed="rId3"/>
          <a:srcRect t="9363" b="56449"/>
          <a:stretch/>
        </p:blipFill>
        <p:spPr>
          <a:xfrm>
            <a:off x="6510262" y="2147777"/>
            <a:ext cx="5307837" cy="3075438"/>
          </a:xfrm>
          <a:prstGeom prst="rect">
            <a:avLst/>
          </a:prstGeom>
        </p:spPr>
      </p:pic>
      <p:sp>
        <p:nvSpPr>
          <p:cNvPr id="8" name="Rectangle 7">
            <a:extLst>
              <a:ext uri="{FF2B5EF4-FFF2-40B4-BE49-F238E27FC236}">
                <a16:creationId xmlns:a16="http://schemas.microsoft.com/office/drawing/2014/main" id="{26FE50BA-2ABA-C505-EC22-522C9A6FE725}"/>
              </a:ext>
              <a:ext uri="{C183D7F6-B498-43B3-948B-1728B52AA6E4}">
                <adec:decorative xmlns:adec="http://schemas.microsoft.com/office/drawing/2017/decorative" val="1"/>
              </a:ext>
            </a:extLst>
          </p:cNvPr>
          <p:cNvSpPr/>
          <p:nvPr/>
        </p:nvSpPr>
        <p:spPr>
          <a:xfrm>
            <a:off x="7872251" y="4306186"/>
            <a:ext cx="2164884" cy="7123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5581D2A-CFB9-26CE-AD97-DC8B216B5B9C}"/>
              </a:ext>
              <a:ext uri="{C183D7F6-B498-43B3-948B-1728B52AA6E4}">
                <adec:decorative xmlns:adec="http://schemas.microsoft.com/office/drawing/2017/decorative" val="0"/>
              </a:ext>
            </a:extLst>
          </p:cNvPr>
          <p:cNvSpPr txBox="1"/>
          <p:nvPr/>
        </p:nvSpPr>
        <p:spPr>
          <a:xfrm>
            <a:off x="7771315" y="4369988"/>
            <a:ext cx="2264735" cy="584775"/>
          </a:xfrm>
          <a:prstGeom prst="rect">
            <a:avLst/>
          </a:prstGeom>
          <a:noFill/>
        </p:spPr>
        <p:txBody>
          <a:bodyPr wrap="square" rtlCol="0">
            <a:spAutoFit/>
          </a:bodyPr>
          <a:lstStyle/>
          <a:p>
            <a:r>
              <a:rPr lang="en-US" sz="800" dirty="0"/>
              <a:t>Notes:</a:t>
            </a:r>
          </a:p>
          <a:p>
            <a:pPr marL="339725" lvl="1" indent="-228600">
              <a:buFont typeface="+mj-lt"/>
              <a:buAutoNum type="arabicPeriod"/>
            </a:pPr>
            <a:r>
              <a:rPr lang="en-US" sz="800" dirty="0"/>
              <a:t>See Chapter 2G for part-time travel on</a:t>
            </a:r>
            <a:br>
              <a:rPr lang="en-US" sz="800" dirty="0"/>
            </a:br>
            <a:r>
              <a:rPr lang="en-US" sz="800" dirty="0"/>
              <a:t>shoulder signing.</a:t>
            </a:r>
          </a:p>
          <a:p>
            <a:pPr marL="339725" lvl="1" indent="-228600">
              <a:buFont typeface="+mj-lt"/>
              <a:buAutoNum type="arabicPeriod"/>
            </a:pPr>
            <a:r>
              <a:rPr lang="en-US" sz="800" dirty="0"/>
              <a:t>The red-colored pavement is optional.</a:t>
            </a:r>
          </a:p>
        </p:txBody>
      </p:sp>
    </p:spTree>
    <p:extLst>
      <p:ext uri="{BB962C8B-B14F-4D97-AF65-F5344CB8AC3E}">
        <p14:creationId xmlns:p14="http://schemas.microsoft.com/office/powerpoint/2010/main" val="119465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BA472-1EB8-5504-3A57-A5C80194F1E0}"/>
              </a:ext>
            </a:extLst>
          </p:cNvPr>
          <p:cNvSpPr>
            <a:spLocks noGrp="1"/>
          </p:cNvSpPr>
          <p:nvPr>
            <p:ph type="title"/>
          </p:nvPr>
        </p:nvSpPr>
        <p:spPr/>
        <p:txBody>
          <a:bodyPr/>
          <a:lstStyle/>
          <a:p>
            <a:r>
              <a:rPr lang="en-US" dirty="0"/>
              <a:t>Section 3F.02 Longitudinal Markings</a:t>
            </a:r>
          </a:p>
        </p:txBody>
      </p:sp>
      <p:sp>
        <p:nvSpPr>
          <p:cNvPr id="4" name="Content Placeholder 3">
            <a:extLst>
              <a:ext uri="{FF2B5EF4-FFF2-40B4-BE49-F238E27FC236}">
                <a16:creationId xmlns:a16="http://schemas.microsoft.com/office/drawing/2014/main" id="{FE359A45-1353-A6CF-106F-C7615BFABCA1}"/>
              </a:ext>
            </a:extLst>
          </p:cNvPr>
          <p:cNvSpPr>
            <a:spLocks noGrp="1"/>
          </p:cNvSpPr>
          <p:nvPr>
            <p:ph idx="1"/>
          </p:nvPr>
        </p:nvSpPr>
        <p:spPr/>
        <p:txBody>
          <a:bodyPr/>
          <a:lstStyle/>
          <a:p>
            <a:r>
              <a:rPr lang="en-US" dirty="0"/>
              <a:t>Adds Guidance paragraphs recommending solid white lane line markings to separate toll lanes, payment methods, or to channelize movements at toll plazas and that the solid lines begin at the upstream end of the full-width toll lane and continue to the toll plaza</a:t>
            </a:r>
          </a:p>
          <a:p>
            <a:r>
              <a:rPr lang="en-US" dirty="0"/>
              <a:t>Changes part of the Standard to Guidance regarding maximum widths of purple solid longitudinal markings</a:t>
            </a:r>
          </a:p>
        </p:txBody>
      </p:sp>
    </p:spTree>
    <p:extLst>
      <p:ext uri="{BB962C8B-B14F-4D97-AF65-F5344CB8AC3E}">
        <p14:creationId xmlns:p14="http://schemas.microsoft.com/office/powerpoint/2010/main" val="2153558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677BC-E280-9186-2F9E-7DA0E5296E3C}"/>
              </a:ext>
            </a:extLst>
          </p:cNvPr>
          <p:cNvSpPr>
            <a:spLocks noGrp="1"/>
          </p:cNvSpPr>
          <p:nvPr>
            <p:ph type="title"/>
          </p:nvPr>
        </p:nvSpPr>
        <p:spPr/>
        <p:txBody>
          <a:bodyPr/>
          <a:lstStyle/>
          <a:p>
            <a:r>
              <a:rPr lang="en-US" dirty="0"/>
              <a:t>Chapter 3G. Delineators</a:t>
            </a:r>
          </a:p>
        </p:txBody>
      </p:sp>
      <p:sp>
        <p:nvSpPr>
          <p:cNvPr id="4" name="Content Placeholder 3">
            <a:extLst>
              <a:ext uri="{FF2B5EF4-FFF2-40B4-BE49-F238E27FC236}">
                <a16:creationId xmlns:a16="http://schemas.microsoft.com/office/drawing/2014/main" id="{5DCB5DA6-B394-E403-69AB-B1E320C8F380}"/>
              </a:ext>
            </a:extLst>
          </p:cNvPr>
          <p:cNvSpPr>
            <a:spLocks noGrp="1"/>
          </p:cNvSpPr>
          <p:nvPr>
            <p:ph idx="1"/>
          </p:nvPr>
        </p:nvSpPr>
        <p:spPr/>
        <p:txBody>
          <a:bodyPr/>
          <a:lstStyle/>
          <a:p>
            <a:r>
              <a:rPr lang="en-US" dirty="0"/>
              <a:t>Section 3G.02:</a:t>
            </a:r>
          </a:p>
          <a:p>
            <a:pPr lvl="1"/>
            <a:r>
              <a:rPr lang="en-US" dirty="0"/>
              <a:t>Adds Standard that delineators be mounted on crashworthy supports</a:t>
            </a:r>
          </a:p>
          <a:p>
            <a:pPr lvl="1"/>
            <a:r>
              <a:rPr lang="en-US" dirty="0"/>
              <a:t>Adds Guidance to use delineators of the appropriate color to indicate lane-reduction transitions where either an outside or inside lane merges into an adjacent lane</a:t>
            </a:r>
          </a:p>
          <a:p>
            <a:r>
              <a:rPr lang="en-US" dirty="0"/>
              <a:t>Section 3G.03 adds an Option allowing Chevron Alignment</a:t>
            </a:r>
            <a:br>
              <a:rPr lang="en-US" dirty="0"/>
            </a:br>
            <a:r>
              <a:rPr lang="en-US" dirty="0"/>
              <a:t>(W1-8) signs to be used instead of, or in addition to, delineators</a:t>
            </a:r>
          </a:p>
          <a:p>
            <a:endParaRPr lang="en-US" dirty="0"/>
          </a:p>
        </p:txBody>
      </p:sp>
    </p:spTree>
    <p:extLst>
      <p:ext uri="{BB962C8B-B14F-4D97-AF65-F5344CB8AC3E}">
        <p14:creationId xmlns:p14="http://schemas.microsoft.com/office/powerpoint/2010/main" val="339672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F5057-7AFE-F28A-C883-8CC6E5C55734}"/>
              </a:ext>
            </a:extLst>
          </p:cNvPr>
          <p:cNvSpPr>
            <a:spLocks noGrp="1"/>
          </p:cNvSpPr>
          <p:nvPr>
            <p:ph type="title"/>
          </p:nvPr>
        </p:nvSpPr>
        <p:spPr/>
        <p:txBody>
          <a:bodyPr/>
          <a:lstStyle/>
          <a:p>
            <a:r>
              <a:rPr lang="en-US" dirty="0"/>
              <a:t>Chapter 3H. Colored Pavement</a:t>
            </a:r>
          </a:p>
        </p:txBody>
      </p:sp>
      <p:sp>
        <p:nvSpPr>
          <p:cNvPr id="4" name="Content Placeholder 3">
            <a:extLst>
              <a:ext uri="{FF2B5EF4-FFF2-40B4-BE49-F238E27FC236}">
                <a16:creationId xmlns:a16="http://schemas.microsoft.com/office/drawing/2014/main" id="{42F839F3-DB63-E371-3DA1-6B26C311856E}"/>
              </a:ext>
            </a:extLst>
          </p:cNvPr>
          <p:cNvSpPr>
            <a:spLocks noGrp="1"/>
          </p:cNvSpPr>
          <p:nvPr>
            <p:ph idx="1"/>
          </p:nvPr>
        </p:nvSpPr>
        <p:spPr/>
        <p:txBody>
          <a:bodyPr/>
          <a:lstStyle/>
          <a:p>
            <a:r>
              <a:rPr lang="en-US" dirty="0"/>
              <a:t>Yellow</a:t>
            </a:r>
          </a:p>
          <a:p>
            <a:r>
              <a:rPr lang="en-US" dirty="0"/>
              <a:t>White</a:t>
            </a:r>
          </a:p>
          <a:p>
            <a:r>
              <a:rPr lang="en-US" dirty="0"/>
              <a:t>Green (new) for bicycle facilities</a:t>
            </a:r>
          </a:p>
          <a:p>
            <a:r>
              <a:rPr lang="en-US" dirty="0"/>
              <a:t>Red (new) for public transit systems</a:t>
            </a:r>
          </a:p>
          <a:p>
            <a:r>
              <a:rPr lang="en-US" dirty="0"/>
              <a:t>Purple (new) for ETC Account-Only lanes</a:t>
            </a:r>
          </a:p>
          <a:p>
            <a:endParaRPr lang="en-US" dirty="0"/>
          </a:p>
        </p:txBody>
      </p:sp>
      <p:pic>
        <p:nvPicPr>
          <p:cNvPr id="6" name="Picture 5" descr="A two-lane horizontal roadway is shown with a green bike lane. ">
            <a:extLst>
              <a:ext uri="{FF2B5EF4-FFF2-40B4-BE49-F238E27FC236}">
                <a16:creationId xmlns:a16="http://schemas.microsoft.com/office/drawing/2014/main" id="{78DE2116-7DA8-3785-0B21-8BE0E8AFCAFE}"/>
              </a:ext>
            </a:extLst>
          </p:cNvPr>
          <p:cNvPicPr>
            <a:picLocks noChangeAspect="1"/>
          </p:cNvPicPr>
          <p:nvPr/>
        </p:nvPicPr>
        <p:blipFill>
          <a:blip r:embed="rId3"/>
          <a:stretch>
            <a:fillRect/>
          </a:stretch>
        </p:blipFill>
        <p:spPr>
          <a:xfrm>
            <a:off x="1828801" y="4572001"/>
            <a:ext cx="8584713" cy="1066799"/>
          </a:xfrm>
          <a:prstGeom prst="rect">
            <a:avLst/>
          </a:prstGeom>
        </p:spPr>
      </p:pic>
    </p:spTree>
    <p:extLst>
      <p:ext uri="{BB962C8B-B14F-4D97-AF65-F5344CB8AC3E}">
        <p14:creationId xmlns:p14="http://schemas.microsoft.com/office/powerpoint/2010/main" val="102202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74C65-A0A8-938A-B736-9E349164B8CF}"/>
              </a:ext>
            </a:extLst>
          </p:cNvPr>
          <p:cNvSpPr>
            <a:spLocks noGrp="1"/>
          </p:cNvSpPr>
          <p:nvPr>
            <p:ph type="title"/>
          </p:nvPr>
        </p:nvSpPr>
        <p:spPr>
          <a:xfrm>
            <a:off x="617620" y="365125"/>
            <a:ext cx="10969699" cy="880579"/>
          </a:xfrm>
        </p:spPr>
        <p:txBody>
          <a:bodyPr/>
          <a:lstStyle/>
          <a:p>
            <a:r>
              <a:rPr lang="en-US" dirty="0"/>
              <a:t>Section 3H.03 Aesthetic Surface Treatments </a:t>
            </a:r>
            <a:r>
              <a:rPr lang="en-US" sz="2400" dirty="0"/>
              <a:t>(1 of 2)</a:t>
            </a:r>
          </a:p>
        </p:txBody>
      </p:sp>
      <p:sp>
        <p:nvSpPr>
          <p:cNvPr id="4" name="Content Placeholder 3">
            <a:extLst>
              <a:ext uri="{FF2B5EF4-FFF2-40B4-BE49-F238E27FC236}">
                <a16:creationId xmlns:a16="http://schemas.microsoft.com/office/drawing/2014/main" id="{EB0D8215-8432-12A1-4B33-3057AE48F30E}"/>
              </a:ext>
            </a:extLst>
          </p:cNvPr>
          <p:cNvSpPr>
            <a:spLocks noGrp="1"/>
          </p:cNvSpPr>
          <p:nvPr>
            <p:ph idx="1"/>
          </p:nvPr>
        </p:nvSpPr>
        <p:spPr>
          <a:xfrm>
            <a:off x="617621" y="1245704"/>
            <a:ext cx="10969698" cy="4723680"/>
          </a:xfrm>
        </p:spPr>
        <p:txBody>
          <a:bodyPr>
            <a:normAutofit/>
          </a:bodyPr>
          <a:lstStyle/>
          <a:p>
            <a:r>
              <a:rPr lang="en-US" dirty="0"/>
              <a:t>New provisions to emphasize that aesthetic surface treatments differ from colored pavement:</a:t>
            </a:r>
          </a:p>
          <a:p>
            <a:pPr lvl="1"/>
            <a:r>
              <a:rPr lang="en-US" dirty="0"/>
              <a:t>Aesthetic treatments serve no traffic control purpose and are not traffic control devices</a:t>
            </a:r>
          </a:p>
          <a:p>
            <a:pPr lvl="1"/>
            <a:r>
              <a:rPr lang="en-US" dirty="0"/>
              <a:t>Colored pavement serves a traffic control purpose (as specified in the MUTCD)</a:t>
            </a:r>
          </a:p>
          <a:p>
            <a:r>
              <a:rPr lang="en-US" dirty="0"/>
              <a:t>The MUTCD does not prohibit aesthetic surface treatments but does limit how they interact with official traffic control devices:</a:t>
            </a:r>
          </a:p>
          <a:p>
            <a:pPr lvl="1"/>
            <a:r>
              <a:rPr lang="en-US" dirty="0"/>
              <a:t>Cannot mimic, obscure, or otherwise adversely impact the effectiveness of traffic control devices</a:t>
            </a:r>
          </a:p>
          <a:p>
            <a:endParaRPr lang="en-US" dirty="0"/>
          </a:p>
        </p:txBody>
      </p:sp>
    </p:spTree>
    <p:extLst>
      <p:ext uri="{BB962C8B-B14F-4D97-AF65-F5344CB8AC3E}">
        <p14:creationId xmlns:p14="http://schemas.microsoft.com/office/powerpoint/2010/main" val="1332225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74C65-A0A8-938A-B736-9E349164B8CF}"/>
              </a:ext>
            </a:extLst>
          </p:cNvPr>
          <p:cNvSpPr>
            <a:spLocks noGrp="1"/>
          </p:cNvSpPr>
          <p:nvPr>
            <p:ph type="title"/>
          </p:nvPr>
        </p:nvSpPr>
        <p:spPr>
          <a:xfrm>
            <a:off x="617620" y="365125"/>
            <a:ext cx="10969699" cy="880579"/>
          </a:xfrm>
        </p:spPr>
        <p:txBody>
          <a:bodyPr/>
          <a:lstStyle/>
          <a:p>
            <a:r>
              <a:rPr lang="en-US" dirty="0"/>
              <a:t>Section 3H.03 Aesthetic Surface Treatments </a:t>
            </a:r>
            <a:r>
              <a:rPr lang="en-US" sz="2400" dirty="0"/>
              <a:t>(2 of 2)</a:t>
            </a:r>
          </a:p>
        </p:txBody>
      </p:sp>
      <p:sp>
        <p:nvSpPr>
          <p:cNvPr id="4" name="Content Placeholder 3">
            <a:extLst>
              <a:ext uri="{FF2B5EF4-FFF2-40B4-BE49-F238E27FC236}">
                <a16:creationId xmlns:a16="http://schemas.microsoft.com/office/drawing/2014/main" id="{EB0D8215-8432-12A1-4B33-3057AE48F30E}"/>
              </a:ext>
            </a:extLst>
          </p:cNvPr>
          <p:cNvSpPr>
            <a:spLocks noGrp="1"/>
          </p:cNvSpPr>
          <p:nvPr>
            <p:ph idx="1"/>
          </p:nvPr>
        </p:nvSpPr>
        <p:spPr>
          <a:xfrm>
            <a:off x="617621" y="1245704"/>
            <a:ext cx="10969698" cy="4723680"/>
          </a:xfrm>
        </p:spPr>
        <p:txBody>
          <a:bodyPr>
            <a:normAutofit/>
          </a:bodyPr>
          <a:lstStyle/>
          <a:p>
            <a:r>
              <a:rPr lang="en-US" dirty="0"/>
              <a:t>Adds Figure 3H-1 providing common examples of colors for aesthetic surface treatments</a:t>
            </a:r>
          </a:p>
        </p:txBody>
      </p:sp>
      <p:sp>
        <p:nvSpPr>
          <p:cNvPr id="3" name="TextBox 2">
            <a:extLst>
              <a:ext uri="{FF2B5EF4-FFF2-40B4-BE49-F238E27FC236}">
                <a16:creationId xmlns:a16="http://schemas.microsoft.com/office/drawing/2014/main" id="{9E60866B-7548-A3C8-E97B-659DDF7AD1F4}"/>
              </a:ext>
            </a:extLst>
          </p:cNvPr>
          <p:cNvSpPr txBox="1"/>
          <p:nvPr/>
        </p:nvSpPr>
        <p:spPr>
          <a:xfrm>
            <a:off x="3571875" y="2630256"/>
            <a:ext cx="5448300" cy="284693"/>
          </a:xfrm>
          <a:prstGeom prst="rect">
            <a:avLst/>
          </a:prstGeom>
          <a:noFill/>
        </p:spPr>
        <p:txBody>
          <a:bodyPr wrap="square" rtlCol="0">
            <a:spAutoFit/>
          </a:bodyPr>
          <a:lstStyle/>
          <a:p>
            <a:r>
              <a:rPr lang="en-US" sz="1250" b="1" dirty="0"/>
              <a:t>Figure 3H-1.  Aesthetic Treatments for Transverse Crosswalks</a:t>
            </a:r>
          </a:p>
        </p:txBody>
      </p:sp>
      <p:pic>
        <p:nvPicPr>
          <p:cNvPr id="6" name="Picture 5" descr="A crosswalk is shown. The example crosswalk materials shown are brick, stone, and paver. The example geometries shown are lattice, mesh, grid, and polygon. The example colors shown are red, brown, tan, and clay.">
            <a:extLst>
              <a:ext uri="{FF2B5EF4-FFF2-40B4-BE49-F238E27FC236}">
                <a16:creationId xmlns:a16="http://schemas.microsoft.com/office/drawing/2014/main" id="{42BCFEC0-472C-B95E-FAB6-CDD4215F1738}"/>
              </a:ext>
            </a:extLst>
          </p:cNvPr>
          <p:cNvPicPr>
            <a:picLocks noChangeAspect="1"/>
          </p:cNvPicPr>
          <p:nvPr/>
        </p:nvPicPr>
        <p:blipFill rotWithShape="1">
          <a:blip r:embed="rId3"/>
          <a:srcRect t="9228" r="561" b="1060"/>
          <a:stretch/>
        </p:blipFill>
        <p:spPr>
          <a:xfrm>
            <a:off x="2528901" y="2914949"/>
            <a:ext cx="6900192" cy="2484366"/>
          </a:xfrm>
          <a:prstGeom prst="rect">
            <a:avLst/>
          </a:prstGeom>
        </p:spPr>
      </p:pic>
    </p:spTree>
    <p:extLst>
      <p:ext uri="{BB962C8B-B14F-4D97-AF65-F5344CB8AC3E}">
        <p14:creationId xmlns:p14="http://schemas.microsoft.com/office/powerpoint/2010/main" val="174249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FF92F-BB38-24AA-051E-9714B11389F2}"/>
              </a:ext>
            </a:extLst>
          </p:cNvPr>
          <p:cNvSpPr>
            <a:spLocks noGrp="1"/>
          </p:cNvSpPr>
          <p:nvPr>
            <p:ph type="title"/>
          </p:nvPr>
        </p:nvSpPr>
        <p:spPr/>
        <p:txBody>
          <a:bodyPr/>
          <a:lstStyle/>
          <a:p>
            <a:r>
              <a:rPr lang="en-US" dirty="0"/>
              <a:t>Section 3I.01 Channelizing Devices</a:t>
            </a:r>
          </a:p>
        </p:txBody>
      </p:sp>
      <p:sp>
        <p:nvSpPr>
          <p:cNvPr id="4" name="Content Placeholder 3">
            <a:extLst>
              <a:ext uri="{FF2B5EF4-FFF2-40B4-BE49-F238E27FC236}">
                <a16:creationId xmlns:a16="http://schemas.microsoft.com/office/drawing/2014/main" id="{5F42BC2A-9FF9-C665-183C-EFC2E9DE9263}"/>
              </a:ext>
            </a:extLst>
          </p:cNvPr>
          <p:cNvSpPr>
            <a:spLocks noGrp="1"/>
          </p:cNvSpPr>
          <p:nvPr>
            <p:ph idx="1"/>
          </p:nvPr>
        </p:nvSpPr>
        <p:spPr/>
        <p:txBody>
          <a:bodyPr/>
          <a:lstStyle/>
          <a:p>
            <a:r>
              <a:rPr lang="en-US" dirty="0"/>
              <a:t>Adds Option paragraph clarifying orange-colored channelizing devices are allowed to emphasize pavement markings outside of temporary traffic control zones provided the devices are not permanent</a:t>
            </a:r>
          </a:p>
        </p:txBody>
      </p:sp>
    </p:spTree>
    <p:extLst>
      <p:ext uri="{BB962C8B-B14F-4D97-AF65-F5344CB8AC3E}">
        <p14:creationId xmlns:p14="http://schemas.microsoft.com/office/powerpoint/2010/main" val="59821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5997A-7F2E-FF39-4DFA-EAD2C4B361F6}"/>
              </a:ext>
            </a:extLst>
          </p:cNvPr>
          <p:cNvSpPr>
            <a:spLocks noGrp="1"/>
          </p:cNvSpPr>
          <p:nvPr>
            <p:ph type="title"/>
          </p:nvPr>
        </p:nvSpPr>
        <p:spPr/>
        <p:txBody>
          <a:bodyPr/>
          <a:lstStyle/>
          <a:p>
            <a:r>
              <a:rPr lang="en-US" dirty="0"/>
              <a:t>General</a:t>
            </a:r>
          </a:p>
        </p:txBody>
      </p:sp>
      <p:sp>
        <p:nvSpPr>
          <p:cNvPr id="4" name="Content Placeholder 3">
            <a:extLst>
              <a:ext uri="{FF2B5EF4-FFF2-40B4-BE49-F238E27FC236}">
                <a16:creationId xmlns:a16="http://schemas.microsoft.com/office/drawing/2014/main" id="{9F046745-E5E7-34FA-7757-FE3DA1437B60}"/>
              </a:ext>
            </a:extLst>
          </p:cNvPr>
          <p:cNvSpPr>
            <a:spLocks noGrp="1"/>
          </p:cNvSpPr>
          <p:nvPr>
            <p:ph idx="1"/>
          </p:nvPr>
        </p:nvSpPr>
        <p:spPr/>
        <p:txBody>
          <a:bodyPr/>
          <a:lstStyle/>
          <a:p>
            <a:r>
              <a:rPr lang="en-US" dirty="0">
                <a:solidFill>
                  <a:srgbClr val="000000"/>
                </a:solidFill>
                <a:effectLst/>
                <a:ea typeface="Times New Roman" panose="02020603050405020304" pitchFamily="18" charset="0"/>
              </a:rPr>
              <a:t>Reorganizes to improve the continuity and flow of information</a:t>
            </a:r>
          </a:p>
          <a:p>
            <a:r>
              <a:rPr lang="en-US" dirty="0">
                <a:solidFill>
                  <a:srgbClr val="000000"/>
                </a:solidFill>
                <a:effectLst/>
                <a:ea typeface="Times New Roman" panose="02020603050405020304" pitchFamily="18" charset="0"/>
              </a:rPr>
              <a:t>Adds Chapter 3C. Crosswalks</a:t>
            </a:r>
            <a:endParaRPr lang="en-US" dirty="0"/>
          </a:p>
        </p:txBody>
      </p:sp>
    </p:spTree>
    <p:extLst>
      <p:ext uri="{BB962C8B-B14F-4D97-AF65-F5344CB8AC3E}">
        <p14:creationId xmlns:p14="http://schemas.microsoft.com/office/powerpoint/2010/main" val="3394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9BD75-27E2-D424-BD23-EB42DC964C8B}"/>
              </a:ext>
            </a:extLst>
          </p:cNvPr>
          <p:cNvSpPr>
            <a:spLocks noGrp="1"/>
          </p:cNvSpPr>
          <p:nvPr>
            <p:ph type="title"/>
          </p:nvPr>
        </p:nvSpPr>
        <p:spPr/>
        <p:txBody>
          <a:bodyPr/>
          <a:lstStyle/>
          <a:p>
            <a:r>
              <a:rPr lang="en-US" dirty="0"/>
              <a:t>Section 3I.02 Tubular Markers</a:t>
            </a:r>
          </a:p>
        </p:txBody>
      </p:sp>
      <p:sp>
        <p:nvSpPr>
          <p:cNvPr id="4" name="Content Placeholder 3">
            <a:extLst>
              <a:ext uri="{FF2B5EF4-FFF2-40B4-BE49-F238E27FC236}">
                <a16:creationId xmlns:a16="http://schemas.microsoft.com/office/drawing/2014/main" id="{3EDB6C39-24B6-DE11-8714-0E7A8498128F}"/>
              </a:ext>
            </a:extLst>
          </p:cNvPr>
          <p:cNvSpPr>
            <a:spLocks noGrp="1"/>
          </p:cNvSpPr>
          <p:nvPr>
            <p:ph idx="1"/>
          </p:nvPr>
        </p:nvSpPr>
        <p:spPr/>
        <p:txBody>
          <a:bodyPr/>
          <a:lstStyle/>
          <a:p>
            <a:r>
              <a:rPr lang="en-US" dirty="0"/>
              <a:t>Adds new</a:t>
            </a:r>
            <a:r>
              <a:rPr lang="en-US" dirty="0">
                <a:solidFill>
                  <a:srgbClr val="FF0000"/>
                </a:solidFill>
              </a:rPr>
              <a:t> </a:t>
            </a:r>
            <a:r>
              <a:rPr lang="en-US" dirty="0"/>
              <a:t>Section with Standard, Guidance, Option, and Support paragraphs providing size requirements and recommended spacing</a:t>
            </a:r>
          </a:p>
        </p:txBody>
      </p:sp>
      <p:sp>
        <p:nvSpPr>
          <p:cNvPr id="3" name="TextBox 2">
            <a:extLst>
              <a:ext uri="{FF2B5EF4-FFF2-40B4-BE49-F238E27FC236}">
                <a16:creationId xmlns:a16="http://schemas.microsoft.com/office/drawing/2014/main" id="{A83B23CF-81D0-F8B1-4169-62996838ACB7}"/>
              </a:ext>
            </a:extLst>
          </p:cNvPr>
          <p:cNvSpPr txBox="1"/>
          <p:nvPr/>
        </p:nvSpPr>
        <p:spPr>
          <a:xfrm>
            <a:off x="4052393" y="2323092"/>
            <a:ext cx="5405932" cy="430887"/>
          </a:xfrm>
          <a:prstGeom prst="rect">
            <a:avLst/>
          </a:prstGeom>
          <a:noFill/>
        </p:spPr>
        <p:txBody>
          <a:bodyPr wrap="square" rtlCol="0">
            <a:spAutoFit/>
          </a:bodyPr>
          <a:lstStyle/>
          <a:p>
            <a:pPr algn="ctr"/>
            <a:r>
              <a:rPr lang="en-US" sz="1100" b="1" dirty="0"/>
              <a:t>Figure 3I-1.  Examples of Tubular Markers Supplementing Pavement Markings in Advance of an Unsignalized Crosswalk </a:t>
            </a:r>
            <a:r>
              <a:rPr lang="en-US" sz="1100" dirty="0"/>
              <a:t>(Sheet 2 of 2)</a:t>
            </a:r>
          </a:p>
        </p:txBody>
      </p:sp>
      <p:sp>
        <p:nvSpPr>
          <p:cNvPr id="5" name="TextBox 4">
            <a:extLst>
              <a:ext uri="{FF2B5EF4-FFF2-40B4-BE49-F238E27FC236}">
                <a16:creationId xmlns:a16="http://schemas.microsoft.com/office/drawing/2014/main" id="{A789BE0C-0C14-53FB-D8CD-40562FEC93BB}"/>
              </a:ext>
            </a:extLst>
          </p:cNvPr>
          <p:cNvSpPr txBox="1"/>
          <p:nvPr/>
        </p:nvSpPr>
        <p:spPr>
          <a:xfrm>
            <a:off x="5378996" y="2749401"/>
            <a:ext cx="2752725" cy="338554"/>
          </a:xfrm>
          <a:prstGeom prst="rect">
            <a:avLst/>
          </a:prstGeom>
          <a:noFill/>
        </p:spPr>
        <p:txBody>
          <a:bodyPr wrap="square" rtlCol="0">
            <a:spAutoFit/>
          </a:bodyPr>
          <a:lstStyle/>
          <a:p>
            <a:pPr algn="ctr"/>
            <a:r>
              <a:rPr lang="en-US" sz="800" b="1" dirty="0"/>
              <a:t>C – Tubular markers supplementing lane lines with in-street pedestrian crossing sign on centerline</a:t>
            </a:r>
            <a:endParaRPr lang="en-US" sz="800" dirty="0"/>
          </a:p>
        </p:txBody>
      </p:sp>
      <p:pic>
        <p:nvPicPr>
          <p:cNvPr id="6" name="Picture 5" descr="A segment of a vertical, four-lane roadway with two lanes of travel in each direction is shown.&#10;In the middle of the example, a series of closely spaced solid white lines, denoting a crosswalk, with curb ramps at each end, are shown crossing all travel lanes. Beyond the ramps, a horizontal sidewalk is shown on both sides of the roadway. R1-6 signs are shown at the middle of the crosswalk, on the northern and southern edge of the crosswalk, in the center of the roadway, one sign facing south and the other north, respectively.&#10;Traveling northbound, in advance of the crosswalk, the broken white line separating the two lanes, changes to a solid white line. “Tubular markers” are shown installed vertically in a row at both ends of this line. On the right of the right shoulder, in advance of the crosswalk, two sign assemblies are shown attached to the same sign post. The first assembly, composed of a W11-2 sign mounted above a W16-7PL plaque, is shown facing south. The second assembly, composed of a W11-2 sign mounted above a W16-7PR plaque, is shown facing north toward the sidewalk.&#10;Traveling southbound, in advance of the crosswalk, a solid white line is shown separating the two lanes. “Tubular markers” are shown at both ends of this line. On the right of the right shoulder, in advance of the crosswalk, two sign assemblies are shown attached to the same sign post. The first assembly, composed of a W11-2 sign mounted above a W16-7PL plaque, is facing north. The second assembly, composed of a W11-2 sign mounted above a W16-7PR, is shown facing south toward the sidewalk.">
            <a:extLst>
              <a:ext uri="{FF2B5EF4-FFF2-40B4-BE49-F238E27FC236}">
                <a16:creationId xmlns:a16="http://schemas.microsoft.com/office/drawing/2014/main" id="{AA7DF7E1-08C9-ECC1-EF4C-507BC96B1A2C}"/>
              </a:ext>
            </a:extLst>
          </p:cNvPr>
          <p:cNvPicPr>
            <a:picLocks noChangeAspect="1"/>
          </p:cNvPicPr>
          <p:nvPr/>
        </p:nvPicPr>
        <p:blipFill rotWithShape="1">
          <a:blip r:embed="rId3"/>
          <a:srcRect t="22567"/>
          <a:stretch/>
        </p:blipFill>
        <p:spPr>
          <a:xfrm>
            <a:off x="4052393" y="3071813"/>
            <a:ext cx="5405932" cy="2897570"/>
          </a:xfrm>
          <a:prstGeom prst="rect">
            <a:avLst/>
          </a:prstGeom>
        </p:spPr>
      </p:pic>
    </p:spTree>
    <p:extLst>
      <p:ext uri="{BB962C8B-B14F-4D97-AF65-F5344CB8AC3E}">
        <p14:creationId xmlns:p14="http://schemas.microsoft.com/office/powerpoint/2010/main" val="1710098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2EC97-ACBC-898F-B3E6-8B768ED3991A}"/>
              </a:ext>
            </a:extLst>
          </p:cNvPr>
          <p:cNvSpPr>
            <a:spLocks noGrp="1"/>
          </p:cNvSpPr>
          <p:nvPr>
            <p:ph type="title"/>
          </p:nvPr>
        </p:nvSpPr>
        <p:spPr/>
        <p:txBody>
          <a:bodyPr/>
          <a:lstStyle/>
          <a:p>
            <a:r>
              <a:rPr lang="en-US" dirty="0"/>
              <a:t>Section 3J.02 Approach-End Treatment</a:t>
            </a:r>
          </a:p>
        </p:txBody>
      </p:sp>
      <p:sp>
        <p:nvSpPr>
          <p:cNvPr id="4" name="Content Placeholder 3">
            <a:extLst>
              <a:ext uri="{FF2B5EF4-FFF2-40B4-BE49-F238E27FC236}">
                <a16:creationId xmlns:a16="http://schemas.microsoft.com/office/drawing/2014/main" id="{36504D15-7F60-1FE5-74E6-F32AFF49672A}"/>
              </a:ext>
            </a:extLst>
          </p:cNvPr>
          <p:cNvSpPr>
            <a:spLocks noGrp="1"/>
          </p:cNvSpPr>
          <p:nvPr>
            <p:ph idx="1"/>
          </p:nvPr>
        </p:nvSpPr>
        <p:spPr/>
        <p:txBody>
          <a:bodyPr/>
          <a:lstStyle/>
          <a:p>
            <a:r>
              <a:rPr lang="en-US" dirty="0"/>
              <a:t>Modifies Guidance recommending either an approach-end treatment or curb markings, or both at the ends of islands first approached by traffic</a:t>
            </a:r>
          </a:p>
          <a:p>
            <a:r>
              <a:rPr lang="en-US" dirty="0"/>
              <a:t>Modifies Guidance adding a recommendation for raised bars or buttons that project more than 1 inch above the pavement surface to be marked with retroreflective materials</a:t>
            </a:r>
          </a:p>
        </p:txBody>
      </p:sp>
    </p:spTree>
    <p:extLst>
      <p:ext uri="{BB962C8B-B14F-4D97-AF65-F5344CB8AC3E}">
        <p14:creationId xmlns:p14="http://schemas.microsoft.com/office/powerpoint/2010/main" val="2898877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FA238-A84D-DC63-60C1-F6D9E2EBE123}"/>
              </a:ext>
            </a:extLst>
          </p:cNvPr>
          <p:cNvSpPr>
            <a:spLocks noGrp="1"/>
          </p:cNvSpPr>
          <p:nvPr>
            <p:ph type="title"/>
          </p:nvPr>
        </p:nvSpPr>
        <p:spPr/>
        <p:txBody>
          <a:bodyPr>
            <a:normAutofit/>
          </a:bodyPr>
          <a:lstStyle/>
          <a:p>
            <a:r>
              <a:rPr lang="en-US" dirty="0"/>
              <a:t>Section 3J.03 Islands Designated by Pavement Markings</a:t>
            </a:r>
          </a:p>
        </p:txBody>
      </p:sp>
      <p:sp>
        <p:nvSpPr>
          <p:cNvPr id="4" name="Content Placeholder 3">
            <a:extLst>
              <a:ext uri="{FF2B5EF4-FFF2-40B4-BE49-F238E27FC236}">
                <a16:creationId xmlns:a16="http://schemas.microsoft.com/office/drawing/2014/main" id="{977D9D4A-1208-541B-7B06-DC66A71AFB67}"/>
              </a:ext>
            </a:extLst>
          </p:cNvPr>
          <p:cNvSpPr>
            <a:spLocks noGrp="1"/>
          </p:cNvSpPr>
          <p:nvPr>
            <p:ph idx="1"/>
          </p:nvPr>
        </p:nvSpPr>
        <p:spPr/>
        <p:txBody>
          <a:bodyPr/>
          <a:lstStyle/>
          <a:p>
            <a:r>
              <a:rPr lang="en-US" dirty="0"/>
              <a:t>Adds Standard paragraphs for pavement marking color requirements for islands and to clarify criteria for islands previously located throughout Part 3</a:t>
            </a:r>
          </a:p>
          <a:p>
            <a:r>
              <a:rPr lang="en-US" dirty="0"/>
              <a:t>Adds Option allowing colored pavement</a:t>
            </a:r>
          </a:p>
          <a:p>
            <a:r>
              <a:rPr lang="en-US" dirty="0"/>
              <a:t>Adds Option paragraph allowing both chevron and diagonal markings of the same color within the same island</a:t>
            </a:r>
          </a:p>
        </p:txBody>
      </p:sp>
    </p:spTree>
    <p:extLst>
      <p:ext uri="{BB962C8B-B14F-4D97-AF65-F5344CB8AC3E}">
        <p14:creationId xmlns:p14="http://schemas.microsoft.com/office/powerpoint/2010/main" val="345377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3FC74-E36A-701F-D35F-C2768EDAF3F3}"/>
              </a:ext>
            </a:extLst>
          </p:cNvPr>
          <p:cNvSpPr>
            <a:spLocks noGrp="1"/>
          </p:cNvSpPr>
          <p:nvPr>
            <p:ph type="title"/>
          </p:nvPr>
        </p:nvSpPr>
        <p:spPr/>
        <p:txBody>
          <a:bodyPr/>
          <a:lstStyle/>
          <a:p>
            <a:r>
              <a:rPr lang="en-US" dirty="0"/>
              <a:t>Sections 3J.04 Curb Markings for Raised Islands and 3J.05 Pavement Markings for Raised Islands</a:t>
            </a:r>
          </a:p>
        </p:txBody>
      </p:sp>
      <p:sp>
        <p:nvSpPr>
          <p:cNvPr id="4" name="Content Placeholder 3">
            <a:extLst>
              <a:ext uri="{FF2B5EF4-FFF2-40B4-BE49-F238E27FC236}">
                <a16:creationId xmlns:a16="http://schemas.microsoft.com/office/drawing/2014/main" id="{4B7704AA-ABDB-A6C3-3C90-EF1599E52E0F}"/>
              </a:ext>
            </a:extLst>
          </p:cNvPr>
          <p:cNvSpPr>
            <a:spLocks noGrp="1"/>
          </p:cNvSpPr>
          <p:nvPr>
            <p:ph idx="1"/>
          </p:nvPr>
        </p:nvSpPr>
        <p:spPr/>
        <p:txBody>
          <a:bodyPr/>
          <a:lstStyle/>
          <a:p>
            <a:r>
              <a:rPr lang="en-US" dirty="0"/>
              <a:t>Includes provisions for the application of approach-end treatments, channelizing lines, edge lines, and chevron or diagonal markings for raised islands</a:t>
            </a:r>
          </a:p>
          <a:p>
            <a:r>
              <a:rPr lang="en-US" dirty="0"/>
              <a:t>Adds Figures 3J-3, 3J-4, and 3J-5</a:t>
            </a:r>
          </a:p>
        </p:txBody>
      </p:sp>
      <p:sp>
        <p:nvSpPr>
          <p:cNvPr id="3" name="TextBox 2">
            <a:extLst>
              <a:ext uri="{FF2B5EF4-FFF2-40B4-BE49-F238E27FC236}">
                <a16:creationId xmlns:a16="http://schemas.microsoft.com/office/drawing/2014/main" id="{3027DD6B-CB94-F76B-B8C1-74E366146524}"/>
              </a:ext>
            </a:extLst>
          </p:cNvPr>
          <p:cNvSpPr txBox="1"/>
          <p:nvPr/>
        </p:nvSpPr>
        <p:spPr>
          <a:xfrm>
            <a:off x="3600450" y="3698981"/>
            <a:ext cx="7162800" cy="323165"/>
          </a:xfrm>
          <a:prstGeom prst="rect">
            <a:avLst/>
          </a:prstGeom>
          <a:noFill/>
        </p:spPr>
        <p:txBody>
          <a:bodyPr wrap="square" rtlCol="0">
            <a:spAutoFit/>
          </a:bodyPr>
          <a:lstStyle/>
          <a:p>
            <a:r>
              <a:rPr lang="en-US" sz="1500" b="1" dirty="0"/>
              <a:t>Figure 3J-3.  Examples of Curb Markings for Raised Islands</a:t>
            </a:r>
          </a:p>
        </p:txBody>
      </p:sp>
      <p:sp>
        <p:nvSpPr>
          <p:cNvPr id="5" name="TextBox 4">
            <a:extLst>
              <a:ext uri="{FF2B5EF4-FFF2-40B4-BE49-F238E27FC236}">
                <a16:creationId xmlns:a16="http://schemas.microsoft.com/office/drawing/2014/main" id="{CAB74FEF-07F8-2004-95E5-8F057603447A}"/>
              </a:ext>
            </a:extLst>
          </p:cNvPr>
          <p:cNvSpPr txBox="1"/>
          <p:nvPr/>
        </p:nvSpPr>
        <p:spPr>
          <a:xfrm>
            <a:off x="4274288" y="4016853"/>
            <a:ext cx="1095172" cy="230832"/>
          </a:xfrm>
          <a:prstGeom prst="rect">
            <a:avLst/>
          </a:prstGeom>
          <a:noFill/>
        </p:spPr>
        <p:txBody>
          <a:bodyPr wrap="none" rtlCol="0">
            <a:spAutoFit/>
          </a:bodyPr>
          <a:lstStyle/>
          <a:p>
            <a:r>
              <a:rPr lang="en-US" sz="900" b="1" dirty="0"/>
              <a:t>A – Median nose</a:t>
            </a:r>
          </a:p>
        </p:txBody>
      </p:sp>
      <p:sp>
        <p:nvSpPr>
          <p:cNvPr id="7" name="TextBox 6">
            <a:extLst>
              <a:ext uri="{FF2B5EF4-FFF2-40B4-BE49-F238E27FC236}">
                <a16:creationId xmlns:a16="http://schemas.microsoft.com/office/drawing/2014/main" id="{6DFB424F-B3BE-589D-BAE1-8279E7975B52}"/>
              </a:ext>
            </a:extLst>
          </p:cNvPr>
          <p:cNvSpPr txBox="1"/>
          <p:nvPr/>
        </p:nvSpPr>
        <p:spPr>
          <a:xfrm>
            <a:off x="7326409" y="4011898"/>
            <a:ext cx="1479892" cy="230832"/>
          </a:xfrm>
          <a:prstGeom prst="rect">
            <a:avLst/>
          </a:prstGeom>
          <a:noFill/>
        </p:spPr>
        <p:txBody>
          <a:bodyPr wrap="none" rtlCol="0">
            <a:spAutoFit/>
          </a:bodyPr>
          <a:lstStyle/>
          <a:p>
            <a:r>
              <a:rPr lang="en-US" sz="900" b="1" dirty="0"/>
              <a:t>B – Channelizing island</a:t>
            </a:r>
          </a:p>
        </p:txBody>
      </p:sp>
      <p:pic>
        <p:nvPicPr>
          <p:cNvPr id="6" name="Picture 5" descr="Two examples are shown. The first example shows a vertical two-lane roadway with one lane of travel in each direction. Double solid yellow lines separate these lanes, which then curve around to the right and left at the base of a light gray “U-shaped” island, denoting a median nose, when traveling northbound. The double solid yellow lines reduce to one “solid yellow edge line” on each side of the median island. An “optional marking on face of curb” is shown as an inner “U-shaped” yellow line representing a curb within the island.&#10;The second example shows a vertical two-lane roadway with two northbound lanes and a third right-turn deceleration lane that curves to the right and continues eastbound. A wide solid white line is shown separating the deceleration lane from the right northbound travel lane before it splits into two lines forming a theoretical gore. Above the gore, and adjacent to the right northbound travel lane, on the left side of the right-turn deceleration lane, a light gray, right-angled triangular island is shown. An “optional marking on face of curb” is shown as an inner triangular-shaped island medium gray line representing a curb within the island.">
            <a:extLst>
              <a:ext uri="{FF2B5EF4-FFF2-40B4-BE49-F238E27FC236}">
                <a16:creationId xmlns:a16="http://schemas.microsoft.com/office/drawing/2014/main" id="{8CB20C1F-2147-E4E0-2ECB-180E23CC6785}"/>
              </a:ext>
            </a:extLst>
          </p:cNvPr>
          <p:cNvPicPr>
            <a:picLocks noChangeAspect="1"/>
          </p:cNvPicPr>
          <p:nvPr/>
        </p:nvPicPr>
        <p:blipFill rotWithShape="1">
          <a:blip r:embed="rId3"/>
          <a:srcRect t="24184" b="2588"/>
          <a:stretch>
            <a:fillRect/>
          </a:stretch>
        </p:blipFill>
        <p:spPr>
          <a:xfrm>
            <a:off x="2533650" y="4242391"/>
            <a:ext cx="7810500" cy="1947394"/>
          </a:xfrm>
          <a:prstGeom prst="rect">
            <a:avLst/>
          </a:prstGeom>
        </p:spPr>
      </p:pic>
    </p:spTree>
    <p:extLst>
      <p:ext uri="{BB962C8B-B14F-4D97-AF65-F5344CB8AC3E}">
        <p14:creationId xmlns:p14="http://schemas.microsoft.com/office/powerpoint/2010/main" val="234281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077BE-E21B-0FE7-2C41-4E5E43F7980C}"/>
              </a:ext>
            </a:extLst>
          </p:cNvPr>
          <p:cNvSpPr>
            <a:spLocks noGrp="1"/>
          </p:cNvSpPr>
          <p:nvPr>
            <p:ph type="title"/>
          </p:nvPr>
        </p:nvSpPr>
        <p:spPr/>
        <p:txBody>
          <a:bodyPr>
            <a:normAutofit/>
          </a:bodyPr>
          <a:lstStyle/>
          <a:p>
            <a:r>
              <a:rPr lang="en-US"/>
              <a:t>Section 3J.07 Sidewalk Extensions Designated by Pavement Markings</a:t>
            </a:r>
            <a:endParaRPr lang="en-US" dirty="0"/>
          </a:p>
        </p:txBody>
      </p:sp>
      <p:sp>
        <p:nvSpPr>
          <p:cNvPr id="4" name="Content Placeholder 3">
            <a:extLst>
              <a:ext uri="{FF2B5EF4-FFF2-40B4-BE49-F238E27FC236}">
                <a16:creationId xmlns:a16="http://schemas.microsoft.com/office/drawing/2014/main" id="{6A8C8CD2-180E-7F9A-4F93-389D226A60D5}"/>
              </a:ext>
            </a:extLst>
          </p:cNvPr>
          <p:cNvSpPr>
            <a:spLocks noGrp="1"/>
          </p:cNvSpPr>
          <p:nvPr>
            <p:ph idx="1"/>
          </p:nvPr>
        </p:nvSpPr>
        <p:spPr>
          <a:xfrm>
            <a:off x="641067" y="1763467"/>
            <a:ext cx="10969698" cy="4217639"/>
          </a:xfrm>
        </p:spPr>
        <p:txBody>
          <a:bodyPr vert="horz" wrap="square" lIns="68580" tIns="34290" rIns="68580" bIns="34290" numCol="1" rtlCol="0" anchor="t" anchorCtr="0" compatLnSpc="1">
            <a:prstTxWarp prst="textNoShape">
              <a:avLst/>
            </a:prstTxWarp>
            <a:noAutofit/>
          </a:bodyPr>
          <a:lstStyle/>
          <a:p>
            <a:r>
              <a:rPr lang="en-US" dirty="0"/>
              <a:t>Adds provisions addressing sidewalk extensions designated by pavement markings (not physical construction):</a:t>
            </a:r>
          </a:p>
          <a:p>
            <a:pPr lvl="1"/>
            <a:r>
              <a:rPr lang="en-US" dirty="0"/>
              <a:t>Recommends that channelizing devices be used to provide enhanced conspicuity</a:t>
            </a:r>
          </a:p>
          <a:p>
            <a:pPr lvl="1"/>
            <a:r>
              <a:rPr lang="en-US" dirty="0"/>
              <a:t>Can be used to:</a:t>
            </a:r>
          </a:p>
          <a:p>
            <a:pPr lvl="2"/>
            <a:r>
              <a:rPr lang="en-US" dirty="0"/>
              <a:t>Extend the sidewalk or other pedestrian space</a:t>
            </a:r>
          </a:p>
          <a:p>
            <a:pPr lvl="2"/>
            <a:r>
              <a:rPr lang="en-US" dirty="0"/>
              <a:t>Reduce pedestrian crossing distance</a:t>
            </a:r>
          </a:p>
          <a:p>
            <a:pPr lvl="2"/>
            <a:r>
              <a:rPr lang="en-US" dirty="0"/>
              <a:t>Alter roadway geometry for speed management</a:t>
            </a:r>
          </a:p>
          <a:p>
            <a:pPr lvl="2"/>
            <a:r>
              <a:rPr lang="en-US" dirty="0"/>
              <a:t>Improve pedestrian safety</a:t>
            </a:r>
          </a:p>
        </p:txBody>
      </p:sp>
      <p:pic>
        <p:nvPicPr>
          <p:cNvPr id="6" name="Picture 5" descr="A two-lane roadway is shown approaching a crosswalk where the sidewalk is extended past the left and right edges of roadway creating a narrow driving path. Tubular markers are set around the portions of the sidewalk that extend into the roadway.">
            <a:extLst>
              <a:ext uri="{FF2B5EF4-FFF2-40B4-BE49-F238E27FC236}">
                <a16:creationId xmlns:a16="http://schemas.microsoft.com/office/drawing/2014/main" id="{9954A6F2-5E22-239E-9C3B-BB1457EBBAED}"/>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774711" y="3436683"/>
            <a:ext cx="3905074" cy="2422189"/>
          </a:xfrm>
          <a:prstGeom prst="rect">
            <a:avLst/>
          </a:prstGeom>
        </p:spPr>
      </p:pic>
    </p:spTree>
    <p:extLst>
      <p:ext uri="{BB962C8B-B14F-4D97-AF65-F5344CB8AC3E}">
        <p14:creationId xmlns:p14="http://schemas.microsoft.com/office/powerpoint/2010/main" val="244606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dirty="0">
                <a:latin typeface="FHWA Series F2001" panose="020B0807000000020003" pitchFamily="34" charset="0"/>
              </a:rPr>
              <a:t>FHWA’s National </a:t>
            </a:r>
            <a:br>
              <a:rPr lang="en-US" sz="3600" dirty="0">
                <a:latin typeface="FHWA Series F2001" panose="020B0807000000020003" pitchFamily="34" charset="0"/>
              </a:rPr>
            </a:br>
            <a:r>
              <a:rPr lang="en-US" sz="360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a:ln>
                  <a:noFill/>
                </a:ln>
                <a:effectLst/>
                <a:uLnTx/>
                <a:uFillTx/>
                <a:latin typeface="FHWA Series F2001" panose="020B0807000000020003" pitchFamily="34" charset="0"/>
                <a:cs typeface="+mn-cs"/>
              </a:rPr>
              <a:t>Frequently Asked </a:t>
            </a:r>
            <a:r>
              <a:rPr lang="en-US" altLang="en-US" sz="2400" kern="0">
                <a:latin typeface="FHWA Series F2001" panose="020B0807000000020003" pitchFamily="34" charset="0"/>
                <a:cs typeface="+mn-cs"/>
              </a:rPr>
              <a:t>Questions</a:t>
            </a:r>
            <a:endParaRPr kumimoji="0" lang="en-US" altLang="en-US" sz="2400" i="0" u="none" strike="noStrike" kern="0" cap="none" normalizeH="0" noProof="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a:ln>
                  <a:noFill/>
                </a:ln>
                <a:effectLst/>
                <a:uLnTx/>
                <a:uFillTx/>
                <a:latin typeface="FHWA Series F2001" panose="020B0807000000020003" pitchFamily="34" charset="0"/>
                <a:cs typeface="+mn-cs"/>
              </a:rPr>
              <a:t>MUTCD</a:t>
            </a:r>
            <a:r>
              <a:rPr kumimoji="0" lang="en-US" altLang="en-US" sz="2400" i="0" u="none" strike="noStrike" kern="0" cap="none" normalizeH="0" noProof="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E9A9A-4B2D-ED63-51FC-5D0077F828DE}"/>
              </a:ext>
            </a:extLst>
          </p:cNvPr>
          <p:cNvSpPr>
            <a:spLocks noGrp="1"/>
          </p:cNvSpPr>
          <p:nvPr>
            <p:ph type="title"/>
          </p:nvPr>
        </p:nvSpPr>
        <p:spPr/>
        <p:txBody>
          <a:bodyPr/>
          <a:lstStyle/>
          <a:p>
            <a:r>
              <a:rPr lang="en-US" dirty="0"/>
              <a:t>Section 3A.02 Materials</a:t>
            </a:r>
          </a:p>
        </p:txBody>
      </p:sp>
      <p:sp>
        <p:nvSpPr>
          <p:cNvPr id="4" name="Content Placeholder 3">
            <a:extLst>
              <a:ext uri="{FF2B5EF4-FFF2-40B4-BE49-F238E27FC236}">
                <a16:creationId xmlns:a16="http://schemas.microsoft.com/office/drawing/2014/main" id="{3AE4BBC5-2413-2137-6A50-3CEA1B7E417D}"/>
              </a:ext>
            </a:extLst>
          </p:cNvPr>
          <p:cNvSpPr>
            <a:spLocks noGrp="1"/>
          </p:cNvSpPr>
          <p:nvPr>
            <p:ph idx="1"/>
          </p:nvPr>
        </p:nvSpPr>
        <p:spPr/>
        <p:txBody>
          <a:bodyPr/>
          <a:lstStyle/>
          <a:p>
            <a:r>
              <a:rPr lang="en-US" dirty="0"/>
              <a:t>Adds Option allowing use of clumps or droplets of material with visible open spaces of bare pavement between the material droplets as a marking system</a:t>
            </a:r>
          </a:p>
        </p:txBody>
      </p:sp>
    </p:spTree>
    <p:extLst>
      <p:ext uri="{BB962C8B-B14F-4D97-AF65-F5344CB8AC3E}">
        <p14:creationId xmlns:p14="http://schemas.microsoft.com/office/powerpoint/2010/main" val="2440075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3A0BB-7F33-FA41-2060-CB4E74562B39}"/>
              </a:ext>
            </a:extLst>
          </p:cNvPr>
          <p:cNvSpPr>
            <a:spLocks noGrp="1"/>
          </p:cNvSpPr>
          <p:nvPr>
            <p:ph type="title"/>
          </p:nvPr>
        </p:nvSpPr>
        <p:spPr/>
        <p:txBody>
          <a:bodyPr/>
          <a:lstStyle/>
          <a:p>
            <a:r>
              <a:rPr lang="en-US" dirty="0"/>
              <a:t>Section 3A.03 Colors</a:t>
            </a:r>
          </a:p>
        </p:txBody>
      </p:sp>
      <p:sp>
        <p:nvSpPr>
          <p:cNvPr id="4" name="Content Placeholder 3">
            <a:extLst>
              <a:ext uri="{FF2B5EF4-FFF2-40B4-BE49-F238E27FC236}">
                <a16:creationId xmlns:a16="http://schemas.microsoft.com/office/drawing/2014/main" id="{E814CBF3-429A-C0F5-3C15-AFEE892BF8FA}"/>
              </a:ext>
            </a:extLst>
          </p:cNvPr>
          <p:cNvSpPr>
            <a:spLocks noGrp="1"/>
          </p:cNvSpPr>
          <p:nvPr>
            <p:ph idx="1"/>
          </p:nvPr>
        </p:nvSpPr>
        <p:spPr/>
        <p:txBody>
          <a:bodyPr/>
          <a:lstStyle/>
          <a:p>
            <a:r>
              <a:rPr lang="en-US" dirty="0"/>
              <a:t>Adds Standard requiring both right-hand and left-hand edge lines on a reversible roadway to be white</a:t>
            </a:r>
          </a:p>
          <a:p>
            <a:r>
              <a:rPr lang="en-US" dirty="0"/>
              <a:t>Changes Option to Standard—markings that simulate official route signs, when used, shall have the same colors as those used for the signs</a:t>
            </a:r>
          </a:p>
          <a:p>
            <a:r>
              <a:rPr lang="en-US" dirty="0"/>
              <a:t>Clarifies Option for the use of black markings to enhance contrast on light-colored pavements</a:t>
            </a:r>
          </a:p>
        </p:txBody>
      </p:sp>
    </p:spTree>
    <p:extLst>
      <p:ext uri="{BB962C8B-B14F-4D97-AF65-F5344CB8AC3E}">
        <p14:creationId xmlns:p14="http://schemas.microsoft.com/office/powerpoint/2010/main" val="229658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3A0BB-7F33-FA41-2060-CB4E74562B39}"/>
              </a:ext>
            </a:extLst>
          </p:cNvPr>
          <p:cNvSpPr>
            <a:spLocks noGrp="1"/>
          </p:cNvSpPr>
          <p:nvPr>
            <p:ph type="title"/>
          </p:nvPr>
        </p:nvSpPr>
        <p:spPr/>
        <p:txBody>
          <a:bodyPr/>
          <a:lstStyle/>
          <a:p>
            <a:r>
              <a:rPr lang="en-US" dirty="0"/>
              <a:t>Section 3A.05 Maintaining Minimum Pavement Marking Retroreflectivity</a:t>
            </a:r>
          </a:p>
        </p:txBody>
      </p:sp>
      <p:sp>
        <p:nvSpPr>
          <p:cNvPr id="4" name="Content Placeholder 3">
            <a:extLst>
              <a:ext uri="{FF2B5EF4-FFF2-40B4-BE49-F238E27FC236}">
                <a16:creationId xmlns:a16="http://schemas.microsoft.com/office/drawing/2014/main" id="{E814CBF3-429A-C0F5-3C15-AFEE892BF8FA}"/>
              </a:ext>
            </a:extLst>
          </p:cNvPr>
          <p:cNvSpPr>
            <a:spLocks noGrp="1"/>
          </p:cNvSpPr>
          <p:nvPr>
            <p:ph idx="1"/>
          </p:nvPr>
        </p:nvSpPr>
        <p:spPr/>
        <p:txBody>
          <a:bodyPr/>
          <a:lstStyle/>
          <a:p>
            <a:r>
              <a:rPr lang="en-US" dirty="0"/>
              <a:t>Adds Section incorporating the minimum maintained pavement marking retroreflectivity Standards from Revision 3 of the 2009 MUTCD</a:t>
            </a:r>
          </a:p>
          <a:p>
            <a:r>
              <a:rPr lang="en-US" dirty="0"/>
              <a:t>Requires implementation and use of a method designed to maintain minimum levels of retroreflectivity for longitudinal pavement markings</a:t>
            </a:r>
          </a:p>
          <a:p>
            <a:r>
              <a:rPr lang="en-US" dirty="0"/>
              <a:t>Retains compliance date of September 6, 2026</a:t>
            </a:r>
          </a:p>
        </p:txBody>
      </p:sp>
    </p:spTree>
    <p:extLst>
      <p:ext uri="{BB962C8B-B14F-4D97-AF65-F5344CB8AC3E}">
        <p14:creationId xmlns:p14="http://schemas.microsoft.com/office/powerpoint/2010/main" val="1086602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3BC0D-E0A4-E419-8B0A-06FF757D250A}"/>
              </a:ext>
            </a:extLst>
          </p:cNvPr>
          <p:cNvSpPr>
            <a:spLocks noGrp="1"/>
          </p:cNvSpPr>
          <p:nvPr>
            <p:ph type="title"/>
          </p:nvPr>
        </p:nvSpPr>
        <p:spPr/>
        <p:txBody>
          <a:bodyPr/>
          <a:lstStyle/>
          <a:p>
            <a:r>
              <a:rPr lang="en-US" dirty="0"/>
              <a:t>Section 3B.05 Pavement Markings for Two-Way </a:t>
            </a:r>
            <a:br>
              <a:rPr lang="en-US" dirty="0"/>
            </a:br>
            <a:r>
              <a:rPr lang="en-US" dirty="0"/>
              <a:t>Left-Turn Lanes</a:t>
            </a:r>
          </a:p>
        </p:txBody>
      </p:sp>
      <p:sp>
        <p:nvSpPr>
          <p:cNvPr id="4" name="Content Placeholder 3">
            <a:extLst>
              <a:ext uri="{FF2B5EF4-FFF2-40B4-BE49-F238E27FC236}">
                <a16:creationId xmlns:a16="http://schemas.microsoft.com/office/drawing/2014/main" id="{53D4E23E-3467-05C9-4145-F378F896C2A7}"/>
              </a:ext>
            </a:extLst>
          </p:cNvPr>
          <p:cNvSpPr>
            <a:spLocks noGrp="1"/>
          </p:cNvSpPr>
          <p:nvPr>
            <p:ph idx="1"/>
          </p:nvPr>
        </p:nvSpPr>
        <p:spPr>
          <a:xfrm>
            <a:off x="617621" y="1751744"/>
            <a:ext cx="6803905" cy="4217639"/>
          </a:xfrm>
        </p:spPr>
        <p:txBody>
          <a:bodyPr>
            <a:normAutofit/>
          </a:bodyPr>
          <a:lstStyle/>
          <a:p>
            <a:r>
              <a:rPr lang="en-US" dirty="0"/>
              <a:t>Adds Guidance paragraph discouraging extending two-way </a:t>
            </a:r>
            <a:br>
              <a:rPr lang="en-US" dirty="0"/>
            </a:br>
            <a:r>
              <a:rPr lang="en-US" dirty="0"/>
              <a:t>left-turn lane markings to intersections</a:t>
            </a:r>
          </a:p>
          <a:p>
            <a:r>
              <a:rPr lang="en-US" dirty="0"/>
              <a:t>Adds Option statement indicating that two-way left-turn lanes can be transitioned to exclusive left-turn lanes</a:t>
            </a:r>
            <a:endParaRPr lang="en-US" strike="sngStrike" dirty="0">
              <a:solidFill>
                <a:srgbClr val="FF0000"/>
              </a:solidFill>
            </a:endParaRPr>
          </a:p>
          <a:p>
            <a:r>
              <a:rPr lang="en-US" dirty="0"/>
              <a:t>Revises Figure 3B-7 accordingly</a:t>
            </a:r>
          </a:p>
        </p:txBody>
      </p:sp>
      <p:sp>
        <p:nvSpPr>
          <p:cNvPr id="7" name="TextBox 6">
            <a:extLst>
              <a:ext uri="{FF2B5EF4-FFF2-40B4-BE49-F238E27FC236}">
                <a16:creationId xmlns:a16="http://schemas.microsoft.com/office/drawing/2014/main" id="{C5DC83CC-7BCA-B7FE-8F9C-22053907042D}"/>
              </a:ext>
            </a:extLst>
          </p:cNvPr>
          <p:cNvSpPr txBox="1"/>
          <p:nvPr/>
        </p:nvSpPr>
        <p:spPr>
          <a:xfrm>
            <a:off x="7224168" y="1098275"/>
            <a:ext cx="4199861" cy="230832"/>
          </a:xfrm>
          <a:prstGeom prst="rect">
            <a:avLst/>
          </a:prstGeom>
          <a:noFill/>
        </p:spPr>
        <p:txBody>
          <a:bodyPr wrap="square" rtlCol="0">
            <a:spAutoFit/>
          </a:bodyPr>
          <a:lstStyle/>
          <a:p>
            <a:r>
              <a:rPr lang="en-US" sz="900" b="1" dirty="0"/>
              <a:t>Figure 3B-7.  Examples of Two-Way Left-Turn Lane Marking Applications</a:t>
            </a:r>
          </a:p>
        </p:txBody>
      </p:sp>
      <p:sp>
        <p:nvSpPr>
          <p:cNvPr id="3" name="TextBox 2">
            <a:extLst>
              <a:ext uri="{FF2B5EF4-FFF2-40B4-BE49-F238E27FC236}">
                <a16:creationId xmlns:a16="http://schemas.microsoft.com/office/drawing/2014/main" id="{35B95F26-0595-219B-E164-7958CE56A4FD}"/>
              </a:ext>
            </a:extLst>
          </p:cNvPr>
          <p:cNvSpPr txBox="1"/>
          <p:nvPr/>
        </p:nvSpPr>
        <p:spPr>
          <a:xfrm>
            <a:off x="7509490" y="1272248"/>
            <a:ext cx="1656223" cy="215444"/>
          </a:xfrm>
          <a:prstGeom prst="rect">
            <a:avLst/>
          </a:prstGeom>
          <a:noFill/>
        </p:spPr>
        <p:txBody>
          <a:bodyPr wrap="none" rtlCol="0">
            <a:spAutoFit/>
          </a:bodyPr>
          <a:lstStyle/>
          <a:p>
            <a:r>
              <a:rPr lang="en-US" sz="800" b="1" dirty="0"/>
              <a:t>A – Intersecting Cross Streets</a:t>
            </a:r>
            <a:endParaRPr lang="en-US" sz="600" b="1" dirty="0"/>
          </a:p>
        </p:txBody>
      </p:sp>
      <p:sp>
        <p:nvSpPr>
          <p:cNvPr id="5" name="TextBox 4">
            <a:extLst>
              <a:ext uri="{FF2B5EF4-FFF2-40B4-BE49-F238E27FC236}">
                <a16:creationId xmlns:a16="http://schemas.microsoft.com/office/drawing/2014/main" id="{215C3D8E-4296-A07E-100D-C7958AC2EBC0}"/>
              </a:ext>
            </a:extLst>
          </p:cNvPr>
          <p:cNvSpPr txBox="1"/>
          <p:nvPr/>
        </p:nvSpPr>
        <p:spPr>
          <a:xfrm>
            <a:off x="9495752" y="1268082"/>
            <a:ext cx="1497526" cy="215444"/>
          </a:xfrm>
          <a:prstGeom prst="rect">
            <a:avLst/>
          </a:prstGeom>
          <a:noFill/>
        </p:spPr>
        <p:txBody>
          <a:bodyPr wrap="none" rtlCol="0">
            <a:spAutoFit/>
          </a:bodyPr>
          <a:lstStyle/>
          <a:p>
            <a:r>
              <a:rPr lang="en-US" sz="800" b="1" dirty="0"/>
              <a:t>B – Intersecting Driveways</a:t>
            </a:r>
          </a:p>
        </p:txBody>
      </p:sp>
      <p:pic>
        <p:nvPicPr>
          <p:cNvPr id="11" name="Picture 10" descr="Two examples of vertical, five-lane roadways are shown, with two southbound lanes on the left, two northbound lanes on the right, and a fifth center lane for left turns.&#10;At the top and bottom of the first example, the center lane is separated from the innermost through lanes by a solid white line on one side and a solid double yellow line on the other side. A left-turn arrow is shown between these lines in advance of intersecting cross streets. &#10;In the middle of this example, between the intersecting cross streets, in the center lane, an island is shown formed by solid double yellow lines on the outside and “optional yellow diagonal markings” on the inside. Below the island, the solid double yellow lines change to a solid yellow line on the outside and a broken yellow line on the inside. Two sets of opposing left-turn arrows are shown inside this pattern of broken and solid yellow lines.&#10;Continuing below the opposing left-turn arrow, this pattern changes to a double solid yellow on one side and a left-turn channel marked with an “optional dotted extension” followed by a solid white line on the other side. A single, left-turn arrow is shown between these pavement markings.&#10;The second example shows the center lane separated from the innermost through lanes with a pattern of broken yellow lines on the inside of solid yellow lines with two set of opposing left-turn arrows inside this pattern. Driveways are shown intersecting the vertical roadway at the locations of the opposing arrows.&#10;At the bottom of this example, south of the intersecting driveways, in the center lane, the pattern of broken and solid yellow lines changes to solid double yellow lines. A left-turn channel marked with an “optional dotted extension” followed by a solid white line is shown to separate the left-turn lane from the through traffic lanes just above another intersecting driveway. Two left-turn arrows are shown in between these pavement markings.&#10;South of this intersection, the center lane is shown separated by a solid white line and a solid double yellow line with a left-turn arrow in between.&#10;">
            <a:extLst>
              <a:ext uri="{FF2B5EF4-FFF2-40B4-BE49-F238E27FC236}">
                <a16:creationId xmlns:a16="http://schemas.microsoft.com/office/drawing/2014/main" id="{181EF91E-7E9B-C728-0BB5-18170B2BC59C}"/>
              </a:ext>
            </a:extLst>
          </p:cNvPr>
          <p:cNvPicPr>
            <a:picLocks noChangeAspect="1"/>
          </p:cNvPicPr>
          <p:nvPr/>
        </p:nvPicPr>
        <p:blipFill>
          <a:blip r:embed="rId3"/>
          <a:stretch>
            <a:fillRect/>
          </a:stretch>
        </p:blipFill>
        <p:spPr>
          <a:xfrm>
            <a:off x="7623544" y="1476084"/>
            <a:ext cx="3583171" cy="4768958"/>
          </a:xfrm>
          <a:prstGeom prst="rect">
            <a:avLst/>
          </a:prstGeom>
        </p:spPr>
      </p:pic>
    </p:spTree>
    <p:extLst>
      <p:ext uri="{BB962C8B-B14F-4D97-AF65-F5344CB8AC3E}">
        <p14:creationId xmlns:p14="http://schemas.microsoft.com/office/powerpoint/2010/main" val="4288428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C1FB8-00A9-4DA0-5ED7-02EB8E74B071}"/>
              </a:ext>
            </a:extLst>
          </p:cNvPr>
          <p:cNvSpPr>
            <a:spLocks noGrp="1"/>
          </p:cNvSpPr>
          <p:nvPr>
            <p:ph type="title"/>
          </p:nvPr>
        </p:nvSpPr>
        <p:spPr/>
        <p:txBody>
          <a:bodyPr/>
          <a:lstStyle/>
          <a:p>
            <a:r>
              <a:rPr lang="en-US"/>
              <a:t>Section 3B.06 White Lane Line Pavement Markings </a:t>
            </a:r>
            <a:r>
              <a:rPr lang="en-US" sz="2400"/>
              <a:t>(1 of 2)</a:t>
            </a:r>
            <a:endParaRPr lang="en-US" sz="2400" dirty="0"/>
          </a:p>
        </p:txBody>
      </p:sp>
      <p:sp>
        <p:nvSpPr>
          <p:cNvPr id="4" name="Content Placeholder 3">
            <a:extLst>
              <a:ext uri="{FF2B5EF4-FFF2-40B4-BE49-F238E27FC236}">
                <a16:creationId xmlns:a16="http://schemas.microsoft.com/office/drawing/2014/main" id="{B6AD4A7A-EF27-E81A-0858-5DB6FCFCCA75}"/>
              </a:ext>
            </a:extLst>
          </p:cNvPr>
          <p:cNvSpPr>
            <a:spLocks noGrp="1"/>
          </p:cNvSpPr>
          <p:nvPr>
            <p:ph idx="1"/>
          </p:nvPr>
        </p:nvSpPr>
        <p:spPr/>
        <p:txBody>
          <a:bodyPr/>
          <a:lstStyle/>
          <a:p>
            <a:r>
              <a:rPr lang="en-US"/>
              <a:t>Changes Option to Guidance recommending solid white lane lines on approaches to intersections to separate adjacent mandatory turn lanes</a:t>
            </a:r>
          </a:p>
          <a:p>
            <a:r>
              <a:rPr lang="en-US"/>
              <a:t>Adds Guidance recommending use of solid white lane lines at toll collection points to separate toll lanes, payment methods, channelized movements, or obstructions</a:t>
            </a:r>
            <a:endParaRPr lang="en-US" dirty="0"/>
          </a:p>
        </p:txBody>
      </p:sp>
    </p:spTree>
    <p:extLst>
      <p:ext uri="{BB962C8B-B14F-4D97-AF65-F5344CB8AC3E}">
        <p14:creationId xmlns:p14="http://schemas.microsoft.com/office/powerpoint/2010/main" val="1715092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1_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0671AD-9624-435E-BDE0-588B9D4BBD02}">
  <ds:schemaRefs>
    <ds:schemaRef ds:uri="http://schemas.microsoft.com/office/2006/documentManagement/types"/>
    <ds:schemaRef ds:uri="http://schemas.microsoft.com/office/2006/metadata/properties"/>
    <ds:schemaRef ds:uri="http://purl.org/dc/elements/1.1/"/>
    <ds:schemaRef ds:uri="60e5f0d4-ab0c-4a60-8007-8d1140256167"/>
    <ds:schemaRef ds:uri="http://schemas.openxmlformats.org/package/2006/metadata/core-properties"/>
    <ds:schemaRef ds:uri="http://purl.org/dc/terms/"/>
    <ds:schemaRef ds:uri="http://purl.org/dc/dcmitype/"/>
    <ds:schemaRef ds:uri="http://schemas.microsoft.com/office/infopath/2007/PartnerControls"/>
    <ds:schemaRef ds:uri="cee703cd-e844-4d91-bc3d-75f024bf00fb"/>
    <ds:schemaRef ds:uri="http://www.w3.org/XML/1998/namespace"/>
    <ds:schemaRef ds:uri="db6bb619-c77c-4ae4-8540-b4e237459e84"/>
    <ds:schemaRef ds:uri="1f53bace-a5d7-49fe-bfa8-c3aafa2a0cb5"/>
    <ds:schemaRef ds:uri="d9bd7c4f-de10-4ba4-a8ff-396798a1ad9c"/>
    <ds:schemaRef ds:uri="63d9b7c8-1859-477b-b1c9-96d4ea93e1f2"/>
  </ds:schemaRefs>
</ds:datastoreItem>
</file>

<file path=customXml/itemProps2.xml><?xml version="1.0" encoding="utf-8"?>
<ds:datastoreItem xmlns:ds="http://schemas.openxmlformats.org/officeDocument/2006/customXml" ds:itemID="{3BA0DC19-E230-4908-85C7-4B17C3EDDA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C5D99D-4C26-4E91-A831-B477180D45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391</TotalTime>
  <Words>7169</Words>
  <Application>Microsoft Office PowerPoint</Application>
  <PresentationFormat>Widescreen</PresentationFormat>
  <Paragraphs>435</Paragraphs>
  <Slides>45</Slides>
  <Notes>45</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45</vt:i4>
      </vt:variant>
    </vt:vector>
  </HeadingPairs>
  <TitlesOfParts>
    <vt:vector size="61" baseType="lpstr">
      <vt:lpstr>Times New Roman</vt:lpstr>
      <vt:lpstr>Courier New</vt:lpstr>
      <vt:lpstr>Times</vt:lpstr>
      <vt:lpstr>Webdings</vt:lpstr>
      <vt:lpstr>Wingdings</vt:lpstr>
      <vt:lpstr>Wingdings 3</vt:lpstr>
      <vt:lpstr>Century Gothic</vt:lpstr>
      <vt:lpstr>Symbol</vt:lpstr>
      <vt:lpstr>Arial</vt:lpstr>
      <vt:lpstr>FHWA Series F2001</vt:lpstr>
      <vt:lpstr>FHWA Series D2001</vt:lpstr>
      <vt:lpstr>Calibri</vt:lpstr>
      <vt:lpstr>MUTCD Titles</vt:lpstr>
      <vt:lpstr>MUTCD Content</vt:lpstr>
      <vt:lpstr>1_MUTCD Titles</vt:lpstr>
      <vt:lpstr>1_MUTCD Content</vt:lpstr>
      <vt:lpstr>Manual on Uniform Traffic Control Devices for Streets and Highways An Overview of Changes  in the 11th Edition </vt:lpstr>
      <vt:lpstr>Disclaimers</vt:lpstr>
      <vt:lpstr>Overview of Changes in Part 3</vt:lpstr>
      <vt:lpstr>General</vt:lpstr>
      <vt:lpstr>Section 3A.02 Materials</vt:lpstr>
      <vt:lpstr>Section 3A.03 Colors</vt:lpstr>
      <vt:lpstr>Section 3A.05 Maintaining Minimum Pavement Marking Retroreflectivity</vt:lpstr>
      <vt:lpstr>Section 3B.05 Pavement Markings for Two-Way  Left-Turn Lanes</vt:lpstr>
      <vt:lpstr>Section 3B.06 White Lane Line Pavement Markings (1 of 2)</vt:lpstr>
      <vt:lpstr>Section 3B.06 White Lane Line Pavement Markings (2 of 2)</vt:lpstr>
      <vt:lpstr>Section 3B.07 White Lane Line Markings for  Non-Continuing Lanes</vt:lpstr>
      <vt:lpstr>Section 3B.08 Channelizing Lines</vt:lpstr>
      <vt:lpstr>Section 3B.11 Application of Pavement Markings Through Intersections or Interchanges</vt:lpstr>
      <vt:lpstr>Section 3B.12 Lane-Reduction Transitions</vt:lpstr>
      <vt:lpstr>Section 3B.13 Approach Markings for Obstructions</vt:lpstr>
      <vt:lpstr>Section 3B.17 Raised Pavement Markers Substituting for Pavement Markings</vt:lpstr>
      <vt:lpstr>Section 3B.18 Curb Markings for Parking Regulations</vt:lpstr>
      <vt:lpstr>Section 3B.19 Stop and Yield Lines (1 of 2)</vt:lpstr>
      <vt:lpstr>Section 3B.19 Stop and Yield Lines (2 of 2)</vt:lpstr>
      <vt:lpstr>Section 3B.20 Word, Symbol, and Arrow Pavement Markings - General</vt:lpstr>
      <vt:lpstr>Section 3B.22 Symbol Pavement Markings</vt:lpstr>
      <vt:lpstr>Section 3B.29 Speed Hump and Speed Table Markings</vt:lpstr>
      <vt:lpstr>Section 3B.31 Markings for a Diamond Interchange with a Transposed Alignment Crossroad</vt:lpstr>
      <vt:lpstr>Section 3C.02 Application of Crosswalk Markings</vt:lpstr>
      <vt:lpstr>Section 3C.03 Design of Crosswalk Markings (1 of 2)</vt:lpstr>
      <vt:lpstr>Section 3C.03 Design of Crosswalk Markings (2 of 2)</vt:lpstr>
      <vt:lpstr>Section 3C.04 Transverse Line Crosswalks</vt:lpstr>
      <vt:lpstr>Section 3C.05 High-Visibility Crosswalks</vt:lpstr>
      <vt:lpstr>Section 3C.10 Crosswalks for Exclusive Pedestrian Phases that Permit Diagonal Crossings</vt:lpstr>
      <vt:lpstr>Section 3D.02 White Lane Line Pavement Markings for Roundabouts</vt:lpstr>
      <vt:lpstr>Section 3D.06 Arrow Pavement Markings for Roundabouts</vt:lpstr>
      <vt:lpstr>Section 3E.03 Preferential Lane Word and Symbol Markings</vt:lpstr>
      <vt:lpstr>Section 3E.04 Markings for Part-Time Travel on a Shoulder</vt:lpstr>
      <vt:lpstr>Section 3F.02 Longitudinal Markings</vt:lpstr>
      <vt:lpstr>Chapter 3G. Delineators</vt:lpstr>
      <vt:lpstr>Chapter 3H. Colored Pavement</vt:lpstr>
      <vt:lpstr>Section 3H.03 Aesthetic Surface Treatments (1 of 2)</vt:lpstr>
      <vt:lpstr>Section 3H.03 Aesthetic Surface Treatments (2 of 2)</vt:lpstr>
      <vt:lpstr>Section 3I.01 Channelizing Devices</vt:lpstr>
      <vt:lpstr>Section 3I.02 Tubular Markers</vt:lpstr>
      <vt:lpstr>Section 3J.02 Approach-End Treatment</vt:lpstr>
      <vt:lpstr>Section 3J.03 Islands Designated by Pavement Markings</vt:lpstr>
      <vt:lpstr>Sections 3J.04 Curb Markings for Raised Islands and 3J.05 Pavement Markings for Raised Islands</vt:lpstr>
      <vt:lpstr>Section 3J.07 Sidewalk Extensions Designated by Pavement Markings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Part 3</dc:title>
  <dc:creator>FHWA</dc:creator>
  <cp:keywords>MUTCD; Changes; 11th Edition; Part 3</cp:keywords>
  <cp:lastModifiedBy>Guy, Erica (US)</cp:lastModifiedBy>
  <cp:revision>124</cp:revision>
  <cp:lastPrinted>2024-05-07T19:59:02Z</cp:lastPrinted>
  <dcterms:created xsi:type="dcterms:W3CDTF">2024-08-12T12:52:00Z</dcterms:created>
  <dcterms:modified xsi:type="dcterms:W3CDTF">2026-07-23T01:54:30Z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