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6" r:id="rId6"/>
    <p:sldMasterId id="2147484391" r:id="rId7"/>
    <p:sldMasterId id="2147484395" r:id="rId8"/>
  </p:sldMasterIdLst>
  <p:notesMasterIdLst>
    <p:notesMasterId r:id="rId46"/>
  </p:notesMasterIdLst>
  <p:handoutMasterIdLst>
    <p:handoutMasterId r:id="rId47"/>
  </p:handoutMasterIdLst>
  <p:sldIdLst>
    <p:sldId id="1426" r:id="rId9"/>
    <p:sldId id="1427" r:id="rId10"/>
    <p:sldId id="1421" r:id="rId11"/>
    <p:sldId id="1314" r:id="rId12"/>
    <p:sldId id="1319" r:id="rId13"/>
    <p:sldId id="1379" r:id="rId14"/>
    <p:sldId id="1320" r:id="rId15"/>
    <p:sldId id="1395" r:id="rId16"/>
    <p:sldId id="1389" r:id="rId17"/>
    <p:sldId id="1373" r:id="rId18"/>
    <p:sldId id="1380" r:id="rId19"/>
    <p:sldId id="1374" r:id="rId20"/>
    <p:sldId id="1383" r:id="rId21"/>
    <p:sldId id="1387" r:id="rId22"/>
    <p:sldId id="1375" r:id="rId23"/>
    <p:sldId id="1388" r:id="rId24"/>
    <p:sldId id="1328" r:id="rId25"/>
    <p:sldId id="1340" r:id="rId26"/>
    <p:sldId id="1386" r:id="rId27"/>
    <p:sldId id="1361" r:id="rId28"/>
    <p:sldId id="1382" r:id="rId29"/>
    <p:sldId id="1384" r:id="rId30"/>
    <p:sldId id="1391" r:id="rId31"/>
    <p:sldId id="1376" r:id="rId32"/>
    <p:sldId id="1385" r:id="rId33"/>
    <p:sldId id="1407" r:id="rId34"/>
    <p:sldId id="1318" r:id="rId35"/>
    <p:sldId id="1392" r:id="rId36"/>
    <p:sldId id="1359" r:id="rId37"/>
    <p:sldId id="1324" r:id="rId38"/>
    <p:sldId id="1331" r:id="rId39"/>
    <p:sldId id="1393" r:id="rId40"/>
    <p:sldId id="1336" r:id="rId41"/>
    <p:sldId id="1406" r:id="rId42"/>
    <p:sldId id="1360" r:id="rId43"/>
    <p:sldId id="1356" r:id="rId44"/>
    <p:sldId id="915" r:id="rId45"/>
  </p:sldIdLst>
  <p:sldSz cx="12192000" cy="6858000"/>
  <p:notesSz cx="7010400" cy="9296400"/>
  <p:embeddedFontLst>
    <p:embeddedFont>
      <p:font typeface="Century Gothic" panose="020B0502020202020204" pitchFamily="34" charset="0"/>
      <p:regular r:id="rId48"/>
      <p:bold r:id="rId49"/>
      <p:italic r:id="rId50"/>
      <p:boldItalic r:id="rId51"/>
    </p:embeddedFont>
    <p:embeddedFont>
      <p:font typeface="FHWA Series D2001" panose="020B0604000000020003" charset="0"/>
      <p:regular r:id="rId52"/>
    </p:embeddedFont>
    <p:embeddedFont>
      <p:font typeface="FHWA Series F2001" panose="020B0807000000020003" charset="0"/>
      <p:regular r:id="rId53"/>
    </p:embeddedFont>
    <p:embeddedFont>
      <p:font typeface="Segoe UI" panose="020B0502040204020203" pitchFamily="34" charset="0"/>
      <p:regular r:id="rId54"/>
      <p:bold r:id="rId55"/>
      <p:italic r:id="rId56"/>
      <p:boldItalic r:id="rId57"/>
    </p:embeddedFont>
    <p:embeddedFont>
      <p:font typeface="Times" panose="02020603050405020304" pitchFamily="18" charset="0"/>
      <p:regular r:id="rId58"/>
      <p:bold r:id="rId59"/>
      <p:italic r:id="rId60"/>
      <p:boldItalic r:id="rId61"/>
    </p:embeddedFont>
    <p:embeddedFont>
      <p:font typeface="Webdings" panose="05030102010509060703" pitchFamily="18" charset="2"/>
      <p:regular r:id="rId62"/>
    </p:embeddedFont>
    <p:embeddedFont>
      <p:font typeface="Wingdings 3" panose="05040102010807070707" pitchFamily="18" charset="2"/>
      <p:regular r:id="rId63"/>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57B91CCD-5CE5-EF3D-DCA8-DC448D48F0ED}" name="Esselman, James (FHWA)" initials="EJ(" userId="S::james.esselman@ad.dot.gov::b6f121d4-a1c6-482a-b091-ca0ee3f612d1"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 id="{D9EB1CF7-12C7-554C-228C-736E0302B271}" name="Winne, William (FHWA)" initials="WW(" userId="S::william.winne@ad.dot.gov::6962cf65-3d7f-4147-9614-45f539568b6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70D77A-4B08-400B-93C7-CE668BB4CABA}" v="3" dt="2026-07-23T20:44:00.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5109" autoAdjust="0"/>
  </p:normalViewPr>
  <p:slideViewPr>
    <p:cSldViewPr snapToGrid="0">
      <p:cViewPr varScale="1">
        <p:scale>
          <a:sx n="90" d="100"/>
          <a:sy n="90" d="100"/>
        </p:scale>
        <p:origin x="540"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handoutMaster" Target="handoutMasters/handoutMaster1.xml"/><Relationship Id="rId63" Type="http://schemas.openxmlformats.org/officeDocument/2006/relationships/font" Target="fonts/font16.fntdata"/><Relationship Id="rId68" Type="http://schemas.openxmlformats.org/officeDocument/2006/relationships/tableStyles" Target="tableStyles.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14.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7.fntdata"/><Relationship Id="rId62" Type="http://schemas.openxmlformats.org/officeDocument/2006/relationships/font" Target="fonts/font15.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font" Target="fonts/font3.fntdata"/><Relationship Id="rId55"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addSld delSld modSld">
      <pc:chgData name="Guy, Erica (US)" userId="1fe87976-b765-4ae8-b0d1-d999fb95f92b" providerId="ADAL" clId="{C16E00C5-FDD2-4D94-9E8B-3436556C05AB}" dt="2026-07-23T20:54:50.073" v="72" actId="962"/>
      <pc:docMkLst>
        <pc:docMk/>
      </pc:docMkLst>
      <pc:sldChg chg="modSp mod">
        <pc:chgData name="Guy, Erica (US)" userId="1fe87976-b765-4ae8-b0d1-d999fb95f92b" providerId="ADAL" clId="{C16E00C5-FDD2-4D94-9E8B-3436556C05AB}" dt="2026-07-23T20:54:50.073" v="72" actId="962"/>
        <pc:sldMkLst>
          <pc:docMk/>
          <pc:sldMk cId="3573914051" sldId="915"/>
        </pc:sldMkLst>
        <pc:picChg chg="mod">
          <ac:chgData name="Guy, Erica (US)" userId="1fe87976-b765-4ae8-b0d1-d999fb95f92b" providerId="ADAL" clId="{C16E00C5-FDD2-4D94-9E8B-3436556C05AB}" dt="2026-07-23T20:54:50.073" v="72"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3T20:49:29.262" v="71" actId="962"/>
        <pc:sldMkLst>
          <pc:docMk/>
          <pc:sldMk cId="1735682992" sldId="1383"/>
        </pc:sldMkLst>
        <pc:picChg chg="mod">
          <ac:chgData name="Guy, Erica (US)" userId="1fe87976-b765-4ae8-b0d1-d999fb95f92b" providerId="ADAL" clId="{C16E00C5-FDD2-4D94-9E8B-3436556C05AB}" dt="2026-07-23T20:49:29.262" v="71" actId="962"/>
          <ac:picMkLst>
            <pc:docMk/>
            <pc:sldMk cId="1735682992" sldId="1383"/>
            <ac:picMk id="8" creationId="{06E92B1C-0E8E-21A6-BB22-8013808B2FAF}"/>
          </ac:picMkLst>
        </pc:picChg>
      </pc:sldChg>
      <pc:sldChg chg="del">
        <pc:chgData name="Guy, Erica (US)" userId="1fe87976-b765-4ae8-b0d1-d999fb95f92b" providerId="ADAL" clId="{C16E00C5-FDD2-4D94-9E8B-3436556C05AB}" dt="2026-07-23T20:43:39.808" v="3" actId="47"/>
        <pc:sldMkLst>
          <pc:docMk/>
          <pc:sldMk cId="3022269248" sldId="1405"/>
        </pc:sldMkLst>
      </pc:sldChg>
      <pc:sldChg chg="del">
        <pc:chgData name="Guy, Erica (US)" userId="1fe87976-b765-4ae8-b0d1-d999fb95f92b" providerId="ADAL" clId="{C16E00C5-FDD2-4D94-9E8B-3436556C05AB}" dt="2026-07-23T20:43:18.385" v="1" actId="47"/>
        <pc:sldMkLst>
          <pc:docMk/>
          <pc:sldMk cId="3201609367" sldId="1408"/>
        </pc:sldMkLst>
      </pc:sldChg>
      <pc:sldChg chg="del">
        <pc:chgData name="Guy, Erica (US)" userId="1fe87976-b765-4ae8-b0d1-d999fb95f92b" providerId="ADAL" clId="{C16E00C5-FDD2-4D94-9E8B-3436556C05AB}" dt="2026-07-23T20:44:04.963" v="5" actId="47"/>
        <pc:sldMkLst>
          <pc:docMk/>
          <pc:sldMk cId="2152092820" sldId="1409"/>
        </pc:sldMkLst>
      </pc:sldChg>
      <pc:sldChg chg="modSp add mod modNotesTx">
        <pc:chgData name="Guy, Erica (US)" userId="1fe87976-b765-4ae8-b0d1-d999fb95f92b" providerId="ADAL" clId="{C16E00C5-FDD2-4D94-9E8B-3436556C05AB}" dt="2026-07-23T20:45:29.150" v="13" actId="20577"/>
        <pc:sldMkLst>
          <pc:docMk/>
          <pc:sldMk cId="685918098" sldId="1421"/>
        </pc:sldMkLst>
        <pc:spChg chg="mod">
          <ac:chgData name="Guy, Erica (US)" userId="1fe87976-b765-4ae8-b0d1-d999fb95f92b" providerId="ADAL" clId="{C16E00C5-FDD2-4D94-9E8B-3436556C05AB}" dt="2026-07-23T20:45:17.808" v="9" actId="20577"/>
          <ac:spMkLst>
            <pc:docMk/>
            <pc:sldMk cId="685918098" sldId="1421"/>
            <ac:spMk id="2" creationId="{4F730717-FEFC-5AED-FFB2-F109C5CB7972}"/>
          </ac:spMkLst>
        </pc:spChg>
        <pc:spChg chg="mod">
          <ac:chgData name="Guy, Erica (US)" userId="1fe87976-b765-4ae8-b0d1-d999fb95f92b" providerId="ADAL" clId="{C16E00C5-FDD2-4D94-9E8B-3436556C05AB}" dt="2026-07-23T20:45:23.928" v="11" actId="20577"/>
          <ac:spMkLst>
            <pc:docMk/>
            <pc:sldMk cId="685918098" sldId="1421"/>
            <ac:spMk id="4" creationId="{EB14DC48-0E49-834B-41D0-16B81F1B4817}"/>
          </ac:spMkLst>
        </pc:spChg>
        <pc:spChg chg="mod">
          <ac:chgData name="Guy, Erica (US)" userId="1fe87976-b765-4ae8-b0d1-d999fb95f92b" providerId="ADAL" clId="{C16E00C5-FDD2-4D94-9E8B-3436556C05AB}" dt="2026-07-23T20:45:13.764" v="7"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20:39:54.487" v="0"/>
        <pc:sldMkLst>
          <pc:docMk/>
          <pc:sldMk cId="3908501432" sldId="1426"/>
        </pc:sldMkLst>
      </pc:sldChg>
      <pc:sldChg chg="add">
        <pc:chgData name="Guy, Erica (US)" userId="1fe87976-b765-4ae8-b0d1-d999fb95f92b" providerId="ADAL" clId="{C16E00C5-FDD2-4D94-9E8B-3436556C05AB}" dt="2026-07-23T20:43:32.742" v="2"/>
        <pc:sldMkLst>
          <pc:docMk/>
          <pc:sldMk cId="121208792" sldId="14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What is Positive Protection?  It is provided by </a:t>
            </a:r>
            <a:r>
              <a:rPr lang="en-US" sz="1800" b="0" i="0" u="none" strike="noStrike" baseline="0">
                <a:solidFill>
                  <a:srgbClr val="000000"/>
                </a:solidFill>
                <a:latin typeface="Times" panose="02020603050405020304" pitchFamily="18" charset="0"/>
              </a:rPr>
              <a:t>devices designed to help prevent penetration by vehicles into the work area while minimizing injuries to vehicle occupants, and to protect workers, bicyclists, and pedestrians.</a:t>
            </a:r>
          </a:p>
          <a:p>
            <a:endParaRPr lang="en-US" sz="1800" b="0" i="0" u="none" strike="noStrike" baseline="0">
              <a:solidFill>
                <a:srgbClr val="000000"/>
              </a:solidFill>
              <a:latin typeface="Times" panose="02020603050405020304" pitchFamily="18" charset="0"/>
            </a:endParaRPr>
          </a:p>
          <a:p>
            <a:r>
              <a:rPr lang="en-US" sz="1800" b="0" i="0" u="none" strike="noStrike" baseline="0">
                <a:solidFill>
                  <a:srgbClr val="000000"/>
                </a:solidFill>
                <a:latin typeface="Times" panose="02020603050405020304" pitchFamily="18" charset="0"/>
              </a:rPr>
              <a:t>Significant new text on positive protection was added to the MUTCD in Section 6M.02.  This reflects the regulations in the Code of Federal Regulations on Work Zone Safety Management Measures and Strategies (23 CFR 640.1108).</a:t>
            </a:r>
          </a:p>
          <a:p>
            <a:endParaRPr lang="en-US" sz="1800" b="0" i="0" u="none" strike="noStrike" baseline="0">
              <a:solidFill>
                <a:srgbClr val="000000"/>
              </a:solidFill>
              <a:latin typeface="Times" panose="02020603050405020304" pitchFamily="18" charset="0"/>
            </a:endParaRPr>
          </a:p>
          <a:p>
            <a:r>
              <a:rPr lang="en-US" sz="1800" b="0" i="0" u="none" strike="noStrike" baseline="0">
                <a:solidFill>
                  <a:srgbClr val="000000"/>
                </a:solidFill>
                <a:latin typeface="Times" panose="02020603050405020304" pitchFamily="18" charset="0"/>
              </a:rPr>
              <a:t>New Guidance was added to recommend that, “</a:t>
            </a:r>
            <a:r>
              <a:rPr lang="en-US" sz="1800" b="0" i="1" u="none" strike="noStrike" baseline="0">
                <a:solidFill>
                  <a:srgbClr val="000000"/>
                </a:solidFill>
                <a:latin typeface="Times" panose="02020603050405020304" pitchFamily="18" charset="0"/>
              </a:rPr>
              <a:t>at a minimum, longitudinal traffic barriers and/or other positive protection devices should be considered in work zone situations that place workers at increased risk from motorized traffic, and where positive protection devices offer the highest potential for improved safety for workers and road users.” </a:t>
            </a:r>
          </a:p>
          <a:p>
            <a:endParaRPr lang="en-US" sz="1800" b="0" i="1" u="none" strike="noStrike" baseline="0">
              <a:solidFill>
                <a:srgbClr val="000000"/>
              </a:solidFill>
              <a:latin typeface="Times" panose="02020603050405020304" pitchFamily="18" charset="0"/>
            </a:endParaRPr>
          </a:p>
          <a:p>
            <a:r>
              <a:rPr lang="en-US" sz="1800" b="0" i="0" u="none" strike="noStrike" baseline="0">
                <a:solidFill>
                  <a:srgbClr val="000000"/>
                </a:solidFill>
                <a:latin typeface="Times" panose="02020603050405020304" pitchFamily="18" charset="0"/>
              </a:rPr>
              <a:t>In the same Section, new Support information was added, listing 5 specific circumstances where positive protection could be applicable. </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4216687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This new Guidance in Section 6K.11 was added because temporary lane separators have not met the crashworthiness criteria for temporary traffic barriers.</a:t>
            </a:r>
          </a:p>
          <a:p>
            <a:endParaRPr lang="en-US"/>
          </a:p>
          <a:p>
            <a:r>
              <a:rPr lang="en-US"/>
              <a:t>Also, a new Option note was added to 28 of the TA’s about use of positive protection.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2252172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Late merges are increasingly being used by agencies to reduce the length of queued traffic where work activities temporarily necessitate a reduction in the number of lanes. This strategy has been proven to reduce rear-end crashes in certain conditions.</a:t>
            </a:r>
          </a:p>
          <a:p>
            <a:endParaRPr lang="en-US"/>
          </a:p>
          <a:p>
            <a:r>
              <a:rPr lang="en-US"/>
              <a:t>A new Section 6N.19 has been added covering this topic.</a:t>
            </a:r>
          </a:p>
          <a:p>
            <a:endParaRPr lang="en-US"/>
          </a:p>
          <a:p>
            <a:r>
              <a:rPr lang="en-US"/>
              <a:t>New regulatory and warning signs have been added for use with late merges to encourage drivers to stay in all lanes all the way to the merge point, rather than moving early out of the lane being closed.  </a:t>
            </a:r>
          </a:p>
          <a:p>
            <a:r>
              <a:rPr lang="en-US"/>
              <a:t>A new figure has also been added to illustrate the use of the signs.</a:t>
            </a:r>
          </a:p>
          <a:p>
            <a:endParaRPr lang="en-US"/>
          </a:p>
          <a:p>
            <a:r>
              <a:rPr lang="en-US"/>
              <a:t>Also, new text has been added detailing optional messages that can be displayed on CMS, both upstream from the merge and at the merge point, to further emphasize the late merge.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1080695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Here are the two new signs added for late merge situations.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397196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And here is a portion of new Figure 6N-1 showing how the new signs work in a series of signs approaching the late merge point.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692634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a:p>
            <a:r>
              <a:rPr lang="en-US"/>
              <a:t>The following slides discuss the key changes in Part 6 regarding pedestrians and bicyclists.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564557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As a part of the reorganization of Part 6, a new Chapter 6C was created.  It consists of text relocated from the 2009 MUTCD’s Chapter 2D, plus substantial new text on pedestrian and worker safety.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629668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Section 6C.02 Pedestrian Considerations, the paragraph about advance notification of a sidewalk closing was edited and changed from Standard to Guidance.  This change was made because advance notification of a sidewalk closing is not always possible, especially in emergencies, therefore it is not appropriate to require advance notification in all cases.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addition, an Option statement was added about accommodating pedestrians if a short-term work zone is attended by project personnel. </a:t>
            </a:r>
            <a:r>
              <a:rPr lang="en-US" sz="1800" u="none">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E</a:t>
            </a:r>
            <a:r>
              <a:rPr lang="en-US" sz="1800" u="none">
                <a:solidFill>
                  <a:srgbClr val="0000FF"/>
                </a:solidFill>
                <a:effectLst/>
                <a:latin typeface="Times New Roman" panose="02020603050405020304" pitchFamily="18" charset="0"/>
                <a:ea typeface="Times New Roman" panose="02020603050405020304" pitchFamily="18" charset="0"/>
              </a:rPr>
              <a:t>stablishing an alternate pedestrian route may not be necessary if the work can be stopped and pedestrians can navigate the work zone. </a:t>
            </a: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new Option provides more flexibility while maintaining pedestrian safety and convenience. </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Guidance statement was also added to recommend designing TTC zones to minimize conflicts between vehicular and pedestrian movements, due to the likelihood of high pedestrian presence in roadways open to public travel.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3617793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6K.02 Pedestrian Channelizing Devices was created, containing information relocated from existing Section 6F.63.  Also, new Standard, Guidance, Option, and Support information was added to address the use of pedestrian channelizing devices for closing sidewalks and delineating an alternate pedestrian route within the work area.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Guidance was added recommending conditions for which pedestrian channelizing devices should be used.</a:t>
            </a: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Standard, Guidance, and Options were also added to provide additional design details.</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218118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Figure 6K–2 was added to illustrate an example of a pedestrian channelizing device, including hand trailing for pedestrians with vision disabilities.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1128959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panose="020B0604020202020204" pitchFamily="34" charset="0"/>
                <a:ea typeface="Times New Roman" panose="02020603050405020304" pitchFamily="18" charset="0"/>
              </a:rPr>
              <a:t>In Section 6N.04 Work Affecting Pedestrian and Bicycle Facilities, text retained from the 2009 MUTCD provides extensive provisions for accommodating pedestrians.  Substantial new Guidance, Option, and Support text has been added to provide additional information for accommodating bicycles through TTC zones.</a:t>
            </a:r>
          </a:p>
          <a:p>
            <a:endParaRPr lang="en-US" sz="1800">
              <a:solidFill>
                <a:srgbClr val="000000"/>
              </a:solidFill>
              <a:effectLst/>
              <a:latin typeface="Arial" panose="020B0604020202020204" pitchFamily="34" charset="0"/>
              <a:ea typeface="Times New Roman" panose="02020603050405020304" pitchFamily="18" charset="0"/>
            </a:endParaRPr>
          </a:p>
          <a:p>
            <a:r>
              <a:rPr lang="en-US" sz="1800">
                <a:solidFill>
                  <a:srgbClr val="000000"/>
                </a:solidFill>
                <a:effectLst/>
                <a:latin typeface="Arial" panose="020B0604020202020204" pitchFamily="34" charset="0"/>
                <a:ea typeface="Times New Roman" panose="02020603050405020304" pitchFamily="18" charset="0"/>
              </a:rPr>
              <a:t>The Guidance includes recommending that a bikeway should be maintained through the TTC zone if practical, and how to provide a bike route detour if that is necessary.</a:t>
            </a:r>
          </a:p>
          <a:p>
            <a:endParaRPr lang="en-US" sz="1800">
              <a:solidFill>
                <a:srgbClr val="000000"/>
              </a:solidFill>
              <a:effectLst/>
              <a:latin typeface="Arial" panose="020B0604020202020204" pitchFamily="34" charset="0"/>
              <a:ea typeface="Times New Roman" panose="02020603050405020304" pitchFamily="18" charset="0"/>
            </a:endParaRPr>
          </a:p>
          <a:p>
            <a:r>
              <a:rPr lang="en-US" sz="1800">
                <a:solidFill>
                  <a:srgbClr val="000000"/>
                </a:solidFill>
                <a:effectLst/>
                <a:latin typeface="Arial" panose="020B0604020202020204" pitchFamily="34" charset="0"/>
                <a:ea typeface="Times New Roman" panose="02020603050405020304" pitchFamily="18" charset="0"/>
              </a:rPr>
              <a:t>The Support explains certain circumstances where bikeway continuity through a TTC zone is especially important.</a:t>
            </a:r>
          </a:p>
          <a:p>
            <a:endParaRPr lang="en-US" sz="1800">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3727317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Chapter 6P Typical Applications, FHWA added five new Typical Application figures along with notes to accompany them to illustrate and describe work impacting bicycle facilities.  These new TA’s supplement the new text information in Section 6N.04.</a:t>
            </a:r>
          </a:p>
          <a:p>
            <a:pPr marL="0" marR="0">
              <a:lnSpc>
                <a:spcPct val="107000"/>
              </a:lnSpc>
              <a:spcBef>
                <a:spcPts val="0"/>
              </a:spcBef>
              <a:spcAft>
                <a:spcPts val="0"/>
              </a:spcAft>
            </a:pPr>
            <a:r>
              <a:rPr lang="en-US" sz="1800"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379233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These are the topics discussed and illustrated in the 5 new TA’s about work impacting bicycle facilities.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1368306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To give you an example of one of the new TA’s for work impacting bicycle facilities, here is a portion of TA-51.</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3380891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Figures 6P–52 through 6P–54 illustrate and describe procedures for work at roundabouts. </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2997690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These are the topics discussed and illustrated in the 3 new TA’s about work at roundabouts.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10344086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Here is an example of the new TA’s for work at roundabouts.  This shows a portion of TA-53, just to illustrate some of the detail included in the 3 new TA’s for roundabouts.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1850160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Section 6E.04 Pilot Car Method, the Standard statement was revised to allow mounting of the sign either on top or on the rear of the pilot vehicle.</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Also, it was clarified that pilot car operations shall be coordinated with flagging or other control methods, as this is necessary for safety.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2782373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a:solidFill>
                  <a:srgbClr val="000000"/>
                </a:solidFill>
                <a:effectLst/>
                <a:latin typeface="Arial" panose="020B0604020202020204" pitchFamily="34" charset="0"/>
                <a:ea typeface="Times New Roman" panose="02020603050405020304" pitchFamily="18" charset="0"/>
              </a:rPr>
              <a:t>Also, a new Standard was added to require a flagger to operate any Automated Flagger Assistance Device (AFAD) in pilot car operations.  The flagger must be </a:t>
            </a:r>
            <a:r>
              <a:rPr lang="en-US" sz="1200">
                <a:solidFill>
                  <a:srgbClr val="000000"/>
                </a:solidFill>
                <a:effectLst/>
                <a:latin typeface="Calibri" panose="020F0502020204030204" pitchFamily="34" charset="0"/>
                <a:ea typeface="Times New Roman" panose="02020603050405020304" pitchFamily="18" charset="0"/>
              </a:rPr>
              <a:t>stationed not in the pilot car but near or within the line of sight of the AFAD, and the AFAD is not to be left unattended while in operation. </a:t>
            </a:r>
          </a:p>
          <a:p>
            <a:endParaRPr lang="en-US" sz="1200">
              <a:solidFill>
                <a:srgbClr val="000000"/>
              </a:solidFill>
              <a:effectLst/>
              <a:latin typeface="Calibri" panose="020F0502020204030204" pitchFamily="34" charset="0"/>
              <a:ea typeface="Times New Roman" panose="02020603050405020304" pitchFamily="18" charset="0"/>
            </a:endParaRPr>
          </a:p>
          <a:p>
            <a:r>
              <a:rPr lang="en-US" sz="1200">
                <a:solidFill>
                  <a:srgbClr val="000000"/>
                </a:solidFill>
                <a:effectLst/>
                <a:latin typeface="Calibri" panose="020F0502020204030204" pitchFamily="34" charset="0"/>
                <a:ea typeface="Times New Roman" panose="02020603050405020304" pitchFamily="18" charset="0"/>
              </a:rPr>
              <a:t>Guidance was also added that </a:t>
            </a:r>
            <a:r>
              <a:rPr lang="en-US" sz="1200">
                <a:effectLst/>
                <a:latin typeface="Calibri" panose="020F0502020204030204" pitchFamily="34" charset="0"/>
                <a:ea typeface="Times New Roman" panose="02020603050405020304" pitchFamily="18" charset="0"/>
              </a:rPr>
              <a:t>if temporary traffic control signals are used in pilot car operations and wait times might be long, signing to notify drivers of the wait time and/or pilot car operation should be considered.</a:t>
            </a:r>
            <a:endParaRPr lang="en-US" sz="1200">
              <a:solidFill>
                <a:srgbClr val="000000"/>
              </a:solidFill>
              <a:effectLst/>
              <a:latin typeface="Arial" panose="020B0604020202020204" pitchFamily="34"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279337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panose="020B0604020202020204" pitchFamily="34" charset="0"/>
                <a:ea typeface="Times New Roman" panose="02020603050405020304" pitchFamily="18" charset="0"/>
              </a:rPr>
              <a:t>In Sections 6A.02 and 6N.13, new Guidance was added about assessment of expected queue lengths.  The new Guidance is based on the findings of NTSB/HAR–15/02 Multivehicle Work Zone Crash I–95 Cranbury, New Jersey.</a:t>
            </a:r>
          </a:p>
          <a:p>
            <a:endParaRPr lang="en-US" sz="1800">
              <a:solidFill>
                <a:srgbClr val="000000"/>
              </a:solidFill>
              <a:effectLst/>
              <a:latin typeface="Arial" panose="020B0604020202020204" pitchFamily="34" charset="0"/>
            </a:endParaRPr>
          </a:p>
          <a:p>
            <a:r>
              <a:rPr lang="en-US" sz="1800" i="0" u="none">
                <a:solidFill>
                  <a:srgbClr val="0000FF"/>
                </a:solidFill>
                <a:effectLst/>
                <a:latin typeface="Times New Roman" panose="02020603050405020304" pitchFamily="18" charset="0"/>
                <a:ea typeface="Times New Roman" panose="02020603050405020304" pitchFamily="18" charset="0"/>
              </a:rPr>
              <a:t>Work zone lane closures could result in a lengthy stopped or slow-moving queue of vehicles that might extend past the normal location of the signs shown in the typical advance warning area.  </a:t>
            </a:r>
          </a:p>
          <a:p>
            <a:endParaRPr lang="en-US" sz="1800" i="0" u="none">
              <a:solidFill>
                <a:srgbClr val="0000FF"/>
              </a:solidFill>
              <a:effectLst/>
              <a:latin typeface="Times New Roman" panose="02020603050405020304" pitchFamily="18" charset="0"/>
              <a:ea typeface="Times New Roman" panose="02020603050405020304" pitchFamily="18" charset="0"/>
            </a:endParaRPr>
          </a:p>
          <a:p>
            <a:r>
              <a:rPr lang="en-US" sz="1800" i="0" u="none">
                <a:solidFill>
                  <a:srgbClr val="0000FF"/>
                </a:solidFill>
                <a:effectLst/>
                <a:latin typeface="Times New Roman" panose="02020603050405020304" pitchFamily="18" charset="0"/>
                <a:ea typeface="Times New Roman" panose="02020603050405020304" pitchFamily="18" charset="0"/>
              </a:rPr>
              <a:t>For this reason, an assessment of the expected queue length should be a part of the TTC plan design process, because it might result in adjustments to the sign spacing and number of signs as well as the use of more conspicuous devices to increase the distance and conspicuity of the advance warning area.</a:t>
            </a:r>
            <a:endParaRPr lang="en-US" i="0" u="none"/>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2551454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6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Section 6B.01 Temporary Traffic Control Plans, FHWA added a Guidance statement recommending the development of a TTC plan for any activity, either planned or unplanned, that will affect road users, because TTC plans for such activities are an important element of roadway safety. </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i="1" u="none">
                <a:solidFill>
                  <a:srgbClr val="0000FF"/>
                </a:solidFill>
                <a:effectLst/>
                <a:latin typeface="Times New Roman" panose="02020603050405020304" pitchFamily="18" charset="0"/>
                <a:ea typeface="Times New Roman" panose="02020603050405020304" pitchFamily="18" charset="0"/>
              </a:rPr>
              <a:t>“A TTC plan should be developed for planned activities that will affect road users.</a:t>
            </a:r>
            <a:r>
              <a:rPr lang="en-US" sz="1800" u="none">
                <a:effectLst/>
                <a:latin typeface="Times New Roman" panose="02020603050405020304" pitchFamily="18" charset="0"/>
                <a:ea typeface="Times New Roman" panose="02020603050405020304" pitchFamily="18" charset="0"/>
              </a:rPr>
              <a:t> </a:t>
            </a:r>
            <a:r>
              <a:rPr lang="en-US" sz="1800" i="1" u="none">
                <a:solidFill>
                  <a:srgbClr val="0000FF"/>
                </a:solidFill>
                <a:effectLst/>
                <a:latin typeface="Times New Roman" panose="02020603050405020304" pitchFamily="18" charset="0"/>
                <a:ea typeface="Times New Roman" panose="02020603050405020304" pitchFamily="18" charset="0"/>
              </a:rPr>
              <a:t>A TTC plan should be developed for unplanned and emergency situations where practicable.”</a:t>
            </a:r>
            <a:endParaRPr lang="en-US" sz="18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3658594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solidFill>
                  <a:srgbClr val="000000"/>
                </a:solidFill>
                <a:effectLst/>
                <a:latin typeface="Arial" panose="020B0604020202020204" pitchFamily="34" charset="0"/>
                <a:ea typeface="Times New Roman" panose="02020603050405020304" pitchFamily="18" charset="0"/>
              </a:rPr>
              <a:t>A new Option was added to allow the use of a STOP/STOP or SLOW/SLOW paddle in certain situations where it would be appropriate for the flagging operation.  </a:t>
            </a:r>
          </a:p>
          <a:p>
            <a:endParaRPr lang="en-US" sz="1800">
              <a:solidFill>
                <a:srgbClr val="000000"/>
              </a:solidFill>
              <a:effectLst/>
              <a:latin typeface="Arial" panose="020B0604020202020204" pitchFamily="34" charset="0"/>
            </a:endParaRPr>
          </a:p>
          <a:p>
            <a:r>
              <a:rPr lang="en-US" sz="1800">
                <a:solidFill>
                  <a:srgbClr val="000000"/>
                </a:solidFill>
                <a:effectLst/>
                <a:latin typeface="Arial" panose="020B0604020202020204" pitchFamily="34" charset="0"/>
              </a:rPr>
              <a:t>Consistent with this change new Option text was also added in Section 6D.05 Flagger Procedures: “</a:t>
            </a:r>
            <a:r>
              <a:rPr lang="en-US" sz="1800" i="1" u="none">
                <a:solidFill>
                  <a:srgbClr val="0000FF"/>
                </a:solidFill>
                <a:effectLst/>
                <a:latin typeface="Times New Roman" panose="02020603050405020304" pitchFamily="18" charset="0"/>
                <a:ea typeface="Times New Roman" panose="02020603050405020304" pitchFamily="18" charset="0"/>
              </a:rPr>
              <a:t>In certain conditions, it may be more appropriate for a flagger to use a STOP/STOP or a SLOW/SLOW paddle to convey the appropriate message to approaching road users and avoid confusing those that are approaching the operation from the opposing direction.”</a:t>
            </a:r>
            <a:endParaRPr lang="en-US" i="1" u="none"/>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155151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 previous word legend W9-3 sign has been replaced with a new symbol sign, and the sign name has been changed to Interior Lane Shift to reflect that it can be used for a lane shift when any interior lane is closed, not just a “center” lane.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4213866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panose="020B0604020202020204" pitchFamily="34" charset="0"/>
                <a:ea typeface="Times New Roman" panose="02020603050405020304" pitchFamily="18" charset="0"/>
              </a:rPr>
              <a:t>In Section 6L.03 STOP/SLOW Automated Flagger Assistance Devices, a new Option was added for use of a new WAIT ON STOP–GO ON SLOW sign combining the messages of the two individual signs, to provide additional flexibility in the signing used with this type of AFAD.</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19899570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This shows a portion of Figure 6L-1 Example of Use of a Stop/Slow AFAD.  It illustrates how the new WAIT ON STOP-GO ON SLOW sign can be used instead of 2 separate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2655480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panose="020B0604020202020204" pitchFamily="34" charset="0"/>
                <a:ea typeface="Times New Roman" panose="02020603050405020304" pitchFamily="18" charset="0"/>
              </a:rPr>
              <a:t>In Section 6N.05 Work Outside of the Shoulder, a sentence about the use of a SHOULDER WORK sign if work vehicles are on the shoulder was revised from Option to Guidance, for enhanced safety.</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33643285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Section 6O.01</a:t>
            </a:r>
            <a:r>
              <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Guidance was added </a:t>
            </a:r>
            <a:r>
              <a:rPr lang="en-US" sz="1800">
                <a:solidFill>
                  <a:srgbClr val="000000"/>
                </a:solidFill>
                <a:effectLst/>
                <a:latin typeface="Arial" panose="020B0604020202020204" pitchFamily="34" charset="0"/>
                <a:ea typeface="Times New Roman" panose="02020603050405020304" pitchFamily="18" charset="0"/>
              </a:rPr>
              <a:t>to include an explanation of safe positioning of emergency vehicles arriving at an incident.  The 2009 MUTCD had a definition of the term “safe-positioned” but that has been deleted in favor of a more detailed explanation in Section 6O.01:</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endParaRPr>
          </a:p>
          <a:p>
            <a:r>
              <a:rPr lang="en-US" sz="1800" b="0" i="0" u="none" strike="noStrike" baseline="0">
                <a:solidFill>
                  <a:srgbClr val="000000"/>
                </a:solidFill>
                <a:effectLst/>
                <a:latin typeface="Arial" panose="020B0604020202020204" pitchFamily="34" charset="0"/>
              </a:rPr>
              <a:t>“</a:t>
            </a:r>
            <a:r>
              <a:rPr lang="en-US" sz="1800" b="0" i="1" u="none" strike="noStrike" baseline="0">
                <a:solidFill>
                  <a:srgbClr val="000000"/>
                </a:solidFill>
                <a:latin typeface="Times" panose="02020603050405020304" pitchFamily="18" charset="0"/>
              </a:rPr>
              <a:t>Emergency vehicles arriving at an incident should be positioned in a manner that attempts to protect both the responders performing their duties and road users traveling through the incident scene, while minimizing, to the extent practical, disruption of the adjacent traffic flow. Emergency vehicle positions should optimize traffic flow through the incident scene. All emergency vehicles that subsequently arrive should be positioned in a manner that does not interfere with the established temporary traffic flow.”</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35036851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37</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Part 6 was reorganized to improve the flow of information and make it easier for users of the MUTCD to find the content they need. In some cases, this involved the creation of new Chapters and Sections that do not exist in the 2009 MUTCD.  </a:t>
            </a:r>
          </a:p>
          <a:p>
            <a:endParaRPr lang="en-US" dirty="0"/>
          </a:p>
          <a:p>
            <a:r>
              <a:rPr lang="en-US" dirty="0"/>
              <a:t>Some existing long chapters and sections have been divided into several chapters and/or several sections, with each having a clearly understandable title.</a:t>
            </a:r>
          </a:p>
          <a:p>
            <a:endParaRPr lang="en-US" dirty="0"/>
          </a:p>
          <a:p>
            <a:r>
              <a:rPr lang="en-US" dirty="0"/>
              <a:t>Also, certain material has been moved to new locations within Part 6 to consolidate similar information in one place. </a:t>
            </a:r>
          </a:p>
          <a:p>
            <a:endParaRPr lang="en-US" dirty="0"/>
          </a:p>
          <a:p>
            <a:r>
              <a:rPr lang="en-US" dirty="0"/>
              <a:t>The mandate level (Standard, Guidance, Option) of some text in Part 6 was changed.  The changes in mandate level are for two primary reasons: </a:t>
            </a:r>
          </a:p>
          <a:p>
            <a:pPr marL="228600" indent="-228600">
              <a:buAutoNum type="arabicParenR"/>
            </a:pPr>
            <a:r>
              <a:rPr lang="en-US" dirty="0"/>
              <a:t>to be consistent with other related provisions elsewhere in the MUTCD, or </a:t>
            </a:r>
          </a:p>
          <a:p>
            <a:pPr marL="228600" indent="-228600">
              <a:buAutoNum type="arabicParenR"/>
            </a:pPr>
            <a:r>
              <a:rPr lang="en-US" dirty="0"/>
              <a:t>to provide added flexibility.  </a:t>
            </a:r>
          </a:p>
          <a:p>
            <a:pPr marL="0" indent="0">
              <a:buNone/>
            </a:pPr>
            <a:endParaRPr lang="en-US" dirty="0"/>
          </a:p>
          <a:p>
            <a:pPr marL="0" indent="0">
              <a:buNone/>
            </a:pPr>
            <a:r>
              <a:rPr lang="en-US" dirty="0"/>
              <a:t>In numerous cases, Standards have been reduced to Guidance for reasons of needed flexibility.</a:t>
            </a:r>
          </a:p>
          <a:p>
            <a:pPr marL="0" indent="0">
              <a:buNone/>
            </a:pPr>
            <a:endParaRPr lang="en-US" dirty="0"/>
          </a:p>
          <a:p>
            <a:pPr marL="0" indent="0">
              <a:buNone/>
            </a:pPr>
            <a:r>
              <a:rPr lang="en-US" dirty="0"/>
              <a:t>There are also numerous instances of new Options added to modify a Standard, again for added flexibility.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2057965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Throughout Part 6, various editorial revisions were made to eliminate the use of vague and undefined terms, such as ‘‘reasonably safe,’’ replacing such phrases with more appropriate language.</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Also, text from various sections was eliminated where such material duplicated or was very similar to existing text in other sections within Part 6 or elsewhere in the MUTCD.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97882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Content in Part 6 dealing with the important topic of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mobility </a:t>
            </a:r>
            <a:r>
              <a:rPr lang="en-US" sz="1800" dirty="0">
                <a:effectLst/>
                <a:latin typeface="Calibri" panose="020F0502020204030204" pitchFamily="34" charset="0"/>
                <a:ea typeface="Calibri" panose="020F0502020204030204" pitchFamily="34" charset="0"/>
                <a:cs typeface="Times New Roman" panose="02020603050405020304" pitchFamily="18" charset="0"/>
              </a:rPr>
              <a:t>were revised and strengthened to help better protect vulnerable road users.</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changes were in keeping with the </a:t>
            </a:r>
            <a:r>
              <a:rPr lang="en-US" sz="1800" b="1" strike="noStrike" dirty="0">
                <a:effectLst/>
                <a:latin typeface="Calibri" panose="020F0502020204030204" pitchFamily="34" charset="0"/>
                <a:ea typeface="Calibri" panose="020F0502020204030204" pitchFamily="34" charset="0"/>
                <a:cs typeface="Times New Roman" panose="02020603050405020304" pitchFamily="18" charset="0"/>
              </a:rPr>
              <a:t>Infrastructure Investment and Jobs Act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11135.  Most of the revisions were editorial in nature.</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sng" dirty="0">
                <a:solidFill>
                  <a:srgbClr val="D13438"/>
                </a:solidFill>
                <a:effectLst/>
                <a:latin typeface="Calibri" panose="020F0502020204030204" pitchFamily="34" charset="0"/>
              </a:rPr>
              <a:t>At the same time that a final rule was in development for the new MUTCD, the U. S. Access Board was developing its final rule for PROWAG.  While there has been significant agency coordination on the PROWAG rulemaking, the timing of the Access Board’s action did not allow for the new PROWAG requirements to be addressed in the MUTCD 11th Edition.  </a:t>
            </a:r>
            <a:r>
              <a:rPr lang="en-US" sz="1800" b="1" dirty="0">
                <a:effectLst/>
                <a:latin typeface="Calibri" panose="020F0502020204030204" pitchFamily="34" charset="0"/>
                <a:ea typeface="Calibri" panose="020F0502020204030204" pitchFamily="34" charset="0"/>
                <a:cs typeface="Calibri" panose="020F0502020204030204" pitchFamily="34" charset="0"/>
              </a:rPr>
              <a:t>It is important to note that PROWAG provides guidelines, not enforceable Federal standards.  These guidelines are not enforceable under the Americans with Disabilities Act until the US Department of Justice and the US Department of Transportation adopt standards consistent with PROWAG through separate rulemaking processes.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2492898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Several Guidance statements related to sidewalk closure during construction and accessible pedestrian access were revised. </a:t>
            </a:r>
          </a:p>
          <a:p>
            <a:endParaRPr lang="en-US"/>
          </a:p>
          <a:p>
            <a:r>
              <a:rPr lang="en-US"/>
              <a:t>Under Title II of the Americans with Disabilities Act (ADA), all State and local governments are required to take appropriate steps to ensure that their communications with people with disabilities are as effective as communications with others.  This means that whatever information is conveyed by or on behalf of a public entity must be as clear and understandable to people with disabilities as it is for people who don’t have disabilities. </a:t>
            </a:r>
          </a:p>
          <a:p>
            <a:endParaRPr lang="en-US"/>
          </a:p>
          <a:p>
            <a:r>
              <a:rPr lang="en-US"/>
              <a:t>When sidewalks are closed temporarily due to construction, it is important for the closure to be communicated to pedestrians in a manner that is accessible to pedestrians with vision disabilities.  The language in Part 6 was strengthened to address this need.</a:t>
            </a:r>
          </a:p>
          <a:p>
            <a:endParaRPr lang="en-US"/>
          </a:p>
          <a:p>
            <a:r>
              <a:rPr lang="en-US"/>
              <a:t>Text in Part 6 that refers to a level of usage by pedestrians with disabilities as a basis for taking certain accessibility-related actions was eliminated, because the need to comply with the ADA does not depend on the frequency with which the facility is used by pedestrians with disabilities. </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4058924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Guidance on detectable edging standards to provide positive guidance through work areas has been clarified.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Figure 6P-28 is provided to show additional details for temporary pedestrian facilities when a sidewalk detour or diversion is used to accommodate pedestrians in a work zone.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a:p>
            <a:endParaRPr lang="en-US"/>
          </a:p>
          <a:p>
            <a:endParaRPr lang="en-US"/>
          </a:p>
          <a:p>
            <a:r>
              <a:rPr lang="en-US"/>
              <a:t>Text suggesting that the accommodation of pedestrians with disabilities is sometimes unnecessary was also eliminated, and Figure 6P-28 (the Typical Application for sidewalk closures and diversions) and its accompanying notes were substantially revised and amplified.</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349041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This slide shows a portion of TA-28 dealing with a sidewalk diversion, as it appeared in the 2009 MUTCD (on the left) and as it appears in the new 11</a:t>
            </a:r>
            <a:r>
              <a:rPr lang="en-US" baseline="30000"/>
              <a:t>th</a:t>
            </a:r>
            <a:r>
              <a:rPr lang="en-US"/>
              <a:t> Edition MUTCD (on the right).</a:t>
            </a:r>
          </a:p>
          <a:p>
            <a:endParaRPr lang="en-US"/>
          </a:p>
          <a:p>
            <a:r>
              <a:rPr lang="en-US"/>
              <a:t>Notice that the minimum width of the diversion walkway has been increased and other design details related to accessibility have also changed.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3748558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2713194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76226879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4754515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614755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253215134"/>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483537833"/>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42641810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88516687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47742104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121295031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66108854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7893636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8467420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26347210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357337776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3813627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292056218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Disclaimers">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08477007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90"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4160077659"/>
      </p:ext>
    </p:extLst>
  </p:cSld>
  <p:clrMap bg1="dk1" tx1="lt1" bg2="dk2" tx2="lt2" accent1="accent1" accent2="accent2" accent3="accent3" accent4="accent4" accent5="accent5" accent6="accent6" hlink="hlink" folHlink="folHlink"/>
  <p:sldLayoutIdLst>
    <p:sldLayoutId id="2147484387" r:id="rId1"/>
    <p:sldLayoutId id="2147484388" r:id="rId2"/>
    <p:sldLayoutId id="2147484389"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233748873"/>
      </p:ext>
    </p:extLst>
  </p:cSld>
  <p:clrMap bg1="dk1" tx1="lt1" bg2="dk2" tx2="lt2" accent1="accent1" accent2="accent2" accent3="accent3" accent4="accent4" accent5="accent5" accent6="accent6" hlink="hlink" folHlink="folHlink"/>
  <p:sldLayoutIdLst>
    <p:sldLayoutId id="2147484392" r:id="rId1"/>
    <p:sldLayoutId id="2147484393" r:id="rId2"/>
    <p:sldLayoutId id="2147484394"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962596049"/>
      </p:ext>
    </p:extLst>
  </p:cSld>
  <p:clrMap bg1="dk1" tx1="lt1" bg2="dk2" tx2="lt2" accent1="accent1" accent2="accent2" accent3="accent3" accent4="accent4" accent5="accent5" accent6="accent6" hlink="hlink" folHlink="folHlink"/>
  <p:sldLayoutIdLst>
    <p:sldLayoutId id="2147484396" r:id="rId1"/>
    <p:sldLayoutId id="2147484397" r:id="rId2"/>
    <p:sldLayoutId id="2147484398" r:id="rId3"/>
    <p:sldLayoutId id="2147484399" r:id="rId4"/>
    <p:sldLayoutId id="2147484400" r:id="rId5"/>
    <p:sldLayoutId id="2147484401" r:id="rId6"/>
    <p:sldLayoutId id="2147484402" r:id="rId7"/>
    <p:sldLayoutId id="2147484403" r:id="rId8"/>
    <p:sldLayoutId id="2147484404" r:id="rId9"/>
    <p:sldLayoutId id="2147484405" r:id="rId10"/>
    <p:sldLayoutId id="2147484406"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3F885-1FD0-D965-D193-CC6CBBE1641F}"/>
              </a:ext>
            </a:extLst>
          </p:cNvPr>
          <p:cNvSpPr>
            <a:spLocks noGrp="1"/>
          </p:cNvSpPr>
          <p:nvPr>
            <p:ph type="title"/>
          </p:nvPr>
        </p:nvSpPr>
        <p:spPr/>
        <p:txBody>
          <a:bodyPr/>
          <a:lstStyle/>
          <a:p>
            <a:r>
              <a:rPr lang="en-US"/>
              <a:t>Positive Protection </a:t>
            </a:r>
            <a:r>
              <a:rPr lang="en-US" sz="2400"/>
              <a:t>(1 of 2)</a:t>
            </a:r>
          </a:p>
        </p:txBody>
      </p:sp>
      <p:sp>
        <p:nvSpPr>
          <p:cNvPr id="4" name="Content Placeholder 3">
            <a:extLst>
              <a:ext uri="{FF2B5EF4-FFF2-40B4-BE49-F238E27FC236}">
                <a16:creationId xmlns:a16="http://schemas.microsoft.com/office/drawing/2014/main" id="{384A27AE-FA44-5895-A0D7-A466F2677719}"/>
              </a:ext>
            </a:extLst>
          </p:cNvPr>
          <p:cNvSpPr>
            <a:spLocks noGrp="1"/>
          </p:cNvSpPr>
          <p:nvPr>
            <p:ph idx="1"/>
          </p:nvPr>
        </p:nvSpPr>
        <p:spPr/>
        <p:txBody>
          <a:bodyPr/>
          <a:lstStyle/>
          <a:p>
            <a:r>
              <a:rPr lang="en-US"/>
              <a:t>Section 6M.02 Positive Protection and Temporary Traffic Barriers—new text on positive protection</a:t>
            </a:r>
          </a:p>
          <a:p>
            <a:r>
              <a:rPr lang="en-US"/>
              <a:t>Reflects 23 Code of Federal Regulations 640.1108 (Work Zone Safety Management Measures and Strategies)</a:t>
            </a:r>
          </a:p>
          <a:p>
            <a:r>
              <a:rPr lang="en-US"/>
              <a:t>Guidance encourages use of longitudinal traffic barriers and other positive protection devices</a:t>
            </a:r>
          </a:p>
          <a:p>
            <a:r>
              <a:rPr lang="en-US"/>
              <a:t>Support provision lists applicable situations for positive protection</a:t>
            </a:r>
          </a:p>
        </p:txBody>
      </p:sp>
    </p:spTree>
    <p:extLst>
      <p:ext uri="{BB962C8B-B14F-4D97-AF65-F5344CB8AC3E}">
        <p14:creationId xmlns:p14="http://schemas.microsoft.com/office/powerpoint/2010/main" val="53191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764D4-0A30-B428-7FA0-6499EDBA1AB2}"/>
              </a:ext>
            </a:extLst>
          </p:cNvPr>
          <p:cNvSpPr>
            <a:spLocks noGrp="1"/>
          </p:cNvSpPr>
          <p:nvPr>
            <p:ph type="title"/>
          </p:nvPr>
        </p:nvSpPr>
        <p:spPr/>
        <p:txBody>
          <a:bodyPr/>
          <a:lstStyle/>
          <a:p>
            <a:r>
              <a:rPr lang="en-US"/>
              <a:t>Positive Protection </a:t>
            </a:r>
            <a:r>
              <a:rPr lang="en-US" sz="2400"/>
              <a:t>(2 of 2)</a:t>
            </a:r>
          </a:p>
        </p:txBody>
      </p:sp>
      <p:sp>
        <p:nvSpPr>
          <p:cNvPr id="4" name="Content Placeholder 3">
            <a:extLst>
              <a:ext uri="{FF2B5EF4-FFF2-40B4-BE49-F238E27FC236}">
                <a16:creationId xmlns:a16="http://schemas.microsoft.com/office/drawing/2014/main" id="{65E8C552-4CCE-A742-09D3-5EA21D97FE5E}"/>
              </a:ext>
            </a:extLst>
          </p:cNvPr>
          <p:cNvSpPr>
            <a:spLocks noGrp="1"/>
          </p:cNvSpPr>
          <p:nvPr>
            <p:ph idx="1"/>
          </p:nvPr>
        </p:nvSpPr>
        <p:spPr/>
        <p:txBody>
          <a:bodyPr/>
          <a:lstStyle/>
          <a:p>
            <a:r>
              <a:rPr lang="en-US"/>
              <a:t>Adds Guidance statement in Section 6K.11 to indicate that temporary lane separators should not be used to shield obstacles or provide positive protection for workers or pedestrians</a:t>
            </a:r>
          </a:p>
          <a:p>
            <a:r>
              <a:rPr lang="en-US"/>
              <a:t>TAs: Note added to 28 of the TAs for option to use positive protection</a:t>
            </a:r>
          </a:p>
        </p:txBody>
      </p:sp>
    </p:spTree>
    <p:extLst>
      <p:ext uri="{BB962C8B-B14F-4D97-AF65-F5344CB8AC3E}">
        <p14:creationId xmlns:p14="http://schemas.microsoft.com/office/powerpoint/2010/main" val="273083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0094-4BF1-F3ED-8F83-2E45709EDA42}"/>
              </a:ext>
            </a:extLst>
          </p:cNvPr>
          <p:cNvSpPr>
            <a:spLocks noGrp="1"/>
          </p:cNvSpPr>
          <p:nvPr>
            <p:ph type="title"/>
          </p:nvPr>
        </p:nvSpPr>
        <p:spPr/>
        <p:txBody>
          <a:bodyPr/>
          <a:lstStyle/>
          <a:p>
            <a:r>
              <a:rPr lang="en-US"/>
              <a:t>Late Merge </a:t>
            </a:r>
            <a:r>
              <a:rPr lang="en-US" sz="2400"/>
              <a:t>(1 of 3)</a:t>
            </a:r>
          </a:p>
        </p:txBody>
      </p:sp>
      <p:sp>
        <p:nvSpPr>
          <p:cNvPr id="4" name="Content Placeholder 3">
            <a:extLst>
              <a:ext uri="{FF2B5EF4-FFF2-40B4-BE49-F238E27FC236}">
                <a16:creationId xmlns:a16="http://schemas.microsoft.com/office/drawing/2014/main" id="{D247D01F-B27C-F8D9-A132-6A0E6B917F29}"/>
              </a:ext>
            </a:extLst>
          </p:cNvPr>
          <p:cNvSpPr>
            <a:spLocks noGrp="1"/>
          </p:cNvSpPr>
          <p:nvPr>
            <p:ph idx="1"/>
          </p:nvPr>
        </p:nvSpPr>
        <p:spPr/>
        <p:txBody>
          <a:bodyPr/>
          <a:lstStyle/>
          <a:p>
            <a:r>
              <a:rPr lang="en-US"/>
              <a:t>Adds Section 6N.19</a:t>
            </a:r>
          </a:p>
          <a:p>
            <a:r>
              <a:rPr lang="en-US"/>
              <a:t>Adds regulatory and warning signs for this condition:</a:t>
            </a:r>
          </a:p>
          <a:p>
            <a:pPr lvl="1"/>
            <a:r>
              <a:rPr lang="en-US"/>
              <a:t>STAY IN LANE TO MERGE POINT (R4-9a)</a:t>
            </a:r>
          </a:p>
          <a:p>
            <a:pPr lvl="1"/>
            <a:r>
              <a:rPr lang="en-US"/>
              <a:t>MERGE HERE TAKE TURNS (W9-2a)</a:t>
            </a:r>
          </a:p>
          <a:p>
            <a:r>
              <a:rPr lang="en-US"/>
              <a:t>Various optional changeable message sign messages</a:t>
            </a:r>
          </a:p>
        </p:txBody>
      </p:sp>
    </p:spTree>
    <p:extLst>
      <p:ext uri="{BB962C8B-B14F-4D97-AF65-F5344CB8AC3E}">
        <p14:creationId xmlns:p14="http://schemas.microsoft.com/office/powerpoint/2010/main" val="180850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DFA74-B01D-06EA-8E6A-8F45E67C6C38}"/>
              </a:ext>
            </a:extLst>
          </p:cNvPr>
          <p:cNvSpPr>
            <a:spLocks noGrp="1"/>
          </p:cNvSpPr>
          <p:nvPr>
            <p:ph type="title"/>
          </p:nvPr>
        </p:nvSpPr>
        <p:spPr/>
        <p:txBody>
          <a:bodyPr/>
          <a:lstStyle/>
          <a:p>
            <a:r>
              <a:rPr lang="en-US"/>
              <a:t>Late Merge </a:t>
            </a:r>
            <a:r>
              <a:rPr lang="en-US" sz="2400"/>
              <a:t>(2 of 3)</a:t>
            </a:r>
          </a:p>
        </p:txBody>
      </p:sp>
      <p:pic>
        <p:nvPicPr>
          <p:cNvPr id="6" name="Picture 5" descr="A vertical rectangular white sign with a black border and the words “STAY IN LANE TO MERGE POINT” in black on four lines.">
            <a:extLst>
              <a:ext uri="{FF2B5EF4-FFF2-40B4-BE49-F238E27FC236}">
                <a16:creationId xmlns:a16="http://schemas.microsoft.com/office/drawing/2014/main" id="{6A41779E-0B78-A3ED-84CA-1241E595B845}"/>
              </a:ext>
            </a:extLst>
          </p:cNvPr>
          <p:cNvPicPr>
            <a:picLocks noChangeAspect="1"/>
          </p:cNvPicPr>
          <p:nvPr/>
        </p:nvPicPr>
        <p:blipFill rotWithShape="1">
          <a:blip r:embed="rId3"/>
          <a:srcRect r="43015"/>
          <a:stretch/>
        </p:blipFill>
        <p:spPr>
          <a:xfrm>
            <a:off x="2571750" y="2039904"/>
            <a:ext cx="2362200" cy="3027504"/>
          </a:xfrm>
          <a:prstGeom prst="rect">
            <a:avLst/>
          </a:prstGeom>
        </p:spPr>
      </p:pic>
      <p:sp>
        <p:nvSpPr>
          <p:cNvPr id="4" name="TextBox 3">
            <a:extLst>
              <a:ext uri="{FF2B5EF4-FFF2-40B4-BE49-F238E27FC236}">
                <a16:creationId xmlns:a16="http://schemas.microsoft.com/office/drawing/2014/main" id="{65AC8745-E91C-041D-88A1-C42ED535DA20}"/>
              </a:ext>
            </a:extLst>
          </p:cNvPr>
          <p:cNvSpPr txBox="1"/>
          <p:nvPr/>
        </p:nvSpPr>
        <p:spPr>
          <a:xfrm>
            <a:off x="3343275" y="5067408"/>
            <a:ext cx="1828800" cy="369332"/>
          </a:xfrm>
          <a:prstGeom prst="rect">
            <a:avLst/>
          </a:prstGeom>
          <a:noFill/>
        </p:spPr>
        <p:txBody>
          <a:bodyPr wrap="square" rtlCol="0">
            <a:spAutoFit/>
          </a:bodyPr>
          <a:lstStyle/>
          <a:p>
            <a:r>
              <a:rPr lang="en-US"/>
              <a:t>R4-9a</a:t>
            </a:r>
          </a:p>
        </p:txBody>
      </p:sp>
      <p:pic>
        <p:nvPicPr>
          <p:cNvPr id="8" name="Picture 7" descr="An vertical rectangular orange sign with a black border and the words “MERGE HERE TAKE TURNS” on four lines.">
            <a:extLst>
              <a:ext uri="{FF2B5EF4-FFF2-40B4-BE49-F238E27FC236}">
                <a16:creationId xmlns:a16="http://schemas.microsoft.com/office/drawing/2014/main" id="{06E92B1C-0E8E-21A6-BB22-8013808B2FAF}"/>
              </a:ext>
            </a:extLst>
          </p:cNvPr>
          <p:cNvPicPr>
            <a:picLocks noChangeAspect="1"/>
          </p:cNvPicPr>
          <p:nvPr/>
        </p:nvPicPr>
        <p:blipFill rotWithShape="1">
          <a:blip r:embed="rId4"/>
          <a:srcRect r="43137"/>
          <a:stretch/>
        </p:blipFill>
        <p:spPr>
          <a:xfrm>
            <a:off x="7099854" y="2038050"/>
            <a:ext cx="2435001" cy="3053318"/>
          </a:xfrm>
          <a:prstGeom prst="rect">
            <a:avLst/>
          </a:prstGeom>
        </p:spPr>
      </p:pic>
      <p:sp>
        <p:nvSpPr>
          <p:cNvPr id="5" name="TextBox 4">
            <a:extLst>
              <a:ext uri="{FF2B5EF4-FFF2-40B4-BE49-F238E27FC236}">
                <a16:creationId xmlns:a16="http://schemas.microsoft.com/office/drawing/2014/main" id="{F75D92E4-B2FF-24EC-4EA9-A0F79702B2DD}"/>
              </a:ext>
            </a:extLst>
          </p:cNvPr>
          <p:cNvSpPr txBox="1"/>
          <p:nvPr/>
        </p:nvSpPr>
        <p:spPr>
          <a:xfrm>
            <a:off x="7839075" y="5067408"/>
            <a:ext cx="1981200" cy="369332"/>
          </a:xfrm>
          <a:prstGeom prst="rect">
            <a:avLst/>
          </a:prstGeom>
          <a:noFill/>
        </p:spPr>
        <p:txBody>
          <a:bodyPr wrap="square" rtlCol="0">
            <a:spAutoFit/>
          </a:bodyPr>
          <a:lstStyle/>
          <a:p>
            <a:r>
              <a:rPr lang="en-US"/>
              <a:t>W9-2a</a:t>
            </a:r>
          </a:p>
        </p:txBody>
      </p:sp>
    </p:spTree>
    <p:extLst>
      <p:ext uri="{BB962C8B-B14F-4D97-AF65-F5344CB8AC3E}">
        <p14:creationId xmlns:p14="http://schemas.microsoft.com/office/powerpoint/2010/main" val="173568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62CC7-9B15-37F9-47BF-D4A1261AB13C}"/>
              </a:ext>
            </a:extLst>
          </p:cNvPr>
          <p:cNvSpPr>
            <a:spLocks noGrp="1"/>
          </p:cNvSpPr>
          <p:nvPr>
            <p:ph type="title"/>
          </p:nvPr>
        </p:nvSpPr>
        <p:spPr/>
        <p:txBody>
          <a:bodyPr/>
          <a:lstStyle/>
          <a:p>
            <a:r>
              <a:rPr lang="en-US"/>
              <a:t>Late Merge </a:t>
            </a:r>
            <a:r>
              <a:rPr lang="en-US" sz="2400"/>
              <a:t>(3 of 3)</a:t>
            </a:r>
          </a:p>
        </p:txBody>
      </p:sp>
      <p:pic>
        <p:nvPicPr>
          <p:cNvPr id="6" name="Picture 5" descr="A vertical two-lane roadway with two lanes of traffic going in the same northbound direction is shown. &#10;At the bottom of the figure and on the outside of both the left and right shoulder, facing northbound traffic, the following signs are shown consecutively: R9-4a (Stay in lane to merge point), W20-1 (Road work xx mile), W20-5 (right lane closed xx mile), W4-2 (lane ends, merge left), and W9-2a (merge here take turns). Just beyond the W9-2a sign, a horizontal rectangular black arrow panel with a yellow arrow pointing to the left is shown on the right northbound shoulder. Just before this point, channelizing devices are shown beginning to taper diagonally up from right to left across the right northbound shoulder and then across the right northbound lane.">
            <a:extLst>
              <a:ext uri="{FF2B5EF4-FFF2-40B4-BE49-F238E27FC236}">
                <a16:creationId xmlns:a16="http://schemas.microsoft.com/office/drawing/2014/main" id="{A6B3844E-5440-1A38-EE44-EA34A4739319}"/>
              </a:ext>
            </a:extLst>
          </p:cNvPr>
          <p:cNvPicPr>
            <a:picLocks noChangeAspect="1"/>
          </p:cNvPicPr>
          <p:nvPr/>
        </p:nvPicPr>
        <p:blipFill>
          <a:blip r:embed="rId3"/>
          <a:stretch>
            <a:fillRect/>
          </a:stretch>
        </p:blipFill>
        <p:spPr>
          <a:xfrm>
            <a:off x="3741850" y="1018060"/>
            <a:ext cx="4708300" cy="5096097"/>
          </a:xfrm>
          <a:prstGeom prst="rect">
            <a:avLst/>
          </a:prstGeom>
        </p:spPr>
      </p:pic>
    </p:spTree>
    <p:extLst>
      <p:ext uri="{BB962C8B-B14F-4D97-AF65-F5344CB8AC3E}">
        <p14:creationId xmlns:p14="http://schemas.microsoft.com/office/powerpoint/2010/main" val="409044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DFF44-B99E-947F-A88F-C24CD2F026E6}"/>
              </a:ext>
            </a:extLst>
          </p:cNvPr>
          <p:cNvSpPr>
            <a:spLocks noGrp="1"/>
          </p:cNvSpPr>
          <p:nvPr>
            <p:ph type="title"/>
          </p:nvPr>
        </p:nvSpPr>
        <p:spPr/>
        <p:txBody>
          <a:bodyPr/>
          <a:lstStyle/>
          <a:p>
            <a:r>
              <a:rPr lang="en-US"/>
              <a:t>Pedestrians and Bicyclists</a:t>
            </a:r>
          </a:p>
        </p:txBody>
      </p:sp>
      <p:sp>
        <p:nvSpPr>
          <p:cNvPr id="4" name="Content Placeholder 3">
            <a:extLst>
              <a:ext uri="{FF2B5EF4-FFF2-40B4-BE49-F238E27FC236}">
                <a16:creationId xmlns:a16="http://schemas.microsoft.com/office/drawing/2014/main" id="{B0E16983-F37D-B145-7D73-30F9C0F7B2EF}"/>
              </a:ext>
            </a:extLst>
          </p:cNvPr>
          <p:cNvSpPr>
            <a:spLocks noGrp="1"/>
          </p:cNvSpPr>
          <p:nvPr>
            <p:ph idx="1"/>
          </p:nvPr>
        </p:nvSpPr>
        <p:spPr/>
        <p:txBody>
          <a:bodyPr/>
          <a:lstStyle/>
          <a:p>
            <a:r>
              <a:rPr lang="en-US"/>
              <a:t>Many changes in Part 6 to better address pedestrians and bicyclists in temporary traffic control (TTC) zones</a:t>
            </a:r>
          </a:p>
          <a:p>
            <a:r>
              <a:rPr lang="en-US"/>
              <a:t>The following slides cover the key changes on this topic</a:t>
            </a:r>
          </a:p>
        </p:txBody>
      </p:sp>
    </p:spTree>
    <p:extLst>
      <p:ext uri="{BB962C8B-B14F-4D97-AF65-F5344CB8AC3E}">
        <p14:creationId xmlns:p14="http://schemas.microsoft.com/office/powerpoint/2010/main" val="382264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E8818-B8F8-4EE4-7B48-89534F7E1B1C}"/>
              </a:ext>
            </a:extLst>
          </p:cNvPr>
          <p:cNvSpPr>
            <a:spLocks noGrp="1"/>
          </p:cNvSpPr>
          <p:nvPr>
            <p:ph type="title"/>
          </p:nvPr>
        </p:nvSpPr>
        <p:spPr/>
        <p:txBody>
          <a:bodyPr/>
          <a:lstStyle/>
          <a:p>
            <a:r>
              <a:rPr lang="en-US"/>
              <a:t>Chapter 6C</a:t>
            </a:r>
          </a:p>
        </p:txBody>
      </p:sp>
      <p:sp>
        <p:nvSpPr>
          <p:cNvPr id="4" name="Content Placeholder 3">
            <a:extLst>
              <a:ext uri="{FF2B5EF4-FFF2-40B4-BE49-F238E27FC236}">
                <a16:creationId xmlns:a16="http://schemas.microsoft.com/office/drawing/2014/main" id="{F74680E7-C8FC-B362-19E0-DC679E5CEF8B}"/>
              </a:ext>
            </a:extLst>
          </p:cNvPr>
          <p:cNvSpPr>
            <a:spLocks noGrp="1"/>
          </p:cNvSpPr>
          <p:nvPr>
            <p:ph idx="1"/>
          </p:nvPr>
        </p:nvSpPr>
        <p:spPr/>
        <p:txBody>
          <a:bodyPr/>
          <a:lstStyle/>
          <a:p>
            <a:r>
              <a:rPr lang="en-US" dirty="0"/>
              <a:t>Adds Chapter 6C on pedestrian and worker safety</a:t>
            </a:r>
          </a:p>
          <a:p>
            <a:r>
              <a:rPr lang="en-US" dirty="0"/>
              <a:t>Relocates text from 2009 Chapter 2D and includes edits, also adds substantial new text on pedestrian and worker safety</a:t>
            </a:r>
          </a:p>
          <a:p>
            <a:endParaRPr lang="en-US" dirty="0"/>
          </a:p>
        </p:txBody>
      </p:sp>
    </p:spTree>
    <p:extLst>
      <p:ext uri="{BB962C8B-B14F-4D97-AF65-F5344CB8AC3E}">
        <p14:creationId xmlns:p14="http://schemas.microsoft.com/office/powerpoint/2010/main" val="285354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A5EA-8ADF-1993-30F4-B9CC8D643FBC}"/>
              </a:ext>
            </a:extLst>
          </p:cNvPr>
          <p:cNvSpPr>
            <a:spLocks noGrp="1"/>
          </p:cNvSpPr>
          <p:nvPr>
            <p:ph type="title"/>
          </p:nvPr>
        </p:nvSpPr>
        <p:spPr/>
        <p:txBody>
          <a:bodyPr/>
          <a:lstStyle/>
          <a:p>
            <a:r>
              <a:rPr lang="en-US"/>
              <a:t>Section 6C.02 Pedestrian Considerations</a:t>
            </a:r>
          </a:p>
        </p:txBody>
      </p:sp>
      <p:sp>
        <p:nvSpPr>
          <p:cNvPr id="4" name="Content Placeholder 3">
            <a:extLst>
              <a:ext uri="{FF2B5EF4-FFF2-40B4-BE49-F238E27FC236}">
                <a16:creationId xmlns:a16="http://schemas.microsoft.com/office/drawing/2014/main" id="{C124BD2A-C297-004E-3A5B-1ABEFF43B6BF}"/>
              </a:ext>
            </a:extLst>
          </p:cNvPr>
          <p:cNvSpPr>
            <a:spLocks noGrp="1"/>
          </p:cNvSpPr>
          <p:nvPr>
            <p:ph idx="1"/>
          </p:nvPr>
        </p:nvSpPr>
        <p:spPr/>
        <p:txBody>
          <a:bodyPr/>
          <a:lstStyle/>
          <a:p>
            <a:r>
              <a:rPr lang="en-US"/>
              <a:t>Advance notification of a sidewalk closing changed from Standard to Guidance</a:t>
            </a:r>
          </a:p>
          <a:p>
            <a:r>
              <a:rPr lang="en-US"/>
              <a:t>Adds Option statement about accommodating pedestrians if project personnel attend a short-term work zone</a:t>
            </a:r>
          </a:p>
          <a:p>
            <a:r>
              <a:rPr lang="en-US"/>
              <a:t>Adds Guidance statement that recommends designing TTC zones to minimize conflicts between vehicular and pedestrian movements</a:t>
            </a:r>
          </a:p>
        </p:txBody>
      </p:sp>
    </p:spTree>
    <p:extLst>
      <p:ext uri="{BB962C8B-B14F-4D97-AF65-F5344CB8AC3E}">
        <p14:creationId xmlns:p14="http://schemas.microsoft.com/office/powerpoint/2010/main" val="1909083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DE219-8FE8-3BA7-FC63-8B2FF49434B5}"/>
              </a:ext>
            </a:extLst>
          </p:cNvPr>
          <p:cNvSpPr>
            <a:spLocks noGrp="1"/>
          </p:cNvSpPr>
          <p:nvPr>
            <p:ph type="title"/>
          </p:nvPr>
        </p:nvSpPr>
        <p:spPr/>
        <p:txBody>
          <a:bodyPr/>
          <a:lstStyle/>
          <a:p>
            <a:r>
              <a:rPr lang="en-US"/>
              <a:t>Section 6K.02 Pedestrian Channelizing Devices</a:t>
            </a:r>
          </a:p>
        </p:txBody>
      </p:sp>
      <p:sp>
        <p:nvSpPr>
          <p:cNvPr id="4" name="Content Placeholder 3">
            <a:extLst>
              <a:ext uri="{FF2B5EF4-FFF2-40B4-BE49-F238E27FC236}">
                <a16:creationId xmlns:a16="http://schemas.microsoft.com/office/drawing/2014/main" id="{29711A5C-C2EB-BE9C-FCB2-8B20B9AFF705}"/>
              </a:ext>
            </a:extLst>
          </p:cNvPr>
          <p:cNvSpPr>
            <a:spLocks noGrp="1"/>
          </p:cNvSpPr>
          <p:nvPr>
            <p:ph idx="1"/>
          </p:nvPr>
        </p:nvSpPr>
        <p:spPr/>
        <p:txBody>
          <a:bodyPr/>
          <a:lstStyle/>
          <a:p>
            <a:r>
              <a:rPr lang="en-US"/>
              <a:t>Relocates information from existing Section 6F.63 and adds Standard, Guidance, Option, and Support information for pedestrian channelizing devices</a:t>
            </a:r>
          </a:p>
          <a:p>
            <a:r>
              <a:rPr lang="en-US"/>
              <a:t>Conditions for which these devices should be used</a:t>
            </a:r>
          </a:p>
          <a:p>
            <a:r>
              <a:rPr lang="en-US"/>
              <a:t>Design details</a:t>
            </a:r>
          </a:p>
        </p:txBody>
      </p:sp>
    </p:spTree>
    <p:extLst>
      <p:ext uri="{BB962C8B-B14F-4D97-AF65-F5344CB8AC3E}">
        <p14:creationId xmlns:p14="http://schemas.microsoft.com/office/powerpoint/2010/main" val="343350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A8B87-02C3-39EB-31EE-E7B999BCEE73}"/>
              </a:ext>
            </a:extLst>
          </p:cNvPr>
          <p:cNvSpPr>
            <a:spLocks noGrp="1"/>
          </p:cNvSpPr>
          <p:nvPr>
            <p:ph type="title"/>
          </p:nvPr>
        </p:nvSpPr>
        <p:spPr/>
        <p:txBody>
          <a:bodyPr/>
          <a:lstStyle/>
          <a:p>
            <a:r>
              <a:rPr lang="en-US"/>
              <a:t>Figure 6K-2</a:t>
            </a:r>
          </a:p>
        </p:txBody>
      </p:sp>
      <p:pic>
        <p:nvPicPr>
          <p:cNvPr id="4" name="Picture 3" descr="A pedestrian channelizing device is shown as four support devices attached to each other with horizontal rectangular boards running parallel across the top and bottom of these devices. The boards have an alternating orange and white square pattern on them. The top board is labeled “continuous hand-trailing edge” and the bottom board is labeled “continuous detection plate.” From left to right, the support devices run parallel and then gradually turn toward the right so that a side view of the last device is showing. The distance between the continuous hand-trailing edge and its support is shown as “2 inches MIN.” and the distance between the bottom of the continuous detection plate and the ground is shown as “2 inches MAX.” &#10;A cross-sectional view of the pedestrian channelizing device is diagrammed. On the right and left of this diagram, the support devices are shown as two vertical rectangles with a black border. At the bottom of this diagram, the walkway is shown as a light gray horizontal rectangular box running the width of entire diagram. The distance between the shapes representing the hand-trailing edge and the support device is shown as “2 inches MIN.” The distance from the top of the detection plate to the walkway is shown as “8 inches MIN.” The distance from the bottom of the detection plate to the walkway is shown as “2 inches MAX.” The vertical distance from the top of the support device down to the walkway is shown as “32 inches MIN. to 38 inches MAX.”">
            <a:extLst>
              <a:ext uri="{FF2B5EF4-FFF2-40B4-BE49-F238E27FC236}">
                <a16:creationId xmlns:a16="http://schemas.microsoft.com/office/drawing/2014/main" id="{AD96F399-C544-A6DC-0520-486CA40EBBD2}"/>
              </a:ext>
            </a:extLst>
          </p:cNvPr>
          <p:cNvPicPr>
            <a:picLocks noChangeAspect="1"/>
          </p:cNvPicPr>
          <p:nvPr/>
        </p:nvPicPr>
        <p:blipFill>
          <a:blip r:embed="rId3"/>
          <a:stretch>
            <a:fillRect/>
          </a:stretch>
        </p:blipFill>
        <p:spPr>
          <a:xfrm>
            <a:off x="3600609" y="328612"/>
            <a:ext cx="6610191" cy="5741699"/>
          </a:xfrm>
          <a:prstGeom prst="rect">
            <a:avLst/>
          </a:prstGeom>
        </p:spPr>
      </p:pic>
      <p:sp>
        <p:nvSpPr>
          <p:cNvPr id="5" name="Rectangle 4">
            <a:extLst>
              <a:ext uri="{FF2B5EF4-FFF2-40B4-BE49-F238E27FC236}">
                <a16:creationId xmlns:a16="http://schemas.microsoft.com/office/drawing/2014/main" id="{EFB57C7D-DA1D-F4CD-27B1-4DBCE6F52D29}"/>
              </a:ext>
              <a:ext uri="{C183D7F6-B498-43B3-948B-1728B52AA6E4}">
                <adec:decorative xmlns:adec="http://schemas.microsoft.com/office/drawing/2017/decorative" val="1"/>
              </a:ext>
            </a:extLst>
          </p:cNvPr>
          <p:cNvSpPr/>
          <p:nvPr/>
        </p:nvSpPr>
        <p:spPr>
          <a:xfrm>
            <a:off x="3564032" y="5180358"/>
            <a:ext cx="4132167" cy="8899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498EB62-7DB3-F11C-BF3D-B4CF1325FF8D}"/>
              </a:ext>
            </a:extLst>
          </p:cNvPr>
          <p:cNvSpPr txBox="1"/>
          <p:nvPr/>
        </p:nvSpPr>
        <p:spPr>
          <a:xfrm>
            <a:off x="2401824" y="5029701"/>
            <a:ext cx="5181600" cy="1015663"/>
          </a:xfrm>
          <a:prstGeom prst="rect">
            <a:avLst/>
          </a:prstGeom>
          <a:noFill/>
        </p:spPr>
        <p:txBody>
          <a:bodyPr wrap="square" rtlCol="0">
            <a:spAutoFit/>
          </a:bodyPr>
          <a:lstStyle/>
          <a:p>
            <a:r>
              <a:rPr lang="en-US" sz="1000"/>
              <a:t>Notes:</a:t>
            </a:r>
          </a:p>
          <a:p>
            <a:pPr marL="228600" indent="-228600">
              <a:buAutoNum type="arabicPeriod"/>
            </a:pPr>
            <a:r>
              <a:rPr lang="en-US" sz="1000"/>
              <a:t>There should be at least a 2-inch gap between the hand-trailing edge and its support.</a:t>
            </a:r>
          </a:p>
          <a:p>
            <a:pPr marL="228600" indent="-228600">
              <a:buAutoNum type="arabicPeriod"/>
            </a:pPr>
            <a:r>
              <a:rPr lang="en-US" sz="1000"/>
              <a:t>A maximum 2-inch gap between the bottom portion of the bottom rail and the walkway may be used to provide drainage.</a:t>
            </a:r>
          </a:p>
          <a:p>
            <a:pPr marL="228600" indent="-228600">
              <a:buAutoNum type="arabicPeriod"/>
            </a:pPr>
            <a:r>
              <a:rPr lang="en-US" sz="1000"/>
              <a:t>Striping on the sheeting panels may be either vertical or at a 45-degree angle.</a:t>
            </a:r>
          </a:p>
          <a:p>
            <a:pPr marL="228600" indent="-228600">
              <a:buAutoNum type="arabicPeriod"/>
            </a:pPr>
            <a:r>
              <a:rPr lang="en-US" sz="1000"/>
              <a:t>Hand-trailing edge and/or detection plates are optional for continuous walls.</a:t>
            </a:r>
          </a:p>
        </p:txBody>
      </p:sp>
    </p:spTree>
    <p:extLst>
      <p:ext uri="{BB962C8B-B14F-4D97-AF65-F5344CB8AC3E}">
        <p14:creationId xmlns:p14="http://schemas.microsoft.com/office/powerpoint/2010/main" val="271508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120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4CF6-6FB8-8804-FAF1-FCEC80252E34}"/>
              </a:ext>
            </a:extLst>
          </p:cNvPr>
          <p:cNvSpPr>
            <a:spLocks noGrp="1"/>
          </p:cNvSpPr>
          <p:nvPr>
            <p:ph type="title"/>
          </p:nvPr>
        </p:nvSpPr>
        <p:spPr/>
        <p:txBody>
          <a:bodyPr>
            <a:normAutofit/>
          </a:bodyPr>
          <a:lstStyle/>
          <a:p>
            <a:r>
              <a:rPr lang="en-US"/>
              <a:t>Section 6N.04 Work Affecting Pedestrian and Bicycle Facilities</a:t>
            </a:r>
          </a:p>
        </p:txBody>
      </p:sp>
      <p:sp>
        <p:nvSpPr>
          <p:cNvPr id="4" name="Content Placeholder 3">
            <a:extLst>
              <a:ext uri="{FF2B5EF4-FFF2-40B4-BE49-F238E27FC236}">
                <a16:creationId xmlns:a16="http://schemas.microsoft.com/office/drawing/2014/main" id="{CC9A90C5-307D-1EED-AE50-C36120C9598A}"/>
              </a:ext>
            </a:extLst>
          </p:cNvPr>
          <p:cNvSpPr>
            <a:spLocks noGrp="1"/>
          </p:cNvSpPr>
          <p:nvPr>
            <p:ph idx="1"/>
          </p:nvPr>
        </p:nvSpPr>
        <p:spPr/>
        <p:txBody>
          <a:bodyPr/>
          <a:lstStyle/>
          <a:p>
            <a:r>
              <a:rPr lang="en-US"/>
              <a:t>Adds Guidance that the continuity of a bikeway should be maintained through TTC zone if practical</a:t>
            </a:r>
          </a:p>
          <a:p>
            <a:r>
              <a:rPr lang="en-US"/>
              <a:t>Adds Guidance on bike detours</a:t>
            </a:r>
          </a:p>
          <a:p>
            <a:r>
              <a:rPr lang="en-US"/>
              <a:t>Support information explains circumstances where continuity is especially important</a:t>
            </a:r>
          </a:p>
        </p:txBody>
      </p:sp>
    </p:spTree>
    <p:extLst>
      <p:ext uri="{BB962C8B-B14F-4D97-AF65-F5344CB8AC3E}">
        <p14:creationId xmlns:p14="http://schemas.microsoft.com/office/powerpoint/2010/main" val="783008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93F8-8110-F47F-6667-DD2BD67BDED0}"/>
              </a:ext>
            </a:extLst>
          </p:cNvPr>
          <p:cNvSpPr>
            <a:spLocks noGrp="1"/>
          </p:cNvSpPr>
          <p:nvPr>
            <p:ph type="title"/>
          </p:nvPr>
        </p:nvSpPr>
        <p:spPr/>
        <p:txBody>
          <a:bodyPr>
            <a:normAutofit/>
          </a:bodyPr>
          <a:lstStyle/>
          <a:p>
            <a:r>
              <a:rPr lang="en-US"/>
              <a:t>Chapter 6P Typical Applications for Bicycle Facilities </a:t>
            </a:r>
            <a:r>
              <a:rPr lang="en-US" sz="2400"/>
              <a:t>(1 of 3)</a:t>
            </a:r>
          </a:p>
        </p:txBody>
      </p:sp>
      <p:sp>
        <p:nvSpPr>
          <p:cNvPr id="4" name="Content Placeholder 3">
            <a:extLst>
              <a:ext uri="{FF2B5EF4-FFF2-40B4-BE49-F238E27FC236}">
                <a16:creationId xmlns:a16="http://schemas.microsoft.com/office/drawing/2014/main" id="{322C5079-98C0-DA3A-517C-0E8805556A1F}"/>
              </a:ext>
            </a:extLst>
          </p:cNvPr>
          <p:cNvSpPr>
            <a:spLocks noGrp="1"/>
          </p:cNvSpPr>
          <p:nvPr>
            <p:ph idx="1"/>
          </p:nvPr>
        </p:nvSpPr>
        <p:spPr/>
        <p:txBody>
          <a:bodyPr/>
          <a:lstStyle/>
          <a:p>
            <a:r>
              <a:rPr lang="en-US"/>
              <a:t>Adds five new TAs for bicycle facilities:</a:t>
            </a:r>
          </a:p>
          <a:p>
            <a:pPr lvl="1"/>
            <a:r>
              <a:rPr lang="en-US"/>
              <a:t>Adds Figures 6P-47 through 6P-51: illustrates and describes five different situations involving work impacting bicycle facilities</a:t>
            </a:r>
          </a:p>
          <a:p>
            <a:pPr lvl="1"/>
            <a:r>
              <a:rPr lang="en-US"/>
              <a:t>Supplements new text information in section 6N.04</a:t>
            </a:r>
          </a:p>
        </p:txBody>
      </p:sp>
    </p:spTree>
    <p:extLst>
      <p:ext uri="{BB962C8B-B14F-4D97-AF65-F5344CB8AC3E}">
        <p14:creationId xmlns:p14="http://schemas.microsoft.com/office/powerpoint/2010/main" val="353889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D9979-5B01-732F-1A26-20D8FE7BC792}"/>
              </a:ext>
            </a:extLst>
          </p:cNvPr>
          <p:cNvSpPr>
            <a:spLocks noGrp="1"/>
          </p:cNvSpPr>
          <p:nvPr>
            <p:ph type="title"/>
          </p:nvPr>
        </p:nvSpPr>
        <p:spPr/>
        <p:txBody>
          <a:bodyPr>
            <a:normAutofit/>
          </a:bodyPr>
          <a:lstStyle/>
          <a:p>
            <a:r>
              <a:rPr lang="en-US"/>
              <a:t>Chapter 6P Typical Applications for Bicycle Facilities </a:t>
            </a:r>
            <a:r>
              <a:rPr lang="en-US" sz="2400"/>
              <a:t>(2 of 3)</a:t>
            </a:r>
          </a:p>
        </p:txBody>
      </p:sp>
      <p:sp>
        <p:nvSpPr>
          <p:cNvPr id="4" name="Content Placeholder 3">
            <a:extLst>
              <a:ext uri="{FF2B5EF4-FFF2-40B4-BE49-F238E27FC236}">
                <a16:creationId xmlns:a16="http://schemas.microsoft.com/office/drawing/2014/main" id="{1E132248-FC78-4DEF-44C0-D0FC1DABEEF5}"/>
              </a:ext>
            </a:extLst>
          </p:cNvPr>
          <p:cNvSpPr>
            <a:spLocks noGrp="1"/>
          </p:cNvSpPr>
          <p:nvPr>
            <p:ph idx="1"/>
          </p:nvPr>
        </p:nvSpPr>
        <p:spPr/>
        <p:txBody>
          <a:bodyPr/>
          <a:lstStyle/>
          <a:p>
            <a:r>
              <a:rPr lang="en-US"/>
              <a:t>Figure 6P-47. Bicycle Lane Closure Without a Detour</a:t>
            </a:r>
          </a:p>
          <a:p>
            <a:r>
              <a:rPr lang="en-US"/>
              <a:t>Figure 6P-48. Bicycle Lane Closure With an On-Road Detour</a:t>
            </a:r>
          </a:p>
          <a:p>
            <a:r>
              <a:rPr lang="en-US"/>
              <a:t>Figure 6P-49. Shared-Use Path Closure With a Diversion</a:t>
            </a:r>
          </a:p>
          <a:p>
            <a:r>
              <a:rPr lang="en-US"/>
              <a:t>Figure 6P-50. On-Road Detour for a Shared-Use Path</a:t>
            </a:r>
          </a:p>
          <a:p>
            <a:r>
              <a:rPr lang="en-US"/>
              <a:t>Figure 6P-51. Paved Shoulder Closure With a Bicycle Diversion Onto a Temporary Path</a:t>
            </a:r>
          </a:p>
        </p:txBody>
      </p:sp>
    </p:spTree>
    <p:extLst>
      <p:ext uri="{BB962C8B-B14F-4D97-AF65-F5344CB8AC3E}">
        <p14:creationId xmlns:p14="http://schemas.microsoft.com/office/powerpoint/2010/main" val="2495007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9616-CA25-A5F0-77C5-46F39BA8D270}"/>
              </a:ext>
            </a:extLst>
          </p:cNvPr>
          <p:cNvSpPr>
            <a:spLocks noGrp="1"/>
          </p:cNvSpPr>
          <p:nvPr>
            <p:ph type="title"/>
          </p:nvPr>
        </p:nvSpPr>
        <p:spPr/>
        <p:txBody>
          <a:bodyPr>
            <a:normAutofit/>
          </a:bodyPr>
          <a:lstStyle/>
          <a:p>
            <a:r>
              <a:rPr lang="en-US"/>
              <a:t>Chapter 6P Typical Applications for Bicycle Facilities </a:t>
            </a:r>
            <a:r>
              <a:rPr lang="en-US" sz="2400"/>
              <a:t>(3 of 3)</a:t>
            </a:r>
          </a:p>
        </p:txBody>
      </p:sp>
      <p:sp>
        <p:nvSpPr>
          <p:cNvPr id="4" name="Content Placeholder 3">
            <a:extLst>
              <a:ext uri="{FF2B5EF4-FFF2-40B4-BE49-F238E27FC236}">
                <a16:creationId xmlns:a16="http://schemas.microsoft.com/office/drawing/2014/main" id="{748F04DE-11BF-CBE5-53CB-A372A250B209}"/>
              </a:ext>
            </a:extLst>
          </p:cNvPr>
          <p:cNvSpPr>
            <a:spLocks noGrp="1"/>
          </p:cNvSpPr>
          <p:nvPr>
            <p:ph idx="1"/>
          </p:nvPr>
        </p:nvSpPr>
        <p:spPr>
          <a:xfrm>
            <a:off x="617621" y="1751744"/>
            <a:ext cx="5315819" cy="4217639"/>
          </a:xfrm>
        </p:spPr>
        <p:txBody>
          <a:bodyPr/>
          <a:lstStyle/>
          <a:p>
            <a:r>
              <a:rPr lang="en-US"/>
              <a:t>Portion of TA-51 (Paved Shoulder Closure With Bicycle Diversion Onto Temporary Path)</a:t>
            </a:r>
          </a:p>
        </p:txBody>
      </p:sp>
      <p:pic>
        <p:nvPicPr>
          <p:cNvPr id="5" name="Picture 4" descr="A vertical four-lane roadway is shown. &#10;At the bottom of the figure, on the right side of the northbound lane, facing northbound traffic, W20-1, W21-5a with a W16-2aP, and a W11-1 with an M6-2PR signs are shown consecutively. In advance of these signs are channelizing devices that create a temporary bike path from the right shoulder, past a work zone, and then reconnect the path to the shoulder north of the work zone. Along the path is a W11-1 with an M6-2PL sign assembly followed by an optional G20-2 sign. Starting at the beginning of the temporary path are channelizing devices tapering from the right, blocking the work zone and then traveling adjacent to the right shoulder. The channelizing devices stop just before the path reconnects with the shoulder.">
            <a:extLst>
              <a:ext uri="{FF2B5EF4-FFF2-40B4-BE49-F238E27FC236}">
                <a16:creationId xmlns:a16="http://schemas.microsoft.com/office/drawing/2014/main" id="{8B5343E7-DEF8-1147-5F21-21A52570A82C}"/>
              </a:ext>
            </a:extLst>
          </p:cNvPr>
          <p:cNvPicPr>
            <a:picLocks noChangeAspect="1"/>
          </p:cNvPicPr>
          <p:nvPr/>
        </p:nvPicPr>
        <p:blipFill>
          <a:blip r:embed="rId3"/>
          <a:stretch>
            <a:fillRect/>
          </a:stretch>
        </p:blipFill>
        <p:spPr>
          <a:xfrm>
            <a:off x="6139607" y="1119568"/>
            <a:ext cx="4339168" cy="5128832"/>
          </a:xfrm>
          <a:prstGeom prst="rect">
            <a:avLst/>
          </a:prstGeom>
        </p:spPr>
      </p:pic>
      <p:sp>
        <p:nvSpPr>
          <p:cNvPr id="6" name="Rectangle 5">
            <a:extLst>
              <a:ext uri="{FF2B5EF4-FFF2-40B4-BE49-F238E27FC236}">
                <a16:creationId xmlns:a16="http://schemas.microsoft.com/office/drawing/2014/main" id="{22C0DEC4-26B4-8D46-1929-266A2B2AB292}"/>
              </a:ext>
              <a:ext uri="{C183D7F6-B498-43B3-948B-1728B52AA6E4}">
                <adec:decorative xmlns:adec="http://schemas.microsoft.com/office/drawing/2017/decorative" val="1"/>
              </a:ext>
            </a:extLst>
          </p:cNvPr>
          <p:cNvSpPr/>
          <p:nvPr/>
        </p:nvSpPr>
        <p:spPr>
          <a:xfrm>
            <a:off x="8839200" y="1981200"/>
            <a:ext cx="1639575"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A8800FE-BE03-FDE8-9E7D-9E5CE06401E3}"/>
              </a:ext>
            </a:extLst>
          </p:cNvPr>
          <p:cNvSpPr txBox="1"/>
          <p:nvPr/>
        </p:nvSpPr>
        <p:spPr>
          <a:xfrm>
            <a:off x="9366682" y="1981200"/>
            <a:ext cx="2514600" cy="954107"/>
          </a:xfrm>
          <a:prstGeom prst="rect">
            <a:avLst/>
          </a:prstGeom>
          <a:noFill/>
        </p:spPr>
        <p:txBody>
          <a:bodyPr wrap="square" rtlCol="0">
            <a:spAutoFit/>
          </a:bodyPr>
          <a:lstStyle/>
          <a:p>
            <a:r>
              <a:rPr lang="en-US" sz="800"/>
              <a:t>Notes: See Table 6P-2 for the meanings of the symbols used in this figure.</a:t>
            </a:r>
            <a:br>
              <a:rPr lang="en-US" sz="800"/>
            </a:br>
            <a:r>
              <a:rPr lang="en-US" sz="800"/>
              <a:t>See Table 6B-1 for the meanings of the letter codes used in this figure.</a:t>
            </a:r>
            <a:br>
              <a:rPr lang="en-US" sz="800"/>
            </a:br>
            <a:r>
              <a:rPr lang="en-US" sz="800"/>
              <a:t>See Table 6B-4 for formulas for calculating taper length (L).</a:t>
            </a:r>
            <a:br>
              <a:rPr lang="en-US" sz="800"/>
            </a:br>
            <a:r>
              <a:rPr lang="en-US" sz="800"/>
              <a:t>Speed(s) shall be motor vehicle speeds.</a:t>
            </a:r>
          </a:p>
        </p:txBody>
      </p:sp>
      <p:sp>
        <p:nvSpPr>
          <p:cNvPr id="10" name="Rectangle 9">
            <a:extLst>
              <a:ext uri="{FF2B5EF4-FFF2-40B4-BE49-F238E27FC236}">
                <a16:creationId xmlns:a16="http://schemas.microsoft.com/office/drawing/2014/main" id="{7AA90CB9-CC52-EC0A-8352-F54738863433}"/>
              </a:ext>
              <a:ext uri="{C183D7F6-B498-43B3-948B-1728B52AA6E4}">
                <adec:decorative xmlns:adec="http://schemas.microsoft.com/office/drawing/2017/decorative" val="1"/>
              </a:ext>
            </a:extLst>
          </p:cNvPr>
          <p:cNvSpPr/>
          <p:nvPr/>
        </p:nvSpPr>
        <p:spPr>
          <a:xfrm>
            <a:off x="9366682" y="4800600"/>
            <a:ext cx="1112093"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F3917E0-D5C0-4288-B89B-6EA15DE572C3}"/>
              </a:ext>
            </a:extLst>
          </p:cNvPr>
          <p:cNvSpPr txBox="1"/>
          <p:nvPr/>
        </p:nvSpPr>
        <p:spPr>
          <a:xfrm>
            <a:off x="9601200" y="4419600"/>
            <a:ext cx="1981200" cy="1077218"/>
          </a:xfrm>
          <a:prstGeom prst="rect">
            <a:avLst/>
          </a:prstGeom>
          <a:noFill/>
        </p:spPr>
        <p:txBody>
          <a:bodyPr wrap="square" rtlCol="0">
            <a:spAutoFit/>
          </a:bodyPr>
          <a:lstStyle/>
          <a:p>
            <a:r>
              <a:rPr lang="en-US" sz="800"/>
              <a:t>Based on specific site</a:t>
            </a:r>
            <a:br>
              <a:rPr lang="en-US" sz="800"/>
            </a:br>
            <a:r>
              <a:rPr lang="en-US" sz="800"/>
              <a:t>conditions and work</a:t>
            </a:r>
            <a:br>
              <a:rPr lang="en-US" sz="800"/>
            </a:br>
            <a:r>
              <a:rPr lang="en-US" sz="800"/>
              <a:t>durations, refer to Figure</a:t>
            </a:r>
            <a:br>
              <a:rPr lang="en-US" sz="800"/>
            </a:br>
            <a:r>
              <a:rPr lang="en-US" sz="800"/>
              <a:t>6P-5 or 6P-34 for </a:t>
            </a:r>
            <a:br>
              <a:rPr lang="en-US" sz="800"/>
            </a:br>
            <a:r>
              <a:rPr lang="en-US" sz="800"/>
              <a:t>information regarding</a:t>
            </a:r>
            <a:br>
              <a:rPr lang="en-US" sz="800"/>
            </a:br>
            <a:r>
              <a:rPr lang="en-US" sz="800"/>
              <a:t>additional TTC devices</a:t>
            </a:r>
            <a:br>
              <a:rPr lang="en-US" sz="800"/>
            </a:br>
            <a:r>
              <a:rPr lang="en-US" sz="800"/>
              <a:t>and/or placement of batteries</a:t>
            </a:r>
            <a:br>
              <a:rPr lang="en-US" sz="800"/>
            </a:br>
            <a:r>
              <a:rPr lang="en-US" sz="800"/>
              <a:t>for motor vehicle traffic.</a:t>
            </a:r>
          </a:p>
        </p:txBody>
      </p:sp>
      <p:sp>
        <p:nvSpPr>
          <p:cNvPr id="3" name="TextBox 2">
            <a:extLst>
              <a:ext uri="{FF2B5EF4-FFF2-40B4-BE49-F238E27FC236}">
                <a16:creationId xmlns:a16="http://schemas.microsoft.com/office/drawing/2014/main" id="{905D4245-449C-867F-E607-DEEE8BF5F79E}"/>
              </a:ext>
            </a:extLst>
          </p:cNvPr>
          <p:cNvSpPr txBox="1"/>
          <p:nvPr/>
        </p:nvSpPr>
        <p:spPr>
          <a:xfrm>
            <a:off x="8382000" y="5895201"/>
            <a:ext cx="3792595" cy="276999"/>
          </a:xfrm>
          <a:prstGeom prst="rect">
            <a:avLst/>
          </a:prstGeom>
          <a:noFill/>
        </p:spPr>
        <p:txBody>
          <a:bodyPr wrap="square" rtlCol="0">
            <a:spAutoFit/>
          </a:bodyPr>
          <a:lstStyle/>
          <a:p>
            <a:pPr marL="0" marR="0" lvl="1" indent="0" algn="ctr" defTabSz="914400" eaLnBrk="0" fontAlgn="base" latinLnBrk="0" hangingPunct="0">
              <a:lnSpc>
                <a:spcPct val="100000"/>
              </a:lnSpc>
              <a:spcBef>
                <a:spcPct val="0"/>
              </a:spcBef>
              <a:spcAft>
                <a:spcPct val="0"/>
              </a:spcAft>
              <a:buClrTx/>
              <a:buSzTx/>
              <a:buFontTx/>
              <a:buNone/>
              <a:tabLst/>
              <a:defRPr/>
            </a:pPr>
            <a:r>
              <a:rPr kumimoji="0" lang="en-US" sz="1200" b="0" u="none" strike="noStrike" kern="0" cap="none" spc="0" normalizeH="0" baseline="0" noProof="0">
                <a:ln>
                  <a:noFill/>
                </a:ln>
                <a:effectLst/>
                <a:uLnTx/>
                <a:uFillTx/>
              </a:rPr>
              <a:t>Source: FHWA.</a:t>
            </a:r>
          </a:p>
        </p:txBody>
      </p:sp>
    </p:spTree>
    <p:extLst>
      <p:ext uri="{BB962C8B-B14F-4D97-AF65-F5344CB8AC3E}">
        <p14:creationId xmlns:p14="http://schemas.microsoft.com/office/powerpoint/2010/main" val="314627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55299-3050-A233-0A05-7C0FBFE7F5F1}"/>
              </a:ext>
            </a:extLst>
          </p:cNvPr>
          <p:cNvSpPr>
            <a:spLocks noGrp="1"/>
          </p:cNvSpPr>
          <p:nvPr>
            <p:ph type="title"/>
          </p:nvPr>
        </p:nvSpPr>
        <p:spPr/>
        <p:txBody>
          <a:bodyPr>
            <a:normAutofit/>
          </a:bodyPr>
          <a:lstStyle/>
          <a:p>
            <a:r>
              <a:rPr lang="en-US"/>
              <a:t>Chapter 6P Typical Applications for Work at Roundabouts </a:t>
            </a:r>
            <a:r>
              <a:rPr lang="en-US" sz="2400"/>
              <a:t>(1 of 3)</a:t>
            </a:r>
          </a:p>
        </p:txBody>
      </p:sp>
      <p:sp>
        <p:nvSpPr>
          <p:cNvPr id="4" name="Content Placeholder 3">
            <a:extLst>
              <a:ext uri="{FF2B5EF4-FFF2-40B4-BE49-F238E27FC236}">
                <a16:creationId xmlns:a16="http://schemas.microsoft.com/office/drawing/2014/main" id="{C1AC6381-2BB5-3C05-8231-D1A46ABE6049}"/>
              </a:ext>
            </a:extLst>
          </p:cNvPr>
          <p:cNvSpPr>
            <a:spLocks noGrp="1"/>
          </p:cNvSpPr>
          <p:nvPr>
            <p:ph idx="1"/>
          </p:nvPr>
        </p:nvSpPr>
        <p:spPr/>
        <p:txBody>
          <a:bodyPr/>
          <a:lstStyle/>
          <a:p>
            <a:r>
              <a:rPr lang="en-US"/>
              <a:t>Adds three new TA Figures along with notes to accompany them</a:t>
            </a:r>
          </a:p>
          <a:p>
            <a:r>
              <a:rPr lang="en-US"/>
              <a:t>Adds Figures 6P-52 through 6P-54: illustrates and describes procedures for work at a roundabout</a:t>
            </a:r>
          </a:p>
        </p:txBody>
      </p:sp>
    </p:spTree>
    <p:extLst>
      <p:ext uri="{BB962C8B-B14F-4D97-AF65-F5344CB8AC3E}">
        <p14:creationId xmlns:p14="http://schemas.microsoft.com/office/powerpoint/2010/main" val="35419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EE6B-D383-1856-DE30-4C5017594631}"/>
              </a:ext>
            </a:extLst>
          </p:cNvPr>
          <p:cNvSpPr>
            <a:spLocks noGrp="1"/>
          </p:cNvSpPr>
          <p:nvPr>
            <p:ph type="title"/>
          </p:nvPr>
        </p:nvSpPr>
        <p:spPr/>
        <p:txBody>
          <a:bodyPr>
            <a:normAutofit/>
          </a:bodyPr>
          <a:lstStyle/>
          <a:p>
            <a:r>
              <a:rPr lang="en-US"/>
              <a:t>Chapter 6P Typical Applications for Work at Roundabouts </a:t>
            </a:r>
            <a:r>
              <a:rPr lang="en-US" sz="2400"/>
              <a:t>(2 of 3)</a:t>
            </a:r>
          </a:p>
        </p:txBody>
      </p:sp>
      <p:sp>
        <p:nvSpPr>
          <p:cNvPr id="4" name="Content Placeholder 3">
            <a:extLst>
              <a:ext uri="{FF2B5EF4-FFF2-40B4-BE49-F238E27FC236}">
                <a16:creationId xmlns:a16="http://schemas.microsoft.com/office/drawing/2014/main" id="{168C461F-7550-1B2F-260C-B115F20C627B}"/>
              </a:ext>
            </a:extLst>
          </p:cNvPr>
          <p:cNvSpPr>
            <a:spLocks noGrp="1"/>
          </p:cNvSpPr>
          <p:nvPr>
            <p:ph idx="1"/>
          </p:nvPr>
        </p:nvSpPr>
        <p:spPr/>
        <p:txBody>
          <a:bodyPr/>
          <a:lstStyle/>
          <a:p>
            <a:r>
              <a:rPr lang="en-US"/>
              <a:t>Figure 6P-52. Short-Term or Short-Duration Work in a Circular Intersection</a:t>
            </a:r>
          </a:p>
          <a:p>
            <a:r>
              <a:rPr lang="en-US"/>
              <a:t>Figure 6P-53. Flagging Operation on a Single-Lane Circular Intersection</a:t>
            </a:r>
          </a:p>
          <a:p>
            <a:r>
              <a:rPr lang="en-US"/>
              <a:t>Figure 6P-54. Inside Lane Closure on a Multi-Lane Circular Intersection</a:t>
            </a:r>
          </a:p>
        </p:txBody>
      </p:sp>
    </p:spTree>
    <p:extLst>
      <p:ext uri="{BB962C8B-B14F-4D97-AF65-F5344CB8AC3E}">
        <p14:creationId xmlns:p14="http://schemas.microsoft.com/office/powerpoint/2010/main" val="132419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A429-0282-3FDC-FF96-E04EE91A53D3}"/>
              </a:ext>
            </a:extLst>
          </p:cNvPr>
          <p:cNvSpPr>
            <a:spLocks noGrp="1"/>
          </p:cNvSpPr>
          <p:nvPr>
            <p:ph type="title"/>
          </p:nvPr>
        </p:nvSpPr>
        <p:spPr/>
        <p:txBody>
          <a:bodyPr>
            <a:normAutofit fontScale="90000"/>
          </a:bodyPr>
          <a:lstStyle/>
          <a:p>
            <a:r>
              <a:rPr lang="en-US" sz="4000"/>
              <a:t>Chapter 6P Typical Applications for Work at Roundabouts </a:t>
            </a:r>
            <a:r>
              <a:rPr lang="en-US" sz="2700"/>
              <a:t>(3 of 3)</a:t>
            </a:r>
          </a:p>
        </p:txBody>
      </p:sp>
      <p:sp>
        <p:nvSpPr>
          <p:cNvPr id="4" name="Content Placeholder 3">
            <a:extLst>
              <a:ext uri="{FF2B5EF4-FFF2-40B4-BE49-F238E27FC236}">
                <a16:creationId xmlns:a16="http://schemas.microsoft.com/office/drawing/2014/main" id="{C0DD006A-069C-01A4-6541-5FA757199B02}"/>
              </a:ext>
            </a:extLst>
          </p:cNvPr>
          <p:cNvSpPr>
            <a:spLocks noGrp="1"/>
          </p:cNvSpPr>
          <p:nvPr>
            <p:ph idx="1"/>
          </p:nvPr>
        </p:nvSpPr>
        <p:spPr>
          <a:xfrm>
            <a:off x="617621" y="1751744"/>
            <a:ext cx="6145644" cy="4217639"/>
          </a:xfrm>
        </p:spPr>
        <p:txBody>
          <a:bodyPr/>
          <a:lstStyle/>
          <a:p>
            <a:r>
              <a:rPr lang="en-US"/>
              <a:t>Portion of TA-53 (Flagging Operation on Single-Lane Circular Intersection)</a:t>
            </a:r>
          </a:p>
        </p:txBody>
      </p:sp>
      <p:sp>
        <p:nvSpPr>
          <p:cNvPr id="7" name="Rectangle 6">
            <a:extLst>
              <a:ext uri="{FF2B5EF4-FFF2-40B4-BE49-F238E27FC236}">
                <a16:creationId xmlns:a16="http://schemas.microsoft.com/office/drawing/2014/main" id="{A87FC8D2-C063-F24D-5CA0-B02A3ED78C7A}"/>
              </a:ext>
              <a:ext uri="{C183D7F6-B498-43B3-948B-1728B52AA6E4}">
                <adec:decorative xmlns:adec="http://schemas.microsoft.com/office/drawing/2017/decorative" val="1"/>
              </a:ext>
            </a:extLst>
          </p:cNvPr>
          <p:cNvSpPr/>
          <p:nvPr/>
        </p:nvSpPr>
        <p:spPr>
          <a:xfrm>
            <a:off x="7354111" y="4951379"/>
            <a:ext cx="1293778" cy="6225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2" name="Picture 11" descr="The roundabout of a vertical two-lane roadway with a horizontal two-lane roadway is shown. &#10;At the bottom of the figure and to the right of the shoulder of the northbound lane, facing northbound direction of travel, W20-1, W20-4 signs and a W20-7 with an optional W13-1 sign assembly is shown consecutively. Following these signs is a red flag in advance of channelizing devices tapering from the right shoulder and blocking the northbound lane in advance of a work zone in the round about blocking the northbound and eastbound lanes. Barricades are placed at both ends of the work zone with R11-2 signs placed in advance of each. Beyond the work zone is an optional G20-2 sign.&#10;At the top of the figure and to the left of the shoulder of the southbound lane, facing the southbound traffic, the same sequence of signs is used. Channelizing devices block the southbound lane. A W12-1 sign is placed between the north and southbound lanes just before the roundabout. Beyond the work zone is an optional G20-2 sign facing the southbound traffic. &#10;To the left of the figure and on the southern shoulder of the eastbound lane, facing eastbound traffic, the same sequence of signs is used. Channelizing devices block the eastbound lane. A W12-1 sign is placed between the east and westbound lanes just before the roundabout and again just north of the roundabout. Beyond the work zone is an optional G20-2 sign facing  eastbound traffic. &#10;To the right of the figure and on the northern shoulder of the westbound lane, facing the westbound direction of travel, the same sequence of signs is used from the northbound approach. Channelizing devices block the westbound lane. Beyond the work zone is an optional G20-2 sign facing the westbound traffic.">
            <a:extLst>
              <a:ext uri="{FF2B5EF4-FFF2-40B4-BE49-F238E27FC236}">
                <a16:creationId xmlns:a16="http://schemas.microsoft.com/office/drawing/2014/main" id="{C3A6F934-8B9C-506F-EBAE-0DB8CAF2A1F7}"/>
              </a:ext>
            </a:extLst>
          </p:cNvPr>
          <p:cNvPicPr>
            <a:picLocks noChangeAspect="1"/>
          </p:cNvPicPr>
          <p:nvPr/>
        </p:nvPicPr>
        <p:blipFill>
          <a:blip r:embed="rId3"/>
          <a:stretch>
            <a:fillRect/>
          </a:stretch>
        </p:blipFill>
        <p:spPr>
          <a:xfrm>
            <a:off x="6936248" y="1058434"/>
            <a:ext cx="4651072" cy="4986889"/>
          </a:xfrm>
          <a:prstGeom prst="rect">
            <a:avLst/>
          </a:prstGeom>
        </p:spPr>
      </p:pic>
      <p:sp>
        <p:nvSpPr>
          <p:cNvPr id="13" name="Rectangle 12">
            <a:extLst>
              <a:ext uri="{FF2B5EF4-FFF2-40B4-BE49-F238E27FC236}">
                <a16:creationId xmlns:a16="http://schemas.microsoft.com/office/drawing/2014/main" id="{FB499A97-C05B-21CB-24CA-2514399FA6D2}"/>
              </a:ext>
              <a:ext uri="{C183D7F6-B498-43B3-948B-1728B52AA6E4}">
                <adec:decorative xmlns:adec="http://schemas.microsoft.com/office/drawing/2017/decorative" val="1"/>
              </a:ext>
            </a:extLst>
          </p:cNvPr>
          <p:cNvSpPr/>
          <p:nvPr/>
        </p:nvSpPr>
        <p:spPr>
          <a:xfrm>
            <a:off x="7354111" y="4847165"/>
            <a:ext cx="1177046" cy="6225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63A42BB-DBAE-B09D-7820-3A5AFBDA8A03}"/>
              </a:ext>
            </a:extLst>
          </p:cNvPr>
          <p:cNvSpPr txBox="1"/>
          <p:nvPr/>
        </p:nvSpPr>
        <p:spPr>
          <a:xfrm>
            <a:off x="6854757" y="4638738"/>
            <a:ext cx="1676400" cy="830997"/>
          </a:xfrm>
          <a:prstGeom prst="rect">
            <a:avLst/>
          </a:prstGeom>
          <a:noFill/>
        </p:spPr>
        <p:txBody>
          <a:bodyPr wrap="square" rtlCol="0">
            <a:spAutoFit/>
          </a:bodyPr>
          <a:lstStyle/>
          <a:p>
            <a:r>
              <a:rPr lang="en-US" sz="800"/>
              <a:t>Note: See Table 6P-2 for the</a:t>
            </a:r>
            <a:br>
              <a:rPr lang="en-US" sz="800"/>
            </a:br>
            <a:r>
              <a:rPr lang="en-US" sz="800"/>
              <a:t>          meanings of the symbols</a:t>
            </a:r>
            <a:br>
              <a:rPr lang="en-US" sz="800"/>
            </a:br>
            <a:r>
              <a:rPr lang="en-US" sz="800"/>
              <a:t>          used in this figure.</a:t>
            </a:r>
            <a:br>
              <a:rPr lang="en-US" sz="800"/>
            </a:br>
            <a:r>
              <a:rPr lang="en-US" sz="800"/>
              <a:t>          See Table 6B-1 for the</a:t>
            </a:r>
            <a:br>
              <a:rPr lang="en-US" sz="800"/>
            </a:br>
            <a:r>
              <a:rPr lang="en-US" sz="800"/>
              <a:t>          meanings of the letter</a:t>
            </a:r>
            <a:br>
              <a:rPr lang="en-US" sz="800"/>
            </a:br>
            <a:r>
              <a:rPr lang="en-US" sz="800"/>
              <a:t>          codes used in this figure.</a:t>
            </a:r>
          </a:p>
        </p:txBody>
      </p:sp>
    </p:spTree>
    <p:extLst>
      <p:ext uri="{BB962C8B-B14F-4D97-AF65-F5344CB8AC3E}">
        <p14:creationId xmlns:p14="http://schemas.microsoft.com/office/powerpoint/2010/main" val="28702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A2B01-08FC-49FD-3B5B-933E1E41B598}"/>
              </a:ext>
            </a:extLst>
          </p:cNvPr>
          <p:cNvSpPr>
            <a:spLocks noGrp="1"/>
          </p:cNvSpPr>
          <p:nvPr>
            <p:ph type="title"/>
          </p:nvPr>
        </p:nvSpPr>
        <p:spPr/>
        <p:txBody>
          <a:bodyPr/>
          <a:lstStyle/>
          <a:p>
            <a:r>
              <a:rPr lang="en-US"/>
              <a:t>Pilot Car Operations: Section 6E.04 </a:t>
            </a:r>
            <a:r>
              <a:rPr lang="en-US" sz="2400"/>
              <a:t>(1 of 2)</a:t>
            </a:r>
          </a:p>
        </p:txBody>
      </p:sp>
      <p:sp>
        <p:nvSpPr>
          <p:cNvPr id="4" name="Content Placeholder 3">
            <a:extLst>
              <a:ext uri="{FF2B5EF4-FFF2-40B4-BE49-F238E27FC236}">
                <a16:creationId xmlns:a16="http://schemas.microsoft.com/office/drawing/2014/main" id="{FAB574A2-C229-64AF-A468-EDB5B3FB3851}"/>
              </a:ext>
            </a:extLst>
          </p:cNvPr>
          <p:cNvSpPr>
            <a:spLocks noGrp="1"/>
          </p:cNvSpPr>
          <p:nvPr>
            <p:ph idx="1"/>
          </p:nvPr>
        </p:nvSpPr>
        <p:spPr/>
        <p:txBody>
          <a:bodyPr/>
          <a:lstStyle/>
          <a:p>
            <a:r>
              <a:rPr lang="en-US"/>
              <a:t>Allows PILOT CAR FOLLOW ME sign to be mounted either on top or on the rear of the pilot vehicle</a:t>
            </a:r>
          </a:p>
          <a:p>
            <a:r>
              <a:rPr lang="en-US"/>
              <a:t>Pilot car operations shall be coordinated with flagging or other control methods</a:t>
            </a:r>
          </a:p>
          <a:p>
            <a:endParaRPr lang="en-US"/>
          </a:p>
        </p:txBody>
      </p:sp>
      <p:pic>
        <p:nvPicPr>
          <p:cNvPr id="6" name="Picture 5" descr="A horizontal rectangular orange sign with a black border and the words &quot;Pilot Car Follow Me&quot; in black on two lines.">
            <a:extLst>
              <a:ext uri="{FF2B5EF4-FFF2-40B4-BE49-F238E27FC236}">
                <a16:creationId xmlns:a16="http://schemas.microsoft.com/office/drawing/2014/main" id="{19FA7CB5-9F03-01A8-8EC6-B0F8AB17B0AF}"/>
              </a:ext>
            </a:extLst>
          </p:cNvPr>
          <p:cNvPicPr>
            <a:picLocks noChangeAspect="1"/>
          </p:cNvPicPr>
          <p:nvPr/>
        </p:nvPicPr>
        <p:blipFill>
          <a:blip r:embed="rId3"/>
          <a:stretch>
            <a:fillRect/>
          </a:stretch>
        </p:blipFill>
        <p:spPr>
          <a:xfrm>
            <a:off x="4625553" y="3352800"/>
            <a:ext cx="2940894" cy="2057400"/>
          </a:xfrm>
          <a:prstGeom prst="rect">
            <a:avLst/>
          </a:prstGeom>
        </p:spPr>
      </p:pic>
      <p:sp>
        <p:nvSpPr>
          <p:cNvPr id="5" name="Rectangle 4">
            <a:extLst>
              <a:ext uri="{FF2B5EF4-FFF2-40B4-BE49-F238E27FC236}">
                <a16:creationId xmlns:a16="http://schemas.microsoft.com/office/drawing/2014/main" id="{0068C405-82A2-8508-3C8C-34E244A0EB96}"/>
              </a:ext>
              <a:ext uri="{C183D7F6-B498-43B3-948B-1728B52AA6E4}">
                <adec:decorative xmlns:adec="http://schemas.microsoft.com/office/drawing/2017/decorative" val="1"/>
              </a:ext>
            </a:extLst>
          </p:cNvPr>
          <p:cNvSpPr/>
          <p:nvPr/>
        </p:nvSpPr>
        <p:spPr>
          <a:xfrm>
            <a:off x="5410200" y="4876800"/>
            <a:ext cx="12954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ABA36D5-D64A-22D5-D59A-C3B8FF79834B}"/>
              </a:ext>
            </a:extLst>
          </p:cNvPr>
          <p:cNvSpPr txBox="1"/>
          <p:nvPr/>
        </p:nvSpPr>
        <p:spPr>
          <a:xfrm>
            <a:off x="5624101" y="4876800"/>
            <a:ext cx="867598" cy="369332"/>
          </a:xfrm>
          <a:prstGeom prst="rect">
            <a:avLst/>
          </a:prstGeom>
          <a:noFill/>
        </p:spPr>
        <p:txBody>
          <a:bodyPr wrap="square" rtlCol="0">
            <a:spAutoFit/>
          </a:bodyPr>
          <a:lstStyle/>
          <a:p>
            <a:r>
              <a:rPr lang="en-US"/>
              <a:t>G20-4</a:t>
            </a:r>
          </a:p>
        </p:txBody>
      </p:sp>
    </p:spTree>
    <p:extLst>
      <p:ext uri="{BB962C8B-B14F-4D97-AF65-F5344CB8AC3E}">
        <p14:creationId xmlns:p14="http://schemas.microsoft.com/office/powerpoint/2010/main" val="32767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8D19D-C989-3599-D956-A3FD029B5B4E}"/>
              </a:ext>
            </a:extLst>
          </p:cNvPr>
          <p:cNvSpPr>
            <a:spLocks noGrp="1"/>
          </p:cNvSpPr>
          <p:nvPr>
            <p:ph type="title"/>
          </p:nvPr>
        </p:nvSpPr>
        <p:spPr/>
        <p:txBody>
          <a:bodyPr/>
          <a:lstStyle/>
          <a:p>
            <a:r>
              <a:rPr lang="en-US"/>
              <a:t>Pilot Car Operations: Section 6E.04 </a:t>
            </a:r>
            <a:r>
              <a:rPr lang="en-US" sz="2400"/>
              <a:t>(2 of 2)</a:t>
            </a:r>
          </a:p>
        </p:txBody>
      </p:sp>
      <p:sp>
        <p:nvSpPr>
          <p:cNvPr id="4" name="Content Placeholder 3">
            <a:extLst>
              <a:ext uri="{FF2B5EF4-FFF2-40B4-BE49-F238E27FC236}">
                <a16:creationId xmlns:a16="http://schemas.microsoft.com/office/drawing/2014/main" id="{FC263E21-A746-119C-F67B-D61B577C2601}"/>
              </a:ext>
            </a:extLst>
          </p:cNvPr>
          <p:cNvSpPr>
            <a:spLocks noGrp="1"/>
          </p:cNvSpPr>
          <p:nvPr>
            <p:ph idx="1"/>
          </p:nvPr>
        </p:nvSpPr>
        <p:spPr/>
        <p:txBody>
          <a:bodyPr/>
          <a:lstStyle/>
          <a:p>
            <a:r>
              <a:rPr lang="en-US"/>
              <a:t>Automated flagger assistance device (AFAD) in pilot car operations must be operated by flagger, and AFAD is not to be left unattended when operating</a:t>
            </a:r>
          </a:p>
          <a:p>
            <a:r>
              <a:rPr lang="en-US"/>
              <a:t>Signing should be considered if TTC signals are used in pilot car operations and have long wait times</a:t>
            </a:r>
          </a:p>
          <a:p>
            <a:endParaRPr lang="en-US"/>
          </a:p>
        </p:txBody>
      </p:sp>
    </p:spTree>
    <p:extLst>
      <p:ext uri="{BB962C8B-B14F-4D97-AF65-F5344CB8AC3E}">
        <p14:creationId xmlns:p14="http://schemas.microsoft.com/office/powerpoint/2010/main" val="227290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C3B31-387D-587A-5B5C-23425D11D6C6}"/>
              </a:ext>
            </a:extLst>
          </p:cNvPr>
          <p:cNvSpPr>
            <a:spLocks noGrp="1"/>
          </p:cNvSpPr>
          <p:nvPr>
            <p:ph type="title"/>
          </p:nvPr>
        </p:nvSpPr>
        <p:spPr/>
        <p:txBody>
          <a:bodyPr/>
          <a:lstStyle/>
          <a:p>
            <a:r>
              <a:rPr lang="en-US"/>
              <a:t>Assessing Queue Lengths</a:t>
            </a:r>
          </a:p>
        </p:txBody>
      </p:sp>
      <p:sp>
        <p:nvSpPr>
          <p:cNvPr id="4" name="Content Placeholder 3">
            <a:extLst>
              <a:ext uri="{FF2B5EF4-FFF2-40B4-BE49-F238E27FC236}">
                <a16:creationId xmlns:a16="http://schemas.microsoft.com/office/drawing/2014/main" id="{1074F9DC-15F0-494D-FCFA-F23D3F6DFF4E}"/>
              </a:ext>
            </a:extLst>
          </p:cNvPr>
          <p:cNvSpPr>
            <a:spLocks noGrp="1"/>
          </p:cNvSpPr>
          <p:nvPr>
            <p:ph idx="1"/>
          </p:nvPr>
        </p:nvSpPr>
        <p:spPr/>
        <p:txBody>
          <a:bodyPr/>
          <a:lstStyle/>
          <a:p>
            <a:r>
              <a:rPr lang="en-US"/>
              <a:t>Adds Guidance in Sections 6A.02 and 6N.13 recommending assessment of expected queue length</a:t>
            </a:r>
          </a:p>
          <a:p>
            <a:r>
              <a:rPr lang="en-US"/>
              <a:t>Possible adjustments to TTC plan, such as increasing spacing and number of signs, use of more conspicuous devices, and other adjustments</a:t>
            </a:r>
          </a:p>
        </p:txBody>
      </p:sp>
    </p:spTree>
    <p:extLst>
      <p:ext uri="{BB962C8B-B14F-4D97-AF65-F5344CB8AC3E}">
        <p14:creationId xmlns:p14="http://schemas.microsoft.com/office/powerpoint/2010/main" val="303274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6</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6</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6</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9C23A-C887-A04A-A01B-B350D38F3ADD}"/>
              </a:ext>
            </a:extLst>
          </p:cNvPr>
          <p:cNvSpPr>
            <a:spLocks noGrp="1"/>
          </p:cNvSpPr>
          <p:nvPr>
            <p:ph type="title"/>
          </p:nvPr>
        </p:nvSpPr>
        <p:spPr/>
        <p:txBody>
          <a:bodyPr/>
          <a:lstStyle/>
          <a:p>
            <a:r>
              <a:rPr lang="en-US"/>
              <a:t>Section 6B.01 Temporary Traffic Control Plans</a:t>
            </a:r>
          </a:p>
        </p:txBody>
      </p:sp>
      <p:sp>
        <p:nvSpPr>
          <p:cNvPr id="4" name="Content Placeholder 3">
            <a:extLst>
              <a:ext uri="{FF2B5EF4-FFF2-40B4-BE49-F238E27FC236}">
                <a16:creationId xmlns:a16="http://schemas.microsoft.com/office/drawing/2014/main" id="{D678DE1D-5988-587D-7CC8-E36BF491E654}"/>
              </a:ext>
            </a:extLst>
          </p:cNvPr>
          <p:cNvSpPr>
            <a:spLocks noGrp="1"/>
          </p:cNvSpPr>
          <p:nvPr>
            <p:ph idx="1"/>
          </p:nvPr>
        </p:nvSpPr>
        <p:spPr/>
        <p:txBody>
          <a:bodyPr/>
          <a:lstStyle/>
          <a:p>
            <a:r>
              <a:rPr lang="en-US"/>
              <a:t>Adds Guidance statement recommending the development of a TTC plan for any activity that will affect road users</a:t>
            </a:r>
          </a:p>
          <a:p>
            <a:r>
              <a:rPr lang="en-US"/>
              <a:t>For unplanned and emergency situations—where practicable</a:t>
            </a:r>
          </a:p>
        </p:txBody>
      </p:sp>
    </p:spTree>
    <p:extLst>
      <p:ext uri="{BB962C8B-B14F-4D97-AF65-F5344CB8AC3E}">
        <p14:creationId xmlns:p14="http://schemas.microsoft.com/office/powerpoint/2010/main" val="171818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22CBC-4E6C-7477-FA59-DF072D073710}"/>
              </a:ext>
            </a:extLst>
          </p:cNvPr>
          <p:cNvSpPr>
            <a:spLocks noGrp="1"/>
          </p:cNvSpPr>
          <p:nvPr>
            <p:ph type="title"/>
          </p:nvPr>
        </p:nvSpPr>
        <p:spPr/>
        <p:txBody>
          <a:bodyPr>
            <a:normAutofit/>
          </a:bodyPr>
          <a:lstStyle/>
          <a:p>
            <a:r>
              <a:rPr lang="en-US"/>
              <a:t>Section 6D.02 STOP/SLOW Paddle for</a:t>
            </a:r>
            <a:br>
              <a:rPr lang="en-US"/>
            </a:br>
            <a:r>
              <a:rPr lang="en-US"/>
              <a:t>Hand-Signaling</a:t>
            </a:r>
          </a:p>
        </p:txBody>
      </p:sp>
      <p:sp>
        <p:nvSpPr>
          <p:cNvPr id="4" name="Content Placeholder 3">
            <a:extLst>
              <a:ext uri="{FF2B5EF4-FFF2-40B4-BE49-F238E27FC236}">
                <a16:creationId xmlns:a16="http://schemas.microsoft.com/office/drawing/2014/main" id="{DF9C6E50-BDEE-A650-1D27-60F357BBF2C3}"/>
              </a:ext>
            </a:extLst>
          </p:cNvPr>
          <p:cNvSpPr>
            <a:spLocks noGrp="1"/>
          </p:cNvSpPr>
          <p:nvPr>
            <p:ph idx="1"/>
          </p:nvPr>
        </p:nvSpPr>
        <p:spPr/>
        <p:txBody>
          <a:bodyPr/>
          <a:lstStyle/>
          <a:p>
            <a:r>
              <a:rPr lang="en-US"/>
              <a:t>Adds Option to allow the use of a STOP/STOP or SLOW/SLOW paddle in certain situations where appropriate</a:t>
            </a:r>
          </a:p>
          <a:p>
            <a:r>
              <a:rPr lang="en-US"/>
              <a:t>Complements similar new Option in Section 6D.05</a:t>
            </a:r>
          </a:p>
        </p:txBody>
      </p:sp>
    </p:spTree>
    <p:extLst>
      <p:ext uri="{BB962C8B-B14F-4D97-AF65-F5344CB8AC3E}">
        <p14:creationId xmlns:p14="http://schemas.microsoft.com/office/powerpoint/2010/main" val="185796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C19D-BD4D-BEFC-A965-B1AB9499255D}"/>
              </a:ext>
            </a:extLst>
          </p:cNvPr>
          <p:cNvSpPr>
            <a:spLocks noGrp="1"/>
          </p:cNvSpPr>
          <p:nvPr>
            <p:ph type="title"/>
          </p:nvPr>
        </p:nvSpPr>
        <p:spPr/>
        <p:txBody>
          <a:bodyPr/>
          <a:lstStyle/>
          <a:p>
            <a:r>
              <a:rPr lang="en-US"/>
              <a:t>Section 6H.07 New Interior Lane Shift Sign</a:t>
            </a:r>
          </a:p>
        </p:txBody>
      </p:sp>
      <p:sp>
        <p:nvSpPr>
          <p:cNvPr id="4" name="Content Placeholder 3">
            <a:extLst>
              <a:ext uri="{FF2B5EF4-FFF2-40B4-BE49-F238E27FC236}">
                <a16:creationId xmlns:a16="http://schemas.microsoft.com/office/drawing/2014/main" id="{6780CFD3-9B50-0F57-5C1D-DAEACA531F42}"/>
              </a:ext>
            </a:extLst>
          </p:cNvPr>
          <p:cNvSpPr>
            <a:spLocks noGrp="1"/>
          </p:cNvSpPr>
          <p:nvPr>
            <p:ph idx="1"/>
          </p:nvPr>
        </p:nvSpPr>
        <p:spPr/>
        <p:txBody>
          <a:bodyPr/>
          <a:lstStyle/>
          <a:p>
            <a:r>
              <a:rPr lang="en-US"/>
              <a:t>Changes design and name of W9-3 sign</a:t>
            </a:r>
          </a:p>
          <a:p>
            <a:r>
              <a:rPr lang="en-US"/>
              <a:t>Replaces 2009 MUTCD word legend sign “CENTER LANE CLOSED AHEAD” with new interior lane shift symbol sign</a:t>
            </a:r>
          </a:p>
        </p:txBody>
      </p:sp>
      <p:sp>
        <p:nvSpPr>
          <p:cNvPr id="11" name="TextBox 10">
            <a:extLst>
              <a:ext uri="{FF2B5EF4-FFF2-40B4-BE49-F238E27FC236}">
                <a16:creationId xmlns:a16="http://schemas.microsoft.com/office/drawing/2014/main" id="{E3A64FB7-9266-54DB-E7C6-054C490D4170}"/>
              </a:ext>
            </a:extLst>
          </p:cNvPr>
          <p:cNvSpPr txBox="1"/>
          <p:nvPr/>
        </p:nvSpPr>
        <p:spPr>
          <a:xfrm>
            <a:off x="990600" y="3502240"/>
            <a:ext cx="1752600" cy="1200329"/>
          </a:xfrm>
          <a:prstGeom prst="rect">
            <a:avLst/>
          </a:prstGeom>
          <a:noFill/>
        </p:spPr>
        <p:txBody>
          <a:bodyPr wrap="square" rtlCol="0">
            <a:spAutoFit/>
          </a:bodyPr>
          <a:lstStyle/>
          <a:p>
            <a:pPr algn="ctr"/>
            <a:r>
              <a:rPr lang="en-US" sz="2400" b="1"/>
              <a:t>2009 MUTCD</a:t>
            </a:r>
          </a:p>
          <a:p>
            <a:pPr algn="ctr"/>
            <a:r>
              <a:rPr lang="en-US" sz="2400" b="1"/>
              <a:t>W9-3</a:t>
            </a:r>
          </a:p>
        </p:txBody>
      </p:sp>
      <p:pic>
        <p:nvPicPr>
          <p:cNvPr id="8" name="Picture 7" descr="A diamond-shaped orange sign with a black border and the words &quot;Center Lane Closed Ahead&quot; in black on four lines.">
            <a:extLst>
              <a:ext uri="{FF2B5EF4-FFF2-40B4-BE49-F238E27FC236}">
                <a16:creationId xmlns:a16="http://schemas.microsoft.com/office/drawing/2014/main" id="{78DB64B4-19FB-FC65-4ADD-CDCA20F70A34}"/>
              </a:ext>
            </a:extLst>
          </p:cNvPr>
          <p:cNvPicPr>
            <a:picLocks noChangeAspect="1"/>
          </p:cNvPicPr>
          <p:nvPr/>
        </p:nvPicPr>
        <p:blipFill>
          <a:blip r:embed="rId3"/>
          <a:stretch>
            <a:fillRect/>
          </a:stretch>
        </p:blipFill>
        <p:spPr>
          <a:xfrm>
            <a:off x="2609526" y="2815771"/>
            <a:ext cx="2781948" cy="2590800"/>
          </a:xfrm>
          <a:prstGeom prst="rect">
            <a:avLst/>
          </a:prstGeom>
        </p:spPr>
      </p:pic>
      <p:pic>
        <p:nvPicPr>
          <p:cNvPr id="10" name="Picture 9" descr="An orange diamond-shaped sign with a black border. From left to right, a black upward-pointing arrow is shown curving to the left to depict movement on the left; a thick, black vertical line that tapers diagonally up from the right to the left at the bottom is shown in the middle; and a black, straight, upward-pointing arrow is on the right.">
            <a:extLst>
              <a:ext uri="{FF2B5EF4-FFF2-40B4-BE49-F238E27FC236}">
                <a16:creationId xmlns:a16="http://schemas.microsoft.com/office/drawing/2014/main" id="{5F35F558-EAF9-7960-7117-49233D7AA403}"/>
              </a:ext>
            </a:extLst>
          </p:cNvPr>
          <p:cNvPicPr>
            <a:picLocks noChangeAspect="1"/>
          </p:cNvPicPr>
          <p:nvPr/>
        </p:nvPicPr>
        <p:blipFill>
          <a:blip r:embed="rId4"/>
          <a:stretch>
            <a:fillRect/>
          </a:stretch>
        </p:blipFill>
        <p:spPr>
          <a:xfrm>
            <a:off x="6324600" y="2970420"/>
            <a:ext cx="2781946" cy="2606558"/>
          </a:xfrm>
          <a:prstGeom prst="rect">
            <a:avLst/>
          </a:prstGeom>
        </p:spPr>
      </p:pic>
      <p:sp>
        <p:nvSpPr>
          <p:cNvPr id="12" name="TextBox 11">
            <a:extLst>
              <a:ext uri="{FF2B5EF4-FFF2-40B4-BE49-F238E27FC236}">
                <a16:creationId xmlns:a16="http://schemas.microsoft.com/office/drawing/2014/main" id="{57B04182-AE49-22D1-9171-379D23B821EA}"/>
              </a:ext>
            </a:extLst>
          </p:cNvPr>
          <p:cNvSpPr txBox="1"/>
          <p:nvPr/>
        </p:nvSpPr>
        <p:spPr>
          <a:xfrm>
            <a:off x="9106546" y="3553788"/>
            <a:ext cx="1908630" cy="1200329"/>
          </a:xfrm>
          <a:prstGeom prst="rect">
            <a:avLst/>
          </a:prstGeom>
          <a:noFill/>
        </p:spPr>
        <p:txBody>
          <a:bodyPr wrap="square" rtlCol="0">
            <a:spAutoFit/>
          </a:bodyPr>
          <a:lstStyle/>
          <a:p>
            <a:pPr algn="ctr"/>
            <a:r>
              <a:rPr lang="en-US" sz="2400" b="1"/>
              <a:t>11th Edition MUTCD</a:t>
            </a:r>
          </a:p>
          <a:p>
            <a:pPr algn="ctr"/>
            <a:r>
              <a:rPr lang="en-US" sz="2400" b="1"/>
              <a:t>W9-3</a:t>
            </a:r>
          </a:p>
        </p:txBody>
      </p:sp>
    </p:spTree>
    <p:extLst>
      <p:ext uri="{BB962C8B-B14F-4D97-AF65-F5344CB8AC3E}">
        <p14:creationId xmlns:p14="http://schemas.microsoft.com/office/powerpoint/2010/main" val="48106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3C77B-E640-810E-DB1F-245EF2614D9F}"/>
              </a:ext>
            </a:extLst>
          </p:cNvPr>
          <p:cNvSpPr>
            <a:spLocks noGrp="1"/>
          </p:cNvSpPr>
          <p:nvPr>
            <p:ph type="title"/>
          </p:nvPr>
        </p:nvSpPr>
        <p:spPr/>
        <p:txBody>
          <a:bodyPr>
            <a:normAutofit/>
          </a:bodyPr>
          <a:lstStyle/>
          <a:p>
            <a:r>
              <a:rPr lang="en-US"/>
              <a:t>Section 6L.03 STOP/SLOW Automated Flagger Assistance Devices </a:t>
            </a:r>
            <a:r>
              <a:rPr lang="en-US" sz="2400"/>
              <a:t>(1 of 2)</a:t>
            </a:r>
          </a:p>
        </p:txBody>
      </p:sp>
      <p:sp>
        <p:nvSpPr>
          <p:cNvPr id="4" name="Content Placeholder 3">
            <a:extLst>
              <a:ext uri="{FF2B5EF4-FFF2-40B4-BE49-F238E27FC236}">
                <a16:creationId xmlns:a16="http://schemas.microsoft.com/office/drawing/2014/main" id="{2E52B020-E427-5BA7-2905-2CF30F309EB6}"/>
              </a:ext>
            </a:extLst>
          </p:cNvPr>
          <p:cNvSpPr>
            <a:spLocks noGrp="1"/>
          </p:cNvSpPr>
          <p:nvPr>
            <p:ph idx="1"/>
          </p:nvPr>
        </p:nvSpPr>
        <p:spPr/>
        <p:txBody>
          <a:bodyPr/>
          <a:lstStyle/>
          <a:p>
            <a:r>
              <a:rPr lang="en-US"/>
              <a:t>Adds Option for the use of a new “WAIT ON STOP”–“GO ON SLOW” sign combining the messages of the two existing signs</a:t>
            </a:r>
          </a:p>
        </p:txBody>
      </p:sp>
    </p:spTree>
    <p:extLst>
      <p:ext uri="{BB962C8B-B14F-4D97-AF65-F5344CB8AC3E}">
        <p14:creationId xmlns:p14="http://schemas.microsoft.com/office/powerpoint/2010/main" val="421227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863C-38F2-4E05-48F8-8D132B1E1C4C}"/>
              </a:ext>
            </a:extLst>
          </p:cNvPr>
          <p:cNvSpPr>
            <a:spLocks noGrp="1"/>
          </p:cNvSpPr>
          <p:nvPr>
            <p:ph type="title"/>
          </p:nvPr>
        </p:nvSpPr>
        <p:spPr/>
        <p:txBody>
          <a:bodyPr>
            <a:normAutofit/>
          </a:bodyPr>
          <a:lstStyle/>
          <a:p>
            <a:r>
              <a:rPr lang="en-US"/>
              <a:t>Section 6L.03 STOP/SLOW Automated Flagger Assistance Devices </a:t>
            </a:r>
            <a:r>
              <a:rPr lang="en-US" sz="2400"/>
              <a:t>(2 of 2)</a:t>
            </a:r>
            <a:endParaRPr lang="en-US"/>
          </a:p>
        </p:txBody>
      </p:sp>
      <p:pic>
        <p:nvPicPr>
          <p:cNvPr id="6" name="Picture 5" descr="An Automated Flagger Assistance Device (AFAD) with recommended gate is shown in advance of channelizing devices. The channelizing devices taper diagonally from the right shoulder of the northbound lane to the center line of the adjacent lane and surround a work space before tapering back across the lane towards the shoulder. At the AFAD, facing northbound traffic, four sign assemblies are shown. The first sign assembly is shown composed of an R1-1 sign mounted above an R1-7a sign. The R1-1 sign has a flashing red beacon mounted above it. To the right of this sign assembly, the word “OR” is shown next to a second sign assembly. It is shown as identical to the first sign assembly except a W20-8 sign with a flashing yellow beacon mounted above it is shown instead of the R1-1 sign with flashing red beacon mounted above it. &#10;A third sign assembly is shown composed of an R1-1 sign mounted above an R1-7 and an optional R1-8 sign. The R1-1 sign has a flashing red beacon mounted above it. To the right of this sign assembly, the word &quot;OR&quot; is shown next to a fourth assembly. It is shown as identical to the third sign assembly except an W20-8 sign with a flashing yellow beacon mounted above it is shown instead of the R1-1 sign with flashing red beacon mounted above it.">
            <a:extLst>
              <a:ext uri="{FF2B5EF4-FFF2-40B4-BE49-F238E27FC236}">
                <a16:creationId xmlns:a16="http://schemas.microsoft.com/office/drawing/2014/main" id="{4678AAB9-9216-D6F5-BF00-3F7EB1B1599B}"/>
              </a:ext>
            </a:extLst>
          </p:cNvPr>
          <p:cNvPicPr>
            <a:picLocks noChangeAspect="1"/>
          </p:cNvPicPr>
          <p:nvPr/>
        </p:nvPicPr>
        <p:blipFill>
          <a:blip r:embed="rId3"/>
          <a:stretch>
            <a:fillRect/>
          </a:stretch>
        </p:blipFill>
        <p:spPr>
          <a:xfrm>
            <a:off x="5939589" y="1147824"/>
            <a:ext cx="4988133" cy="4821559"/>
          </a:xfrm>
          <a:prstGeom prst="rect">
            <a:avLst/>
          </a:prstGeom>
        </p:spPr>
      </p:pic>
    </p:spTree>
    <p:extLst>
      <p:ext uri="{BB962C8B-B14F-4D97-AF65-F5344CB8AC3E}">
        <p14:creationId xmlns:p14="http://schemas.microsoft.com/office/powerpoint/2010/main" val="172631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3C86D-3B05-B7C6-0CC4-F82F6BF86E3A}"/>
              </a:ext>
            </a:extLst>
          </p:cNvPr>
          <p:cNvSpPr>
            <a:spLocks noGrp="1"/>
          </p:cNvSpPr>
          <p:nvPr>
            <p:ph type="title"/>
          </p:nvPr>
        </p:nvSpPr>
        <p:spPr/>
        <p:txBody>
          <a:bodyPr/>
          <a:lstStyle/>
          <a:p>
            <a:r>
              <a:rPr lang="en-US"/>
              <a:t>Section 6N.05 Work Outside of the Shoulder</a:t>
            </a:r>
          </a:p>
        </p:txBody>
      </p:sp>
      <p:sp>
        <p:nvSpPr>
          <p:cNvPr id="4" name="Content Placeholder 3">
            <a:extLst>
              <a:ext uri="{FF2B5EF4-FFF2-40B4-BE49-F238E27FC236}">
                <a16:creationId xmlns:a16="http://schemas.microsoft.com/office/drawing/2014/main" id="{F5E30CE5-35E5-FF91-8097-B3B06A0985D5}"/>
              </a:ext>
            </a:extLst>
          </p:cNvPr>
          <p:cNvSpPr>
            <a:spLocks noGrp="1"/>
          </p:cNvSpPr>
          <p:nvPr>
            <p:ph idx="1"/>
          </p:nvPr>
        </p:nvSpPr>
        <p:spPr/>
        <p:txBody>
          <a:bodyPr/>
          <a:lstStyle/>
          <a:p>
            <a:r>
              <a:rPr lang="en-US"/>
              <a:t>Revises Option to Guidance: If work vehicles are on the shoulder, a “SHOULDER WORK” sign should be used</a:t>
            </a:r>
          </a:p>
        </p:txBody>
      </p:sp>
      <p:pic>
        <p:nvPicPr>
          <p:cNvPr id="6" name="Picture 5" descr="A diamond-shaped orange sign with a black border and the words &quot;Shoulder Work&quot;  in black on two lines.">
            <a:extLst>
              <a:ext uri="{FF2B5EF4-FFF2-40B4-BE49-F238E27FC236}">
                <a16:creationId xmlns:a16="http://schemas.microsoft.com/office/drawing/2014/main" id="{4FC25A8C-C9D3-FC6B-1962-B215F8BAC985}"/>
              </a:ext>
            </a:extLst>
          </p:cNvPr>
          <p:cNvPicPr>
            <a:picLocks noChangeAspect="1"/>
          </p:cNvPicPr>
          <p:nvPr/>
        </p:nvPicPr>
        <p:blipFill>
          <a:blip r:embed="rId3"/>
          <a:stretch>
            <a:fillRect/>
          </a:stretch>
        </p:blipFill>
        <p:spPr>
          <a:xfrm>
            <a:off x="4528533" y="2286000"/>
            <a:ext cx="3134933" cy="3548800"/>
          </a:xfrm>
          <a:prstGeom prst="rect">
            <a:avLst/>
          </a:prstGeom>
        </p:spPr>
      </p:pic>
      <p:sp>
        <p:nvSpPr>
          <p:cNvPr id="5" name="Rectangle 4">
            <a:extLst>
              <a:ext uri="{FF2B5EF4-FFF2-40B4-BE49-F238E27FC236}">
                <a16:creationId xmlns:a16="http://schemas.microsoft.com/office/drawing/2014/main" id="{71889265-E888-EA12-510E-9343F373C466}"/>
              </a:ext>
              <a:ext uri="{C183D7F6-B498-43B3-948B-1728B52AA6E4}">
                <adec:decorative xmlns:adec="http://schemas.microsoft.com/office/drawing/2017/decorative" val="1"/>
              </a:ext>
            </a:extLst>
          </p:cNvPr>
          <p:cNvSpPr/>
          <p:nvPr/>
        </p:nvSpPr>
        <p:spPr>
          <a:xfrm>
            <a:off x="5562600" y="5486400"/>
            <a:ext cx="990600" cy="3944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6B3069-9640-7785-2530-EACB707095B0}"/>
              </a:ext>
            </a:extLst>
          </p:cNvPr>
          <p:cNvSpPr txBox="1"/>
          <p:nvPr/>
        </p:nvSpPr>
        <p:spPr>
          <a:xfrm>
            <a:off x="5600700" y="5486400"/>
            <a:ext cx="990600" cy="369332"/>
          </a:xfrm>
          <a:prstGeom prst="rect">
            <a:avLst/>
          </a:prstGeom>
          <a:noFill/>
        </p:spPr>
        <p:txBody>
          <a:bodyPr wrap="square" rtlCol="0">
            <a:spAutoFit/>
          </a:bodyPr>
          <a:lstStyle/>
          <a:p>
            <a:r>
              <a:rPr lang="en-US"/>
              <a:t>W21-5</a:t>
            </a:r>
          </a:p>
        </p:txBody>
      </p:sp>
    </p:spTree>
    <p:extLst>
      <p:ext uri="{BB962C8B-B14F-4D97-AF65-F5344CB8AC3E}">
        <p14:creationId xmlns:p14="http://schemas.microsoft.com/office/powerpoint/2010/main" val="412536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53A8-E096-4659-4627-C7BAB9B07C36}"/>
              </a:ext>
            </a:extLst>
          </p:cNvPr>
          <p:cNvSpPr>
            <a:spLocks noGrp="1"/>
          </p:cNvSpPr>
          <p:nvPr>
            <p:ph type="title"/>
          </p:nvPr>
        </p:nvSpPr>
        <p:spPr/>
        <p:txBody>
          <a:bodyPr/>
          <a:lstStyle/>
          <a:p>
            <a:r>
              <a:rPr lang="en-US"/>
              <a:t>Section 6O.01 General</a:t>
            </a:r>
          </a:p>
        </p:txBody>
      </p:sp>
      <p:sp>
        <p:nvSpPr>
          <p:cNvPr id="4" name="Content Placeholder 3">
            <a:extLst>
              <a:ext uri="{FF2B5EF4-FFF2-40B4-BE49-F238E27FC236}">
                <a16:creationId xmlns:a16="http://schemas.microsoft.com/office/drawing/2014/main" id="{FA47EF80-B0E0-D088-F66F-205D12368187}"/>
              </a:ext>
            </a:extLst>
          </p:cNvPr>
          <p:cNvSpPr>
            <a:spLocks noGrp="1"/>
          </p:cNvSpPr>
          <p:nvPr>
            <p:ph idx="1"/>
          </p:nvPr>
        </p:nvSpPr>
        <p:spPr/>
        <p:txBody>
          <a:bodyPr/>
          <a:lstStyle/>
          <a:p>
            <a:r>
              <a:rPr lang="en-US"/>
              <a:t>Adds Guidance containing an explanation of safe positioning of emergency vehicles arriving at an incident</a:t>
            </a:r>
          </a:p>
          <a:p>
            <a:r>
              <a:rPr lang="en-US"/>
              <a:t>Replaces former definition in 2009 MUTCD</a:t>
            </a:r>
          </a:p>
        </p:txBody>
      </p:sp>
    </p:spTree>
    <p:extLst>
      <p:ext uri="{BB962C8B-B14F-4D97-AF65-F5344CB8AC3E}">
        <p14:creationId xmlns:p14="http://schemas.microsoft.com/office/powerpoint/2010/main" val="367273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a:latin typeface="FHWA Series F2001" panose="020B0807000000020003" pitchFamily="34" charset="0"/>
              </a:rPr>
              <a:t>FHWA’s National </a:t>
            </a:r>
            <a:br>
              <a:rPr lang="en-US" sz="3600" spc="0">
                <a:latin typeface="FHWA Series F2001" panose="020B0807000000020003" pitchFamily="34" charset="0"/>
              </a:rPr>
            </a:br>
            <a:r>
              <a:rPr lang="en-US" sz="3600" spc="0">
                <a:latin typeface="FHWA Series F2001" panose="020B0807000000020003" pitchFamily="34" charset="0"/>
              </a:rPr>
              <a:t>Traffic Control Devices Program</a:t>
            </a:r>
            <a:endParaRPr lang="en-US" sz="360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5BE18-472F-D7EC-80A9-D6C16277AB20}"/>
              </a:ext>
            </a:extLst>
          </p:cNvPr>
          <p:cNvSpPr>
            <a:spLocks noGrp="1"/>
          </p:cNvSpPr>
          <p:nvPr>
            <p:ph type="title"/>
          </p:nvPr>
        </p:nvSpPr>
        <p:spPr/>
        <p:txBody>
          <a:bodyPr/>
          <a:lstStyle/>
          <a:p>
            <a:r>
              <a:rPr lang="en-US"/>
              <a:t>General </a:t>
            </a:r>
            <a:r>
              <a:rPr lang="en-US" sz="2400"/>
              <a:t>(1 of 2)</a:t>
            </a:r>
            <a:endParaRPr lang="en-US"/>
          </a:p>
        </p:txBody>
      </p:sp>
      <p:sp>
        <p:nvSpPr>
          <p:cNvPr id="4" name="Content Placeholder 3">
            <a:extLst>
              <a:ext uri="{FF2B5EF4-FFF2-40B4-BE49-F238E27FC236}">
                <a16:creationId xmlns:a16="http://schemas.microsoft.com/office/drawing/2014/main" id="{B71A4DC8-7B21-80B0-A9F1-B567A902ACE2}"/>
              </a:ext>
            </a:extLst>
          </p:cNvPr>
          <p:cNvSpPr>
            <a:spLocks noGrp="1"/>
          </p:cNvSpPr>
          <p:nvPr>
            <p:ph idx="1"/>
          </p:nvPr>
        </p:nvSpPr>
        <p:spPr/>
        <p:txBody>
          <a:bodyPr/>
          <a:lstStyle/>
          <a:p>
            <a:r>
              <a:rPr lang="en-US"/>
              <a:t>Reorganized Part 6 </a:t>
            </a:r>
          </a:p>
          <a:p>
            <a:r>
              <a:rPr lang="en-US"/>
              <a:t>Added new Chapters and Sections</a:t>
            </a:r>
          </a:p>
          <a:p>
            <a:r>
              <a:rPr lang="en-US"/>
              <a:t>Consolidated similar information from various Sections</a:t>
            </a:r>
          </a:p>
          <a:p>
            <a:r>
              <a:rPr lang="en-US"/>
              <a:t>Changed some mandate levels </a:t>
            </a:r>
          </a:p>
          <a:p>
            <a:endParaRPr lang="en-US"/>
          </a:p>
        </p:txBody>
      </p:sp>
    </p:spTree>
    <p:extLst>
      <p:ext uri="{BB962C8B-B14F-4D97-AF65-F5344CB8AC3E}">
        <p14:creationId xmlns:p14="http://schemas.microsoft.com/office/powerpoint/2010/main" val="56125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DDA61-1067-72E0-6B3C-CB5554D08D97}"/>
              </a:ext>
            </a:extLst>
          </p:cNvPr>
          <p:cNvSpPr>
            <a:spLocks noGrp="1"/>
          </p:cNvSpPr>
          <p:nvPr>
            <p:ph type="title"/>
          </p:nvPr>
        </p:nvSpPr>
        <p:spPr/>
        <p:txBody>
          <a:bodyPr/>
          <a:lstStyle/>
          <a:p>
            <a:r>
              <a:rPr lang="en-US"/>
              <a:t>General </a:t>
            </a:r>
            <a:r>
              <a:rPr lang="en-US" sz="2400"/>
              <a:t>(2 of 2)</a:t>
            </a:r>
            <a:endParaRPr lang="en-US"/>
          </a:p>
        </p:txBody>
      </p:sp>
      <p:sp>
        <p:nvSpPr>
          <p:cNvPr id="4" name="Content Placeholder 3">
            <a:extLst>
              <a:ext uri="{FF2B5EF4-FFF2-40B4-BE49-F238E27FC236}">
                <a16:creationId xmlns:a16="http://schemas.microsoft.com/office/drawing/2014/main" id="{B27B1B5D-D642-11B1-3812-8E49052E4780}"/>
              </a:ext>
            </a:extLst>
          </p:cNvPr>
          <p:cNvSpPr>
            <a:spLocks noGrp="1"/>
          </p:cNvSpPr>
          <p:nvPr>
            <p:ph idx="1"/>
          </p:nvPr>
        </p:nvSpPr>
        <p:spPr/>
        <p:txBody>
          <a:bodyPr/>
          <a:lstStyle/>
          <a:p>
            <a:r>
              <a:rPr lang="en-US"/>
              <a:t>Eliminated vague and undefined terms</a:t>
            </a:r>
          </a:p>
          <a:p>
            <a:r>
              <a:rPr lang="en-US"/>
              <a:t>Removed redundancies</a:t>
            </a:r>
          </a:p>
        </p:txBody>
      </p:sp>
    </p:spTree>
    <p:extLst>
      <p:ext uri="{BB962C8B-B14F-4D97-AF65-F5344CB8AC3E}">
        <p14:creationId xmlns:p14="http://schemas.microsoft.com/office/powerpoint/2010/main" val="235687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76B2-B90E-F177-3E71-3DD9B04E86C9}"/>
              </a:ext>
            </a:extLst>
          </p:cNvPr>
          <p:cNvSpPr>
            <a:spLocks noGrp="1"/>
          </p:cNvSpPr>
          <p:nvPr>
            <p:ph type="title"/>
          </p:nvPr>
        </p:nvSpPr>
        <p:spPr/>
        <p:txBody>
          <a:bodyPr>
            <a:normAutofit/>
          </a:bodyPr>
          <a:lstStyle/>
          <a:p>
            <a:r>
              <a:rPr lang="en-US" dirty="0"/>
              <a:t>Mobility of Pedestrians in Work Zones </a:t>
            </a:r>
            <a:r>
              <a:rPr lang="en-US" sz="2400" dirty="0"/>
              <a:t>(1 of 4)</a:t>
            </a:r>
            <a:endParaRPr lang="en-US" dirty="0"/>
          </a:p>
        </p:txBody>
      </p:sp>
      <p:sp>
        <p:nvSpPr>
          <p:cNvPr id="4" name="Content Placeholder 3">
            <a:extLst>
              <a:ext uri="{FF2B5EF4-FFF2-40B4-BE49-F238E27FC236}">
                <a16:creationId xmlns:a16="http://schemas.microsoft.com/office/drawing/2014/main" id="{9CE795A3-2CF1-3308-4653-616ECB1BC513}"/>
              </a:ext>
            </a:extLst>
          </p:cNvPr>
          <p:cNvSpPr>
            <a:spLocks noGrp="1"/>
          </p:cNvSpPr>
          <p:nvPr>
            <p:ph idx="1"/>
          </p:nvPr>
        </p:nvSpPr>
        <p:spPr/>
        <p:txBody>
          <a:bodyPr/>
          <a:lstStyle/>
          <a:p>
            <a:r>
              <a:rPr lang="en-US" dirty="0"/>
              <a:t>Revisions throughout Part 6 to strengthen protection of vulnerable road users:</a:t>
            </a:r>
          </a:p>
          <a:p>
            <a:pPr lvl="1"/>
            <a:r>
              <a:rPr lang="en-US" dirty="0"/>
              <a:t>Consistent with Section 11135 of the Infrastructure Investment and Jobs Act, Pub. L. No. 117-58 </a:t>
            </a:r>
          </a:p>
          <a:p>
            <a:r>
              <a:rPr lang="en-US" dirty="0"/>
              <a:t>Public Right-of-Way Accessibility Guidelines (PROWAG) and the 11th Edition:</a:t>
            </a:r>
          </a:p>
          <a:p>
            <a:pPr lvl="1"/>
            <a:r>
              <a:rPr lang="en-US" dirty="0"/>
              <a:t>Future rulemaking will be needed to implement new provisions of PROWAG pertinent to Part 6</a:t>
            </a:r>
          </a:p>
        </p:txBody>
      </p:sp>
    </p:spTree>
    <p:extLst>
      <p:ext uri="{BB962C8B-B14F-4D97-AF65-F5344CB8AC3E}">
        <p14:creationId xmlns:p14="http://schemas.microsoft.com/office/powerpoint/2010/main" val="103056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8944D-A848-1E45-7DA3-278355E8C85C}"/>
              </a:ext>
            </a:extLst>
          </p:cNvPr>
          <p:cNvSpPr>
            <a:spLocks noGrp="1"/>
          </p:cNvSpPr>
          <p:nvPr>
            <p:ph type="title"/>
          </p:nvPr>
        </p:nvSpPr>
        <p:spPr/>
        <p:txBody>
          <a:bodyPr>
            <a:normAutofit/>
          </a:bodyPr>
          <a:lstStyle/>
          <a:p>
            <a:r>
              <a:rPr lang="en-US" dirty="0"/>
              <a:t>Mobility of Pedestrians in Work Zones </a:t>
            </a:r>
            <a:r>
              <a:rPr lang="en-US" sz="2400" dirty="0"/>
              <a:t>(2 of 4)</a:t>
            </a:r>
            <a:endParaRPr lang="en-US" dirty="0"/>
          </a:p>
        </p:txBody>
      </p:sp>
      <p:sp>
        <p:nvSpPr>
          <p:cNvPr id="4" name="Content Placeholder 3">
            <a:extLst>
              <a:ext uri="{FF2B5EF4-FFF2-40B4-BE49-F238E27FC236}">
                <a16:creationId xmlns:a16="http://schemas.microsoft.com/office/drawing/2014/main" id="{077AA5AC-79FF-2CB0-150F-EA7B4088E035}"/>
              </a:ext>
            </a:extLst>
          </p:cNvPr>
          <p:cNvSpPr>
            <a:spLocks noGrp="1"/>
          </p:cNvSpPr>
          <p:nvPr>
            <p:ph idx="1"/>
          </p:nvPr>
        </p:nvSpPr>
        <p:spPr/>
        <p:txBody>
          <a:bodyPr/>
          <a:lstStyle/>
          <a:p>
            <a:r>
              <a:rPr lang="en-US"/>
              <a:t>Sidewalk closure during construction and accessible pedestrian access—text revisions</a:t>
            </a:r>
          </a:p>
          <a:p>
            <a:r>
              <a:rPr lang="en-US"/>
              <a:t>Eliminated text that refers to a level of usage by pedestrians with disabilities as a basis for taking certain accessibility-related actions </a:t>
            </a:r>
          </a:p>
          <a:p>
            <a:r>
              <a:rPr lang="en-US"/>
              <a:t>Eliminated text suggesting accommodation of pedestrians with disabilities is sometimes unnecessary</a:t>
            </a:r>
          </a:p>
        </p:txBody>
      </p:sp>
    </p:spTree>
    <p:extLst>
      <p:ext uri="{BB962C8B-B14F-4D97-AF65-F5344CB8AC3E}">
        <p14:creationId xmlns:p14="http://schemas.microsoft.com/office/powerpoint/2010/main" val="428450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8944D-A848-1E45-7DA3-278355E8C85C}"/>
              </a:ext>
            </a:extLst>
          </p:cNvPr>
          <p:cNvSpPr>
            <a:spLocks noGrp="1"/>
          </p:cNvSpPr>
          <p:nvPr>
            <p:ph type="title"/>
          </p:nvPr>
        </p:nvSpPr>
        <p:spPr/>
        <p:txBody>
          <a:bodyPr>
            <a:normAutofit/>
          </a:bodyPr>
          <a:lstStyle/>
          <a:p>
            <a:r>
              <a:rPr lang="en-US" dirty="0"/>
              <a:t>Mobility of Pedestrians in Work Zones </a:t>
            </a:r>
            <a:r>
              <a:rPr lang="en-US" sz="2400" dirty="0"/>
              <a:t>(3 of 4)</a:t>
            </a:r>
            <a:endParaRPr lang="en-US" dirty="0"/>
          </a:p>
        </p:txBody>
      </p:sp>
      <p:sp>
        <p:nvSpPr>
          <p:cNvPr id="4" name="Content Placeholder 3">
            <a:extLst>
              <a:ext uri="{FF2B5EF4-FFF2-40B4-BE49-F238E27FC236}">
                <a16:creationId xmlns:a16="http://schemas.microsoft.com/office/drawing/2014/main" id="{077AA5AC-79FF-2CB0-150F-EA7B4088E035}"/>
              </a:ext>
            </a:extLst>
          </p:cNvPr>
          <p:cNvSpPr>
            <a:spLocks noGrp="1"/>
          </p:cNvSpPr>
          <p:nvPr>
            <p:ph idx="1"/>
          </p:nvPr>
        </p:nvSpPr>
        <p:spPr/>
        <p:txBody>
          <a:bodyPr/>
          <a:lstStyle/>
          <a:p>
            <a:r>
              <a:rPr lang="en-US"/>
              <a:t>Guidance on detectable edging standards</a:t>
            </a:r>
          </a:p>
          <a:p>
            <a:r>
              <a:rPr lang="en-US"/>
              <a:t>Figure 6P-28 (detailed on the next slide) and notes revised and amplified with additional details for temporary pedestrian facilities in a sidewalk detour or diversion</a:t>
            </a:r>
          </a:p>
        </p:txBody>
      </p:sp>
    </p:spTree>
    <p:extLst>
      <p:ext uri="{BB962C8B-B14F-4D97-AF65-F5344CB8AC3E}">
        <p14:creationId xmlns:p14="http://schemas.microsoft.com/office/powerpoint/2010/main" val="101534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1C32B-64A2-C8F8-4B34-03F27083F587}"/>
              </a:ext>
            </a:extLst>
          </p:cNvPr>
          <p:cNvSpPr>
            <a:spLocks noGrp="1"/>
          </p:cNvSpPr>
          <p:nvPr>
            <p:ph type="title"/>
          </p:nvPr>
        </p:nvSpPr>
        <p:spPr/>
        <p:txBody>
          <a:bodyPr>
            <a:normAutofit/>
          </a:bodyPr>
          <a:lstStyle/>
          <a:p>
            <a:r>
              <a:rPr lang="en-US" dirty="0"/>
              <a:t>Mobility of Pedestrians in Work Zones </a:t>
            </a:r>
            <a:r>
              <a:rPr lang="en-US" sz="2400" dirty="0"/>
              <a:t>(4 of 4)</a:t>
            </a:r>
            <a:endParaRPr lang="en-US" dirty="0"/>
          </a:p>
        </p:txBody>
      </p:sp>
      <p:sp>
        <p:nvSpPr>
          <p:cNvPr id="10" name="TextBox 9">
            <a:extLst>
              <a:ext uri="{FF2B5EF4-FFF2-40B4-BE49-F238E27FC236}">
                <a16:creationId xmlns:a16="http://schemas.microsoft.com/office/drawing/2014/main" id="{F2C6BBCC-8D5A-F790-BAC6-1233E07B6F85}"/>
              </a:ext>
            </a:extLst>
          </p:cNvPr>
          <p:cNvSpPr txBox="1"/>
          <p:nvPr/>
        </p:nvSpPr>
        <p:spPr>
          <a:xfrm>
            <a:off x="1513840" y="1156304"/>
            <a:ext cx="9677400" cy="523220"/>
          </a:xfrm>
          <a:prstGeom prst="rect">
            <a:avLst/>
          </a:prstGeom>
          <a:noFill/>
        </p:spPr>
        <p:txBody>
          <a:bodyPr wrap="square" rtlCol="0">
            <a:spAutoFit/>
          </a:bodyPr>
          <a:lstStyle/>
          <a:p>
            <a:pPr algn="ctr"/>
            <a:r>
              <a:rPr lang="en-US" sz="2800" b="1" u="sng"/>
              <a:t>Figure 6P-28 (Typical Application (TA)-28)</a:t>
            </a:r>
          </a:p>
        </p:txBody>
      </p:sp>
      <p:sp>
        <p:nvSpPr>
          <p:cNvPr id="11" name="Content Placeholder 3">
            <a:extLst>
              <a:ext uri="{FF2B5EF4-FFF2-40B4-BE49-F238E27FC236}">
                <a16:creationId xmlns:a16="http://schemas.microsoft.com/office/drawing/2014/main" id="{E84F89C2-5818-D03A-0F76-8E00D575B705}"/>
              </a:ext>
            </a:extLst>
          </p:cNvPr>
          <p:cNvSpPr txBox="1">
            <a:spLocks/>
          </p:cNvSpPr>
          <p:nvPr/>
        </p:nvSpPr>
        <p:spPr bwMode="auto">
          <a:xfrm>
            <a:off x="2057400" y="1849151"/>
            <a:ext cx="3657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06400" indent="-406400" algn="l" rtl="0" eaLnBrk="0" fontAlgn="base" hangingPunct="0">
              <a:spcBef>
                <a:spcPct val="20000"/>
              </a:spcBef>
              <a:spcAft>
                <a:spcPct val="0"/>
              </a:spcAft>
              <a:buClr>
                <a:schemeClr val="bg2"/>
              </a:buClr>
              <a:buSzPct val="75000"/>
              <a:buFont typeface="Wingdings" panose="05000000000000000000" pitchFamily="2" charset="2"/>
              <a:buChar char="n"/>
              <a:defRPr sz="2800">
                <a:solidFill>
                  <a:schemeClr val="tx1"/>
                </a:solidFill>
                <a:latin typeface="+mn-lt"/>
                <a:ea typeface="+mn-ea"/>
                <a:cs typeface="+mn-cs"/>
              </a:defRPr>
            </a:lvl1pPr>
            <a:lvl2pPr marL="863600" indent="-406400" algn="l" rtl="0" eaLnBrk="0" fontAlgn="base" hangingPunct="0">
              <a:spcBef>
                <a:spcPct val="20000"/>
              </a:spcBef>
              <a:spcAft>
                <a:spcPct val="0"/>
              </a:spcAft>
              <a:buClr>
                <a:schemeClr val="accent2"/>
              </a:buClr>
              <a:buSzPct val="80000"/>
              <a:buFont typeface="Wingdings" panose="05000000000000000000" pitchFamily="2" charset="2"/>
              <a:buChar char="¨"/>
              <a:defRPr sz="2600">
                <a:solidFill>
                  <a:schemeClr val="tx1"/>
                </a:solidFill>
                <a:latin typeface="+mn-lt"/>
              </a:defRPr>
            </a:lvl2pPr>
            <a:lvl3pPr marL="1252538" indent="-338138"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0" indent="0" algn="ctr">
              <a:buNone/>
            </a:pPr>
            <a:r>
              <a:rPr lang="en-US" sz="2400" b="1" kern="0"/>
              <a:t>2009 MUTCD</a:t>
            </a:r>
          </a:p>
        </p:txBody>
      </p:sp>
      <p:pic>
        <p:nvPicPr>
          <p:cNvPr id="6" name="Picture 5" descr="On the sidewalk to the right of a vertical roadway with one lane of travel in each direction, two side-by-side orange and white diagonally striped Type III barricades are shown across the sidewalk and extending slightly into the vertical travel lane. These barricades are directly in front of a work space that is extending from about half way across the sidewalk and slightly into the northbound travel lane. This section of the vertical roadway shows white horizontal and vertical markings on the outsides of both travel lanes, denoting marked parking spaces. The work space is shown extending into the parking spaces on the right side of the northbound travel lane. A series of Type III barricades begins at the edge of the northbound travel lane just north of the sidewalk.  These barricades are shown at a dimensioned distance of 36 inches minimum from the left side of the work space.">
            <a:extLst>
              <a:ext uri="{FF2B5EF4-FFF2-40B4-BE49-F238E27FC236}">
                <a16:creationId xmlns:a16="http://schemas.microsoft.com/office/drawing/2014/main" id="{6E8B71FA-2FCD-3849-2F30-E6A2D63257E7}"/>
              </a:ext>
            </a:extLst>
          </p:cNvPr>
          <p:cNvPicPr>
            <a:picLocks noChangeAspect="1"/>
          </p:cNvPicPr>
          <p:nvPr/>
        </p:nvPicPr>
        <p:blipFill>
          <a:blip r:embed="rId3"/>
          <a:stretch>
            <a:fillRect/>
          </a:stretch>
        </p:blipFill>
        <p:spPr>
          <a:xfrm>
            <a:off x="2338094" y="2442917"/>
            <a:ext cx="3782096" cy="3646687"/>
          </a:xfrm>
          <a:prstGeom prst="rect">
            <a:avLst/>
          </a:prstGeom>
        </p:spPr>
      </p:pic>
      <p:sp>
        <p:nvSpPr>
          <p:cNvPr id="9" name="Content Placeholder 3">
            <a:extLst>
              <a:ext uri="{FF2B5EF4-FFF2-40B4-BE49-F238E27FC236}">
                <a16:creationId xmlns:a16="http://schemas.microsoft.com/office/drawing/2014/main" id="{2B1578DB-916B-44F3-9209-C542DB43617D}"/>
              </a:ext>
            </a:extLst>
          </p:cNvPr>
          <p:cNvSpPr txBox="1">
            <a:spLocks/>
          </p:cNvSpPr>
          <p:nvPr/>
        </p:nvSpPr>
        <p:spPr bwMode="auto">
          <a:xfrm>
            <a:off x="7265005" y="1835452"/>
            <a:ext cx="3657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06400" indent="-406400" algn="l" rtl="0" eaLnBrk="0" fontAlgn="base" hangingPunct="0">
              <a:spcBef>
                <a:spcPct val="20000"/>
              </a:spcBef>
              <a:spcAft>
                <a:spcPct val="0"/>
              </a:spcAft>
              <a:buClr>
                <a:schemeClr val="bg2"/>
              </a:buClr>
              <a:buSzPct val="75000"/>
              <a:buFont typeface="Wingdings" panose="05000000000000000000" pitchFamily="2" charset="2"/>
              <a:buChar char="n"/>
              <a:defRPr sz="2800">
                <a:solidFill>
                  <a:schemeClr val="tx1"/>
                </a:solidFill>
                <a:latin typeface="+mn-lt"/>
                <a:ea typeface="+mn-ea"/>
                <a:cs typeface="+mn-cs"/>
              </a:defRPr>
            </a:lvl1pPr>
            <a:lvl2pPr marL="863600" indent="-406400" algn="l" rtl="0" eaLnBrk="0" fontAlgn="base" hangingPunct="0">
              <a:spcBef>
                <a:spcPct val="20000"/>
              </a:spcBef>
              <a:spcAft>
                <a:spcPct val="0"/>
              </a:spcAft>
              <a:buClr>
                <a:schemeClr val="accent2"/>
              </a:buClr>
              <a:buSzPct val="80000"/>
              <a:buFont typeface="Wingdings" panose="05000000000000000000" pitchFamily="2" charset="2"/>
              <a:buChar char="¨"/>
              <a:defRPr sz="2600">
                <a:solidFill>
                  <a:schemeClr val="tx1"/>
                </a:solidFill>
                <a:latin typeface="+mn-lt"/>
              </a:defRPr>
            </a:lvl2pPr>
            <a:lvl3pPr marL="1252538" indent="-338138"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0" indent="0" algn="ctr">
              <a:buNone/>
            </a:pPr>
            <a:r>
              <a:rPr lang="en-US" sz="2400" b="1" kern="0"/>
              <a:t>11th Edition MUTCD</a:t>
            </a:r>
          </a:p>
        </p:txBody>
      </p:sp>
      <p:pic>
        <p:nvPicPr>
          <p:cNvPr id="8" name="Picture 7" descr="On a vertical roadway with one lane of traffic in each direction, channelizing devices are partially blocking the northbound lane. A series of Type III barricades are configured to create a temporary walkway, so that pedestrians can safely walk around the work zone blocking the sidewalk, into the northbound lane, and then return to the sidewalk. Temporary surface coverings and ramps are placed at the north and south end of the temporary walkway. The minimum width of the temporary walkway is 60 inches.">
            <a:extLst>
              <a:ext uri="{FF2B5EF4-FFF2-40B4-BE49-F238E27FC236}">
                <a16:creationId xmlns:a16="http://schemas.microsoft.com/office/drawing/2014/main" id="{0223DB08-B89A-38B5-FD6F-1671E2DD77EF}"/>
              </a:ext>
            </a:extLst>
          </p:cNvPr>
          <p:cNvPicPr>
            <a:picLocks noChangeAspect="1"/>
          </p:cNvPicPr>
          <p:nvPr/>
        </p:nvPicPr>
        <p:blipFill>
          <a:blip r:embed="rId4"/>
          <a:stretch>
            <a:fillRect/>
          </a:stretch>
        </p:blipFill>
        <p:spPr>
          <a:xfrm>
            <a:off x="6858000" y="2298353"/>
            <a:ext cx="4471610" cy="3734611"/>
          </a:xfrm>
          <a:prstGeom prst="rect">
            <a:avLst/>
          </a:prstGeom>
        </p:spPr>
      </p:pic>
    </p:spTree>
    <p:extLst>
      <p:ext uri="{BB962C8B-B14F-4D97-AF65-F5344CB8AC3E}">
        <p14:creationId xmlns:p14="http://schemas.microsoft.com/office/powerpoint/2010/main" val="1651030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purl.org/dc/elements/1.1/"/>
    <ds:schemaRef ds:uri="http://schemas.microsoft.com/office/2006/metadata/properties"/>
    <ds:schemaRef ds:uri="010adc83-c58d-4a12-b759-f9ab0040cbfd"/>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66b991ff-d57c-4df2-839c-06dd64821327"/>
    <ds:schemaRef ds:uri="http://www.w3.org/XML/1998/namespace"/>
    <ds:schemaRef ds:uri="http://purl.org/dc/terms/"/>
    <ds:schemaRef ds:uri="db6bb619-c77c-4ae4-8540-b4e237459e84"/>
    <ds:schemaRef ds:uri="1f53bace-a5d7-49fe-bfa8-c3aafa2a0cb5"/>
    <ds:schemaRef ds:uri="d9bd7c4f-de10-4ba4-a8ff-396798a1ad9c"/>
    <ds:schemaRef ds:uri="63d9b7c8-1859-477b-b1c9-96d4ea93e1f2"/>
  </ds:schemaRefs>
</ds:datastoreItem>
</file>

<file path=customXml/itemProps2.xml><?xml version="1.0" encoding="utf-8"?>
<ds:datastoreItem xmlns:ds="http://schemas.openxmlformats.org/officeDocument/2006/customXml" ds:itemID="{9D9E7EC6-5B2F-4A1E-B212-60270B6651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39</TotalTime>
  <Words>4461</Words>
  <Application>Microsoft Office PowerPoint</Application>
  <PresentationFormat>Widescreen</PresentationFormat>
  <Paragraphs>331</Paragraphs>
  <Slides>37</Slides>
  <Notes>37</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37</vt:i4>
      </vt:variant>
    </vt:vector>
  </HeadingPairs>
  <TitlesOfParts>
    <vt:vector size="54" baseType="lpstr">
      <vt:lpstr>FHWA Series F2001</vt:lpstr>
      <vt:lpstr>FHWA Series D2001</vt:lpstr>
      <vt:lpstr>Segoe UI</vt:lpstr>
      <vt:lpstr>Calibri</vt:lpstr>
      <vt:lpstr>Times New Roman</vt:lpstr>
      <vt:lpstr>Courier New</vt:lpstr>
      <vt:lpstr>Times</vt:lpstr>
      <vt:lpstr>Webdings</vt:lpstr>
      <vt:lpstr>Wingdings</vt:lpstr>
      <vt:lpstr>Wingdings 3</vt:lpstr>
      <vt:lpstr>Century Gothic</vt:lpstr>
      <vt:lpstr>Arial</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Part 6</vt:lpstr>
      <vt:lpstr>General (1 of 2)</vt:lpstr>
      <vt:lpstr>General (2 of 2)</vt:lpstr>
      <vt:lpstr>Mobility of Pedestrians in Work Zones (1 of 4)</vt:lpstr>
      <vt:lpstr>Mobility of Pedestrians in Work Zones (2 of 4)</vt:lpstr>
      <vt:lpstr>Mobility of Pedestrians in Work Zones (3 of 4)</vt:lpstr>
      <vt:lpstr>Mobility of Pedestrians in Work Zones (4 of 4)</vt:lpstr>
      <vt:lpstr>Positive Protection (1 of 2)</vt:lpstr>
      <vt:lpstr>Positive Protection (2 of 2)</vt:lpstr>
      <vt:lpstr>Late Merge (1 of 3)</vt:lpstr>
      <vt:lpstr>Late Merge (2 of 3)</vt:lpstr>
      <vt:lpstr>Late Merge (3 of 3)</vt:lpstr>
      <vt:lpstr>Pedestrians and Bicyclists</vt:lpstr>
      <vt:lpstr>Chapter 6C</vt:lpstr>
      <vt:lpstr>Section 6C.02 Pedestrian Considerations</vt:lpstr>
      <vt:lpstr>Section 6K.02 Pedestrian Channelizing Devices</vt:lpstr>
      <vt:lpstr>Figure 6K-2</vt:lpstr>
      <vt:lpstr>Section 6N.04 Work Affecting Pedestrian and Bicycle Facilities</vt:lpstr>
      <vt:lpstr>Chapter 6P Typical Applications for Bicycle Facilities (1 of 3)</vt:lpstr>
      <vt:lpstr>Chapter 6P Typical Applications for Bicycle Facilities (2 of 3)</vt:lpstr>
      <vt:lpstr>Chapter 6P Typical Applications for Bicycle Facilities (3 of 3)</vt:lpstr>
      <vt:lpstr>Chapter 6P Typical Applications for Work at Roundabouts (1 of 3)</vt:lpstr>
      <vt:lpstr>Chapter 6P Typical Applications for Work at Roundabouts (2 of 3)</vt:lpstr>
      <vt:lpstr>Chapter 6P Typical Applications for Work at Roundabouts (3 of 3)</vt:lpstr>
      <vt:lpstr>Pilot Car Operations: Section 6E.04 (1 of 2)</vt:lpstr>
      <vt:lpstr>Pilot Car Operations: Section 6E.04 (2 of 2)</vt:lpstr>
      <vt:lpstr>Assessing Queue Lengths</vt:lpstr>
      <vt:lpstr>Section 6B.01 Temporary Traffic Control Plans</vt:lpstr>
      <vt:lpstr>Section 6D.02 STOP/SLOW Paddle for Hand-Signaling</vt:lpstr>
      <vt:lpstr>Section 6H.07 New Interior Lane Shift Sign</vt:lpstr>
      <vt:lpstr>Section 6L.03 STOP/SLOW Automated Flagger Assistance Devices (1 of 2)</vt:lpstr>
      <vt:lpstr>Section 6L.03 STOP/SLOW Automated Flagger Assistance Devices (2 of 2)</vt:lpstr>
      <vt:lpstr>Section 6N.05 Work Outside of the Shoulder</vt:lpstr>
      <vt:lpstr>Section 6O.01 General</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6</dc:title>
  <dc:creator>FHWA</dc:creator>
  <cp:keywords>MUTCD; Changes; 11th Edition; Part 6</cp:keywords>
  <cp:lastModifiedBy>Guy, Erica (US)</cp:lastModifiedBy>
  <cp:revision>10</cp:revision>
  <cp:lastPrinted>2024-05-07T19:59:02Z</cp:lastPrinted>
  <dcterms:created xsi:type="dcterms:W3CDTF">2024-06-13T13:00:20Z</dcterms:created>
  <dcterms:modified xsi:type="dcterms:W3CDTF">2026-07-23T20:54:53Z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