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 id="2147484392" r:id="rId7"/>
    <p:sldMasterId id="2147484396" r:id="rId8"/>
  </p:sldMasterIdLst>
  <p:notesMasterIdLst>
    <p:notesMasterId r:id="rId67"/>
  </p:notesMasterIdLst>
  <p:handoutMasterIdLst>
    <p:handoutMasterId r:id="rId68"/>
  </p:handoutMasterIdLst>
  <p:sldIdLst>
    <p:sldId id="1430" r:id="rId9"/>
    <p:sldId id="1431" r:id="rId10"/>
    <p:sldId id="1432" r:id="rId11"/>
    <p:sldId id="1413" r:id="rId12"/>
    <p:sldId id="1380" r:id="rId13"/>
    <p:sldId id="1381" r:id="rId14"/>
    <p:sldId id="1316" r:id="rId15"/>
    <p:sldId id="1382" r:id="rId16"/>
    <p:sldId id="1383" r:id="rId17"/>
    <p:sldId id="1384" r:id="rId18"/>
    <p:sldId id="1385" r:id="rId19"/>
    <p:sldId id="1386" r:id="rId20"/>
    <p:sldId id="1324" r:id="rId21"/>
    <p:sldId id="1415" r:id="rId22"/>
    <p:sldId id="1387" r:id="rId23"/>
    <p:sldId id="1327" r:id="rId24"/>
    <p:sldId id="1417" r:id="rId25"/>
    <p:sldId id="1388" r:id="rId26"/>
    <p:sldId id="1418" r:id="rId27"/>
    <p:sldId id="1389" r:id="rId28"/>
    <p:sldId id="1390" r:id="rId29"/>
    <p:sldId id="1391" r:id="rId30"/>
    <p:sldId id="1392" r:id="rId31"/>
    <p:sldId id="1394" r:id="rId32"/>
    <p:sldId id="1395" r:id="rId33"/>
    <p:sldId id="1396" r:id="rId34"/>
    <p:sldId id="1397" r:id="rId35"/>
    <p:sldId id="1339" r:id="rId36"/>
    <p:sldId id="1419" r:id="rId37"/>
    <p:sldId id="1426" r:id="rId38"/>
    <p:sldId id="1399" r:id="rId39"/>
    <p:sldId id="1420" r:id="rId40"/>
    <p:sldId id="1400" r:id="rId41"/>
    <p:sldId id="1343" r:id="rId42"/>
    <p:sldId id="1421" r:id="rId43"/>
    <p:sldId id="1401" r:id="rId44"/>
    <p:sldId id="1416" r:id="rId45"/>
    <p:sldId id="1402" r:id="rId46"/>
    <p:sldId id="1403" r:id="rId47"/>
    <p:sldId id="1349" r:id="rId48"/>
    <p:sldId id="1404" r:id="rId49"/>
    <p:sldId id="1427" r:id="rId50"/>
    <p:sldId id="1406" r:id="rId51"/>
    <p:sldId id="1422" r:id="rId52"/>
    <p:sldId id="1355" r:id="rId53"/>
    <p:sldId id="1407" r:id="rId54"/>
    <p:sldId id="1409" r:id="rId55"/>
    <p:sldId id="1408" r:id="rId56"/>
    <p:sldId id="1423" r:id="rId57"/>
    <p:sldId id="1410" r:id="rId58"/>
    <p:sldId id="1411" r:id="rId59"/>
    <p:sldId id="1412" r:id="rId60"/>
    <p:sldId id="1365" r:id="rId61"/>
    <p:sldId id="1366" r:id="rId62"/>
    <p:sldId id="1367" r:id="rId63"/>
    <p:sldId id="1368" r:id="rId64"/>
    <p:sldId id="1424" r:id="rId65"/>
    <p:sldId id="915" r:id="rId66"/>
  </p:sldIdLst>
  <p:sldSz cx="12192000" cy="6858000"/>
  <p:notesSz cx="7010400" cy="9296400"/>
  <p:embeddedFontLst>
    <p:embeddedFont>
      <p:font typeface="Century Gothic" panose="020B0502020202020204" pitchFamily="34" charset="0"/>
      <p:regular r:id="rId69"/>
      <p:bold r:id="rId70"/>
      <p:italic r:id="rId71"/>
      <p:boldItalic r:id="rId72"/>
    </p:embeddedFont>
    <p:embeddedFont>
      <p:font typeface="FHWA Series D2001" panose="020B0604000000020003" charset="0"/>
      <p:regular r:id="rId73"/>
    </p:embeddedFont>
    <p:embeddedFont>
      <p:font typeface="FHWA Series F2001" panose="020B0807000000020003" charset="0"/>
      <p:regular r:id="rId74"/>
    </p:embeddedFont>
    <p:embeddedFont>
      <p:font typeface="Times" panose="02020603050405020304" pitchFamily="18" charset="0"/>
      <p:regular r:id="rId75"/>
      <p:bold r:id="rId76"/>
      <p:italic r:id="rId77"/>
      <p:boldItalic r:id="rId78"/>
    </p:embeddedFont>
    <p:embeddedFont>
      <p:font typeface="Webdings" panose="05030102010509060703" pitchFamily="18" charset="2"/>
      <p:regular r:id="rId79"/>
    </p:embeddedFont>
    <p:embeddedFont>
      <p:font typeface="Wingdings 3" panose="05040102010807070707" pitchFamily="18" charset="2"/>
      <p:regular r:id="rId80"/>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0958B556-28E0-9BAA-2AA0-54545A7D3368}" name="JoNette Kuhnau" initials="JK" userId="JoNette Kuhnau" providerId="None"/>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61F496-93F8-4B4F-95C8-95EA65A60F84}" v="29" dt="2026-07-24T07:49:16.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69" autoAdjust="0"/>
  </p:normalViewPr>
  <p:slideViewPr>
    <p:cSldViewPr snapToGrid="0">
      <p:cViewPr varScale="1">
        <p:scale>
          <a:sx n="50" d="100"/>
          <a:sy n="50" d="100"/>
        </p:scale>
        <p:origin x="113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handoutMaster" Target="handoutMasters/handoutMaster1.xml"/><Relationship Id="rId84" Type="http://schemas.openxmlformats.org/officeDocument/2006/relationships/theme" Target="theme/theme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Master" Target="slideMasters/slideMaster2.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font" Target="fonts/font4.fntdata"/><Relationship Id="rId80" Type="http://schemas.openxmlformats.org/officeDocument/2006/relationships/font" Target="fonts/font12.fntdata"/><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viewProps" Target="view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commentAuthors" Target="commentAuthors.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font" Target="fonts/font8.fntdata"/><Relationship Id="rId7" Type="http://schemas.openxmlformats.org/officeDocument/2006/relationships/slideMaster" Target="slideMasters/slideMaster4.xml"/><Relationship Id="rId71" Type="http://schemas.openxmlformats.org/officeDocument/2006/relationships/font" Target="fonts/font3.fntdata"/><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microsoft.com/office/2015/10/relationships/revisionInfo" Target="revisionInfo.xml"/><Relationship Id="rId61" Type="http://schemas.openxmlformats.org/officeDocument/2006/relationships/slide" Target="slides/slide53.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pc:chgData name="Guy, Erica (US)" userId="1fe87976-b765-4ae8-b0d1-d999fb95f92b" providerId="ADAL" clId="{C16E00C5-FDD2-4D94-9E8B-3436556C05AB}" dt="2026-07-23T23:20:05.107" v="901" actId="962"/>
      <pc:docMkLst>
        <pc:docMk/>
      </pc:docMkLst>
      <pc:sldChg chg="modSp mod">
        <pc:chgData name="Guy, Erica (US)" userId="1fe87976-b765-4ae8-b0d1-d999fb95f92b" providerId="ADAL" clId="{C16E00C5-FDD2-4D94-9E8B-3436556C05AB}" dt="2026-07-23T23:20:05.107" v="901" actId="962"/>
        <pc:sldMkLst>
          <pc:docMk/>
          <pc:sldMk cId="3573914051" sldId="915"/>
        </pc:sldMkLst>
        <pc:picChg chg="mod">
          <ac:chgData name="Guy, Erica (US)" userId="1fe87976-b765-4ae8-b0d1-d999fb95f92b" providerId="ADAL" clId="{C16E00C5-FDD2-4D94-9E8B-3436556C05AB}" dt="2026-07-23T23:20:05.107" v="901" actId="962"/>
          <ac:picMkLst>
            <pc:docMk/>
            <pc:sldMk cId="3573914051" sldId="915"/>
            <ac:picMk id="5" creationId="{7CD49B64-CDE7-B1E0-F19F-D08462DCE392}"/>
          </ac:picMkLst>
        </pc:picChg>
      </pc:sldChg>
      <pc:sldChg chg="addSp delSp modSp mod">
        <pc:chgData name="Guy, Erica (US)" userId="1fe87976-b765-4ae8-b0d1-d999fb95f92b" providerId="ADAL" clId="{C16E00C5-FDD2-4D94-9E8B-3436556C05AB}" dt="2026-07-23T21:57:07.441" v="268" actId="962"/>
        <pc:sldMkLst>
          <pc:docMk/>
          <pc:sldMk cId="105253814" sldId="1327"/>
        </pc:sldMkLst>
        <pc:spChg chg="ord">
          <ac:chgData name="Guy, Erica (US)" userId="1fe87976-b765-4ae8-b0d1-d999fb95f92b" providerId="ADAL" clId="{C16E00C5-FDD2-4D94-9E8B-3436556C05AB}" dt="2026-07-23T21:29:43.038" v="28"/>
          <ac:spMkLst>
            <pc:docMk/>
            <pc:sldMk cId="105253814" sldId="1327"/>
            <ac:spMk id="2" creationId="{736E7328-3DE1-5268-BBB0-132071FECEE7}"/>
          </ac:spMkLst>
        </pc:spChg>
        <pc:spChg chg="mod ord">
          <ac:chgData name="Guy, Erica (US)" userId="1fe87976-b765-4ae8-b0d1-d999fb95f92b" providerId="ADAL" clId="{C16E00C5-FDD2-4D94-9E8B-3436556C05AB}" dt="2026-07-23T21:50:37.484" v="264"/>
          <ac:spMkLst>
            <pc:docMk/>
            <pc:sldMk cId="105253814" sldId="1327"/>
            <ac:spMk id="5" creationId="{F41DD3A1-A9D0-0E76-BE9F-BEE4EDB2455B}"/>
          </ac:spMkLst>
        </pc:spChg>
        <pc:spChg chg="mod">
          <ac:chgData name="Guy, Erica (US)" userId="1fe87976-b765-4ae8-b0d1-d999fb95f92b" providerId="ADAL" clId="{C16E00C5-FDD2-4D94-9E8B-3436556C05AB}" dt="2026-07-23T21:51:01.378" v="266" actId="962"/>
          <ac:spMkLst>
            <pc:docMk/>
            <pc:sldMk cId="105253814" sldId="1327"/>
            <ac:spMk id="6" creationId="{92685048-257C-F295-140E-94453D2C75B3}"/>
          </ac:spMkLst>
        </pc:spChg>
        <pc:spChg chg="mod topLvl">
          <ac:chgData name="Guy, Erica (US)" userId="1fe87976-b765-4ae8-b0d1-d999fb95f92b" providerId="ADAL" clId="{C16E00C5-FDD2-4D94-9E8B-3436556C05AB}" dt="2026-07-23T21:51:47.061" v="267" actId="164"/>
          <ac:spMkLst>
            <pc:docMk/>
            <pc:sldMk cId="105253814" sldId="1327"/>
            <ac:spMk id="10" creationId="{313E493F-9F60-04BD-2C9D-1D634CD65AAD}"/>
          </ac:spMkLst>
        </pc:spChg>
        <pc:spChg chg="mod topLvl">
          <ac:chgData name="Guy, Erica (US)" userId="1fe87976-b765-4ae8-b0d1-d999fb95f92b" providerId="ADAL" clId="{C16E00C5-FDD2-4D94-9E8B-3436556C05AB}" dt="2026-07-23T21:51:47.061" v="267" actId="164"/>
          <ac:spMkLst>
            <pc:docMk/>
            <pc:sldMk cId="105253814" sldId="1327"/>
            <ac:spMk id="19" creationId="{ED16EECB-9C51-81B0-8247-1791C5FFDEB4}"/>
          </ac:spMkLst>
        </pc:spChg>
        <pc:spChg chg="mod topLvl">
          <ac:chgData name="Guy, Erica (US)" userId="1fe87976-b765-4ae8-b0d1-d999fb95f92b" providerId="ADAL" clId="{C16E00C5-FDD2-4D94-9E8B-3436556C05AB}" dt="2026-07-23T21:51:47.061" v="267" actId="164"/>
          <ac:spMkLst>
            <pc:docMk/>
            <pc:sldMk cId="105253814" sldId="1327"/>
            <ac:spMk id="21" creationId="{D7463067-2568-5078-72DC-43DC0127A808}"/>
          </ac:spMkLst>
        </pc:spChg>
        <pc:spChg chg="mod topLvl">
          <ac:chgData name="Guy, Erica (US)" userId="1fe87976-b765-4ae8-b0d1-d999fb95f92b" providerId="ADAL" clId="{C16E00C5-FDD2-4D94-9E8B-3436556C05AB}" dt="2026-07-23T21:28:49.817" v="18" actId="165"/>
          <ac:spMkLst>
            <pc:docMk/>
            <pc:sldMk cId="105253814" sldId="1327"/>
            <ac:spMk id="23" creationId="{4BC1FF7A-2264-AC97-3262-CDADF108A7A1}"/>
          </ac:spMkLst>
        </pc:spChg>
        <pc:spChg chg="mod topLvl">
          <ac:chgData name="Guy, Erica (US)" userId="1fe87976-b765-4ae8-b0d1-d999fb95f92b" providerId="ADAL" clId="{C16E00C5-FDD2-4D94-9E8B-3436556C05AB}" dt="2026-07-23T21:51:47.061" v="267" actId="164"/>
          <ac:spMkLst>
            <pc:docMk/>
            <pc:sldMk cId="105253814" sldId="1327"/>
            <ac:spMk id="24" creationId="{67B8A4E1-EFEE-E8EE-4712-61810A924A6B}"/>
          </ac:spMkLst>
        </pc:spChg>
        <pc:spChg chg="mod topLvl">
          <ac:chgData name="Guy, Erica (US)" userId="1fe87976-b765-4ae8-b0d1-d999fb95f92b" providerId="ADAL" clId="{C16E00C5-FDD2-4D94-9E8B-3436556C05AB}" dt="2026-07-23T21:51:47.061" v="267" actId="164"/>
          <ac:spMkLst>
            <pc:docMk/>
            <pc:sldMk cId="105253814" sldId="1327"/>
            <ac:spMk id="27" creationId="{81B70D25-F1C3-D267-B518-A373612D176D}"/>
          </ac:spMkLst>
        </pc:spChg>
        <pc:spChg chg="mod topLvl">
          <ac:chgData name="Guy, Erica (US)" userId="1fe87976-b765-4ae8-b0d1-d999fb95f92b" providerId="ADAL" clId="{C16E00C5-FDD2-4D94-9E8B-3436556C05AB}" dt="2026-07-23T21:28:38.601" v="17" actId="165"/>
          <ac:spMkLst>
            <pc:docMk/>
            <pc:sldMk cId="105253814" sldId="1327"/>
            <ac:spMk id="32" creationId="{3D638063-EA78-659D-EACF-E17B49D1D603}"/>
          </ac:spMkLst>
        </pc:spChg>
        <pc:spChg chg="mod topLvl">
          <ac:chgData name="Guy, Erica (US)" userId="1fe87976-b765-4ae8-b0d1-d999fb95f92b" providerId="ADAL" clId="{C16E00C5-FDD2-4D94-9E8B-3436556C05AB}" dt="2026-07-23T21:51:47.061" v="267" actId="164"/>
          <ac:spMkLst>
            <pc:docMk/>
            <pc:sldMk cId="105253814" sldId="1327"/>
            <ac:spMk id="33" creationId="{34145BFE-0B7C-560E-5A75-1722D748DA4D}"/>
          </ac:spMkLst>
        </pc:spChg>
        <pc:spChg chg="mod topLvl">
          <ac:chgData name="Guy, Erica (US)" userId="1fe87976-b765-4ae8-b0d1-d999fb95f92b" providerId="ADAL" clId="{C16E00C5-FDD2-4D94-9E8B-3436556C05AB}" dt="2026-07-23T21:51:47.061" v="267" actId="164"/>
          <ac:spMkLst>
            <pc:docMk/>
            <pc:sldMk cId="105253814" sldId="1327"/>
            <ac:spMk id="35" creationId="{0CC4EAFE-1603-79EF-7A32-F5BB5A305122}"/>
          </ac:spMkLst>
        </pc:spChg>
        <pc:spChg chg="mod topLvl">
          <ac:chgData name="Guy, Erica (US)" userId="1fe87976-b765-4ae8-b0d1-d999fb95f92b" providerId="ADAL" clId="{C16E00C5-FDD2-4D94-9E8B-3436556C05AB}" dt="2026-07-23T21:51:47.061" v="267" actId="164"/>
          <ac:spMkLst>
            <pc:docMk/>
            <pc:sldMk cId="105253814" sldId="1327"/>
            <ac:spMk id="36" creationId="{58A9BE97-5253-7D45-08BA-EA26C7DD6B9E}"/>
          </ac:spMkLst>
        </pc:spChg>
        <pc:spChg chg="mod topLvl">
          <ac:chgData name="Guy, Erica (US)" userId="1fe87976-b765-4ae8-b0d1-d999fb95f92b" providerId="ADAL" clId="{C16E00C5-FDD2-4D94-9E8B-3436556C05AB}" dt="2026-07-23T21:51:47.061" v="267" actId="164"/>
          <ac:spMkLst>
            <pc:docMk/>
            <pc:sldMk cId="105253814" sldId="1327"/>
            <ac:spMk id="37" creationId="{F261145E-8616-B6F9-F9A9-72AAE9799098}"/>
          </ac:spMkLst>
        </pc:spChg>
        <pc:spChg chg="mod topLvl">
          <ac:chgData name="Guy, Erica (US)" userId="1fe87976-b765-4ae8-b0d1-d999fb95f92b" providerId="ADAL" clId="{C16E00C5-FDD2-4D94-9E8B-3436556C05AB}" dt="2026-07-23T21:51:47.061" v="267" actId="164"/>
          <ac:spMkLst>
            <pc:docMk/>
            <pc:sldMk cId="105253814" sldId="1327"/>
            <ac:spMk id="39" creationId="{055431B4-CB82-86A0-036D-90CBE8B89AD1}"/>
          </ac:spMkLst>
        </pc:spChg>
        <pc:grpChg chg="mod">
          <ac:chgData name="Guy, Erica (US)" userId="1fe87976-b765-4ae8-b0d1-d999fb95f92b" providerId="ADAL" clId="{C16E00C5-FDD2-4D94-9E8B-3436556C05AB}" dt="2026-07-23T21:29:10.112" v="20" actId="962"/>
          <ac:grpSpMkLst>
            <pc:docMk/>
            <pc:sldMk cId="105253814" sldId="1327"/>
            <ac:grpSpMk id="41" creationId="{506D6841-5230-4F32-AF46-BB324717F763}"/>
          </ac:grpSpMkLst>
        </pc:grpChg>
        <pc:grpChg chg="mod">
          <ac:chgData name="Guy, Erica (US)" userId="1fe87976-b765-4ae8-b0d1-d999fb95f92b" providerId="ADAL" clId="{C16E00C5-FDD2-4D94-9E8B-3436556C05AB}" dt="2026-07-23T21:49:44.164" v="259" actId="962"/>
          <ac:grpSpMkLst>
            <pc:docMk/>
            <pc:sldMk cId="105253814" sldId="1327"/>
            <ac:grpSpMk id="42" creationId="{E598900B-EE24-3D23-0631-F53EFC586010}"/>
          </ac:grpSpMkLst>
        </pc:grpChg>
        <pc:grpChg chg="mod">
          <ac:chgData name="Guy, Erica (US)" userId="1fe87976-b765-4ae8-b0d1-d999fb95f92b" providerId="ADAL" clId="{C16E00C5-FDD2-4D94-9E8B-3436556C05AB}" dt="2026-07-23T21:57:07.441" v="268" actId="962"/>
          <ac:grpSpMkLst>
            <pc:docMk/>
            <pc:sldMk cId="105253814" sldId="1327"/>
            <ac:grpSpMk id="43" creationId="{AC10852B-25E3-C389-1A60-2FD3185B4A0C}"/>
          </ac:grpSpMkLst>
        </pc:grpChg>
        <pc:grpChg chg="del">
          <ac:chgData name="Guy, Erica (US)" userId="1fe87976-b765-4ae8-b0d1-d999fb95f92b" providerId="ADAL" clId="{C16E00C5-FDD2-4D94-9E8B-3436556C05AB}" dt="2026-07-23T21:28:38.601" v="17" actId="165"/>
          <ac:grpSpMkLst>
            <pc:docMk/>
            <pc:sldMk cId="105253814" sldId="1327"/>
            <ac:grpSpMk id="47" creationId="{BA2AD304-CEBB-5052-CE1B-B74DC680EA9B}"/>
          </ac:grpSpMkLst>
        </pc:grpChg>
        <pc:grpChg chg="del">
          <ac:chgData name="Guy, Erica (US)" userId="1fe87976-b765-4ae8-b0d1-d999fb95f92b" providerId="ADAL" clId="{C16E00C5-FDD2-4D94-9E8B-3436556C05AB}" dt="2026-07-23T21:28:49.817" v="18" actId="165"/>
          <ac:grpSpMkLst>
            <pc:docMk/>
            <pc:sldMk cId="105253814" sldId="1327"/>
            <ac:grpSpMk id="48" creationId="{385F41E5-802C-BD38-22B0-85465DC1636F}"/>
          </ac:grpSpMkLst>
        </pc:grpChg>
        <pc:picChg chg="mod topLvl">
          <ac:chgData name="Guy, Erica (US)" userId="1fe87976-b765-4ae8-b0d1-d999fb95f92b" providerId="ADAL" clId="{C16E00C5-FDD2-4D94-9E8B-3436556C05AB}" dt="2026-07-23T21:47:42.403" v="255" actId="962"/>
          <ac:picMkLst>
            <pc:docMk/>
            <pc:sldMk cId="105253814" sldId="1327"/>
            <ac:picMk id="3" creationId="{21362210-9597-3605-B6C0-A5A47F6FA5FC}"/>
          </ac:picMkLst>
        </pc:picChg>
        <pc:picChg chg="mod">
          <ac:chgData name="Guy, Erica (US)" userId="1fe87976-b765-4ae8-b0d1-d999fb95f92b" providerId="ADAL" clId="{C16E00C5-FDD2-4D94-9E8B-3436556C05AB}" dt="2026-07-23T21:50:42.546" v="265" actId="962"/>
          <ac:picMkLst>
            <pc:docMk/>
            <pc:sldMk cId="105253814" sldId="1327"/>
            <ac:picMk id="8" creationId="{6E851193-27FF-4BC0-72BC-7677E8B7602B}"/>
          </ac:picMkLst>
        </pc:picChg>
        <pc:picChg chg="mod topLvl">
          <ac:chgData name="Guy, Erica (US)" userId="1fe87976-b765-4ae8-b0d1-d999fb95f92b" providerId="ADAL" clId="{C16E00C5-FDD2-4D94-9E8B-3436556C05AB}" dt="2026-07-23T21:28:38.601" v="17" actId="165"/>
          <ac:picMkLst>
            <pc:docMk/>
            <pc:sldMk cId="105253814" sldId="1327"/>
            <ac:picMk id="25" creationId="{DA5643FC-CD65-3D5B-B0B0-73A0C13711A1}"/>
          </ac:picMkLst>
        </pc:picChg>
      </pc:sldChg>
      <pc:sldChg chg="modSp mod">
        <pc:chgData name="Guy, Erica (US)" userId="1fe87976-b765-4ae8-b0d1-d999fb95f92b" providerId="ADAL" clId="{C16E00C5-FDD2-4D94-9E8B-3436556C05AB}" dt="2026-07-23T23:10:17.117" v="445"/>
        <pc:sldMkLst>
          <pc:docMk/>
          <pc:sldMk cId="3052891723" sldId="1365"/>
        </pc:sldMkLst>
        <pc:spChg chg="ord">
          <ac:chgData name="Guy, Erica (US)" userId="1fe87976-b765-4ae8-b0d1-d999fb95f92b" providerId="ADAL" clId="{C16E00C5-FDD2-4D94-9E8B-3436556C05AB}" dt="2026-07-23T23:10:17.117" v="445"/>
          <ac:spMkLst>
            <pc:docMk/>
            <pc:sldMk cId="3052891723" sldId="1365"/>
            <ac:spMk id="11" creationId="{DAB2A7C1-DD23-4C5B-979F-3D9B2335883A}"/>
          </ac:spMkLst>
        </pc:spChg>
        <pc:spChg chg="ord">
          <ac:chgData name="Guy, Erica (US)" userId="1fe87976-b765-4ae8-b0d1-d999fb95f92b" providerId="ADAL" clId="{C16E00C5-FDD2-4D94-9E8B-3436556C05AB}" dt="2026-07-23T23:10:08.812" v="444"/>
          <ac:spMkLst>
            <pc:docMk/>
            <pc:sldMk cId="3052891723" sldId="1365"/>
            <ac:spMk id="33" creationId="{23AF9997-D022-8DC4-ACCA-DB3F3E2C327C}"/>
          </ac:spMkLst>
        </pc:spChg>
      </pc:sldChg>
      <pc:sldChg chg="addSp delSp modSp mod">
        <pc:chgData name="Guy, Erica (US)" userId="1fe87976-b765-4ae8-b0d1-d999fb95f92b" providerId="ADAL" clId="{C16E00C5-FDD2-4D94-9E8B-3436556C05AB}" dt="2026-07-23T23:12:08.145" v="451" actId="962"/>
        <pc:sldMkLst>
          <pc:docMk/>
          <pc:sldMk cId="2879835487" sldId="1368"/>
        </pc:sldMkLst>
        <pc:spChg chg="mod topLvl">
          <ac:chgData name="Guy, Erica (US)" userId="1fe87976-b765-4ae8-b0d1-d999fb95f92b" providerId="ADAL" clId="{C16E00C5-FDD2-4D94-9E8B-3436556C05AB}" dt="2026-07-23T23:11:21.418" v="446" actId="165"/>
          <ac:spMkLst>
            <pc:docMk/>
            <pc:sldMk cId="2879835487" sldId="1368"/>
            <ac:spMk id="7" creationId="{303E6422-4EF0-D6C1-124C-8DE1D6161364}"/>
          </ac:spMkLst>
        </pc:spChg>
        <pc:spChg chg="mod topLvl">
          <ac:chgData name="Guy, Erica (US)" userId="1fe87976-b765-4ae8-b0d1-d999fb95f92b" providerId="ADAL" clId="{C16E00C5-FDD2-4D94-9E8B-3436556C05AB}" dt="2026-07-23T23:12:03.896" v="450" actId="164"/>
          <ac:spMkLst>
            <pc:docMk/>
            <pc:sldMk cId="2879835487" sldId="1368"/>
            <ac:spMk id="9" creationId="{A6EAA2DD-19FF-F913-C91B-C28E5829D6E7}"/>
          </ac:spMkLst>
        </pc:spChg>
        <pc:spChg chg="mod topLvl">
          <ac:chgData name="Guy, Erica (US)" userId="1fe87976-b765-4ae8-b0d1-d999fb95f92b" providerId="ADAL" clId="{C16E00C5-FDD2-4D94-9E8B-3436556C05AB}" dt="2026-07-23T23:12:03.896" v="450" actId="164"/>
          <ac:spMkLst>
            <pc:docMk/>
            <pc:sldMk cId="2879835487" sldId="1368"/>
            <ac:spMk id="10" creationId="{3877C5F3-EE72-324D-EF98-7BA5826F5F96}"/>
          </ac:spMkLst>
        </pc:spChg>
        <pc:spChg chg="mod topLvl">
          <ac:chgData name="Guy, Erica (US)" userId="1fe87976-b765-4ae8-b0d1-d999fb95f92b" providerId="ADAL" clId="{C16E00C5-FDD2-4D94-9E8B-3436556C05AB}" dt="2026-07-23T23:12:03.896" v="450" actId="164"/>
          <ac:spMkLst>
            <pc:docMk/>
            <pc:sldMk cId="2879835487" sldId="1368"/>
            <ac:spMk id="11" creationId="{1F82F912-E7B5-B4C3-1C83-46DFE63AB0D5}"/>
          </ac:spMkLst>
        </pc:spChg>
        <pc:spChg chg="mod topLvl">
          <ac:chgData name="Guy, Erica (US)" userId="1fe87976-b765-4ae8-b0d1-d999fb95f92b" providerId="ADAL" clId="{C16E00C5-FDD2-4D94-9E8B-3436556C05AB}" dt="2026-07-23T23:12:03.896" v="450" actId="164"/>
          <ac:spMkLst>
            <pc:docMk/>
            <pc:sldMk cId="2879835487" sldId="1368"/>
            <ac:spMk id="12" creationId="{1067C8E2-85C5-79D5-E6BF-81A05B006172}"/>
          </ac:spMkLst>
        </pc:spChg>
        <pc:spChg chg="mod topLvl">
          <ac:chgData name="Guy, Erica (US)" userId="1fe87976-b765-4ae8-b0d1-d999fb95f92b" providerId="ADAL" clId="{C16E00C5-FDD2-4D94-9E8B-3436556C05AB}" dt="2026-07-23T23:12:03.896" v="450" actId="164"/>
          <ac:spMkLst>
            <pc:docMk/>
            <pc:sldMk cId="2879835487" sldId="1368"/>
            <ac:spMk id="15" creationId="{B4725178-666C-0235-D1D0-0E78039B2E07}"/>
          </ac:spMkLst>
        </pc:spChg>
        <pc:grpChg chg="del">
          <ac:chgData name="Guy, Erica (US)" userId="1fe87976-b765-4ae8-b0d1-d999fb95f92b" providerId="ADAL" clId="{C16E00C5-FDD2-4D94-9E8B-3436556C05AB}" dt="2026-07-23T23:11:21.418" v="446" actId="165"/>
          <ac:grpSpMkLst>
            <pc:docMk/>
            <pc:sldMk cId="2879835487" sldId="1368"/>
            <ac:grpSpMk id="3" creationId="{E837E317-784F-7730-556B-18BA2C8CD528}"/>
          </ac:grpSpMkLst>
        </pc:grpChg>
        <pc:grpChg chg="add del mod">
          <ac:chgData name="Guy, Erica (US)" userId="1fe87976-b765-4ae8-b0d1-d999fb95f92b" providerId="ADAL" clId="{C16E00C5-FDD2-4D94-9E8B-3436556C05AB}" dt="2026-07-23T23:11:57.152" v="449" actId="165"/>
          <ac:grpSpMkLst>
            <pc:docMk/>
            <pc:sldMk cId="2879835487" sldId="1368"/>
            <ac:grpSpMk id="5" creationId="{138C8A60-F6E2-CD51-E010-A7B3E65ADDCF}"/>
          </ac:grpSpMkLst>
        </pc:grpChg>
        <pc:grpChg chg="add mod">
          <ac:chgData name="Guy, Erica (US)" userId="1fe87976-b765-4ae8-b0d1-d999fb95f92b" providerId="ADAL" clId="{C16E00C5-FDD2-4D94-9E8B-3436556C05AB}" dt="2026-07-23T23:12:08.145" v="451" actId="962"/>
          <ac:grpSpMkLst>
            <pc:docMk/>
            <pc:sldMk cId="2879835487" sldId="1368"/>
            <ac:grpSpMk id="6" creationId="{180694E6-8CFE-3286-0CA5-2E62843BD1FE}"/>
          </ac:grpSpMkLst>
        </pc:grpChg>
        <pc:picChg chg="mod topLvl">
          <ac:chgData name="Guy, Erica (US)" userId="1fe87976-b765-4ae8-b0d1-d999fb95f92b" providerId="ADAL" clId="{C16E00C5-FDD2-4D94-9E8B-3436556C05AB}" dt="2026-07-23T23:11:21.418" v="446" actId="165"/>
          <ac:picMkLst>
            <pc:docMk/>
            <pc:sldMk cId="2879835487" sldId="1368"/>
            <ac:picMk id="8" creationId="{4ABB3848-79C2-1798-86B7-FF859FBF6F54}"/>
          </ac:picMkLst>
        </pc:picChg>
      </pc:sldChg>
      <pc:sldChg chg="modSp mod">
        <pc:chgData name="Guy, Erica (US)" userId="1fe87976-b765-4ae8-b0d1-d999fb95f92b" providerId="ADAL" clId="{C16E00C5-FDD2-4D94-9E8B-3436556C05AB}" dt="2026-07-23T21:27:17.366" v="16" actId="962"/>
        <pc:sldMkLst>
          <pc:docMk/>
          <pc:sldMk cId="2691308895" sldId="1387"/>
        </pc:sldMkLst>
        <pc:graphicFrameChg chg="mod">
          <ac:chgData name="Guy, Erica (US)" userId="1fe87976-b765-4ae8-b0d1-d999fb95f92b" providerId="ADAL" clId="{C16E00C5-FDD2-4D94-9E8B-3436556C05AB}" dt="2026-07-23T21:27:17.366" v="16" actId="962"/>
          <ac:graphicFrameMkLst>
            <pc:docMk/>
            <pc:sldMk cId="2691308895" sldId="1387"/>
            <ac:graphicFrameMk id="5" creationId="{C6010DF7-8CD5-52C5-3B39-BB1F8BCEFD68}"/>
          </ac:graphicFrameMkLst>
        </pc:graphicFrameChg>
      </pc:sldChg>
      <pc:sldChg chg="delSp modSp mod">
        <pc:chgData name="Guy, Erica (US)" userId="1fe87976-b765-4ae8-b0d1-d999fb95f92b" providerId="ADAL" clId="{C16E00C5-FDD2-4D94-9E8B-3436556C05AB}" dt="2026-07-23T22:27:48.236" v="281" actId="165"/>
        <pc:sldMkLst>
          <pc:docMk/>
          <pc:sldMk cId="2492539927" sldId="1392"/>
        </pc:sldMkLst>
        <pc:spChg chg="mod topLvl">
          <ac:chgData name="Guy, Erica (US)" userId="1fe87976-b765-4ae8-b0d1-d999fb95f92b" providerId="ADAL" clId="{C16E00C5-FDD2-4D94-9E8B-3436556C05AB}" dt="2026-07-23T22:27:48.236" v="281" actId="165"/>
          <ac:spMkLst>
            <pc:docMk/>
            <pc:sldMk cId="2492539927" sldId="1392"/>
            <ac:spMk id="8" creationId="{F52E40DE-CB0F-CF0A-78BF-C006C0376A49}"/>
          </ac:spMkLst>
        </pc:spChg>
        <pc:spChg chg="mod topLvl">
          <ac:chgData name="Guy, Erica (US)" userId="1fe87976-b765-4ae8-b0d1-d999fb95f92b" providerId="ADAL" clId="{C16E00C5-FDD2-4D94-9E8B-3436556C05AB}" dt="2026-07-23T22:27:48.236" v="281" actId="165"/>
          <ac:spMkLst>
            <pc:docMk/>
            <pc:sldMk cId="2492539927" sldId="1392"/>
            <ac:spMk id="9" creationId="{BB8225D9-067A-3CD6-9CC4-231B2B250B65}"/>
          </ac:spMkLst>
        </pc:spChg>
        <pc:spChg chg="mod topLvl">
          <ac:chgData name="Guy, Erica (US)" userId="1fe87976-b765-4ae8-b0d1-d999fb95f92b" providerId="ADAL" clId="{C16E00C5-FDD2-4D94-9E8B-3436556C05AB}" dt="2026-07-23T22:27:48.236" v="281" actId="165"/>
          <ac:spMkLst>
            <pc:docMk/>
            <pc:sldMk cId="2492539927" sldId="1392"/>
            <ac:spMk id="10" creationId="{15C527BD-C7A3-B868-4F58-4CA4C235A041}"/>
          </ac:spMkLst>
        </pc:spChg>
        <pc:grpChg chg="del mod">
          <ac:chgData name="Guy, Erica (US)" userId="1fe87976-b765-4ae8-b0d1-d999fb95f92b" providerId="ADAL" clId="{C16E00C5-FDD2-4D94-9E8B-3436556C05AB}" dt="2026-07-23T22:27:48.236" v="281" actId="165"/>
          <ac:grpSpMkLst>
            <pc:docMk/>
            <pc:sldMk cId="2492539927" sldId="1392"/>
            <ac:grpSpMk id="3" creationId="{23ADE3E5-7D76-EC44-2BF2-EE1ECFCBE6DA}"/>
          </ac:grpSpMkLst>
        </pc:grpChg>
        <pc:picChg chg="mod topLvl">
          <ac:chgData name="Guy, Erica (US)" userId="1fe87976-b765-4ae8-b0d1-d999fb95f92b" providerId="ADAL" clId="{C16E00C5-FDD2-4D94-9E8B-3436556C05AB}" dt="2026-07-23T22:27:48.236" v="281" actId="165"/>
          <ac:picMkLst>
            <pc:docMk/>
            <pc:sldMk cId="2492539927" sldId="1392"/>
            <ac:picMk id="5" creationId="{CC307636-705D-79F3-7045-7B2EB7783709}"/>
          </ac:picMkLst>
        </pc:picChg>
        <pc:picChg chg="mod topLvl">
          <ac:chgData name="Guy, Erica (US)" userId="1fe87976-b765-4ae8-b0d1-d999fb95f92b" providerId="ADAL" clId="{C16E00C5-FDD2-4D94-9E8B-3436556C05AB}" dt="2026-07-23T22:27:48.236" v="281" actId="165"/>
          <ac:picMkLst>
            <pc:docMk/>
            <pc:sldMk cId="2492539927" sldId="1392"/>
            <ac:picMk id="6" creationId="{A90A6FBD-F691-F20D-5339-56AEF4C3618E}"/>
          </ac:picMkLst>
        </pc:picChg>
      </pc:sldChg>
      <pc:sldChg chg="modSp mod">
        <pc:chgData name="Guy, Erica (US)" userId="1fe87976-b765-4ae8-b0d1-d999fb95f92b" providerId="ADAL" clId="{C16E00C5-FDD2-4D94-9E8B-3436556C05AB}" dt="2026-07-23T22:40:02.546" v="288" actId="962"/>
        <pc:sldMkLst>
          <pc:docMk/>
          <pc:sldMk cId="2942433120" sldId="1399"/>
        </pc:sldMkLst>
        <pc:picChg chg="mod">
          <ac:chgData name="Guy, Erica (US)" userId="1fe87976-b765-4ae8-b0d1-d999fb95f92b" providerId="ADAL" clId="{C16E00C5-FDD2-4D94-9E8B-3436556C05AB}" dt="2026-07-23T22:40:02.546" v="288" actId="962"/>
          <ac:picMkLst>
            <pc:docMk/>
            <pc:sldMk cId="2942433120" sldId="1399"/>
            <ac:picMk id="7" creationId="{95172FE1-7F6C-5C38-E241-57C7FB067506}"/>
          </ac:picMkLst>
        </pc:picChg>
      </pc:sldChg>
      <pc:sldChg chg="modSp mod">
        <pc:chgData name="Guy, Erica (US)" userId="1fe87976-b765-4ae8-b0d1-d999fb95f92b" providerId="ADAL" clId="{C16E00C5-FDD2-4D94-9E8B-3436556C05AB}" dt="2026-07-23T22:53:51.948" v="329" actId="962"/>
        <pc:sldMkLst>
          <pc:docMk/>
          <pc:sldMk cId="3589032777" sldId="1401"/>
        </pc:sldMkLst>
        <pc:spChg chg="mod">
          <ac:chgData name="Guy, Erica (US)" userId="1fe87976-b765-4ae8-b0d1-d999fb95f92b" providerId="ADAL" clId="{C16E00C5-FDD2-4D94-9E8B-3436556C05AB}" dt="2026-07-23T22:53:41.044" v="321" actId="962"/>
          <ac:spMkLst>
            <pc:docMk/>
            <pc:sldMk cId="3589032777" sldId="1401"/>
            <ac:spMk id="20" creationId="{2D7AC15F-6375-8E2F-8A51-9A34F1C680B4}"/>
          </ac:spMkLst>
        </pc:spChg>
        <pc:spChg chg="mod">
          <ac:chgData name="Guy, Erica (US)" userId="1fe87976-b765-4ae8-b0d1-d999fb95f92b" providerId="ADAL" clId="{C16E00C5-FDD2-4D94-9E8B-3436556C05AB}" dt="2026-07-23T22:53:41.903" v="323" actId="962"/>
          <ac:spMkLst>
            <pc:docMk/>
            <pc:sldMk cId="3589032777" sldId="1401"/>
            <ac:spMk id="21" creationId="{F1CF0EA7-FEB5-F33A-4504-B3C63E418F69}"/>
          </ac:spMkLst>
        </pc:spChg>
        <pc:spChg chg="mod">
          <ac:chgData name="Guy, Erica (US)" userId="1fe87976-b765-4ae8-b0d1-d999fb95f92b" providerId="ADAL" clId="{C16E00C5-FDD2-4D94-9E8B-3436556C05AB}" dt="2026-07-23T22:53:35.340" v="315" actId="962"/>
          <ac:spMkLst>
            <pc:docMk/>
            <pc:sldMk cId="3589032777" sldId="1401"/>
            <ac:spMk id="22" creationId="{C07D628A-790D-40E9-C12B-2C3FCCF7C3A5}"/>
          </ac:spMkLst>
        </pc:spChg>
        <pc:spChg chg="mod">
          <ac:chgData name="Guy, Erica (US)" userId="1fe87976-b765-4ae8-b0d1-d999fb95f92b" providerId="ADAL" clId="{C16E00C5-FDD2-4D94-9E8B-3436556C05AB}" dt="2026-07-23T22:53:37.125" v="317" actId="962"/>
          <ac:spMkLst>
            <pc:docMk/>
            <pc:sldMk cId="3589032777" sldId="1401"/>
            <ac:spMk id="23" creationId="{E319977D-04D3-58E3-E372-6E1EA7AEEB43}"/>
          </ac:spMkLst>
        </pc:spChg>
        <pc:spChg chg="mod">
          <ac:chgData name="Guy, Erica (US)" userId="1fe87976-b765-4ae8-b0d1-d999fb95f92b" providerId="ADAL" clId="{C16E00C5-FDD2-4D94-9E8B-3436556C05AB}" dt="2026-07-23T22:53:38.141" v="319" actId="962"/>
          <ac:spMkLst>
            <pc:docMk/>
            <pc:sldMk cId="3589032777" sldId="1401"/>
            <ac:spMk id="24" creationId="{F56B145D-A499-5469-C680-5B51CF6F9D4A}"/>
          </ac:spMkLst>
        </pc:spChg>
        <pc:spChg chg="mod ord">
          <ac:chgData name="Guy, Erica (US)" userId="1fe87976-b765-4ae8-b0d1-d999fb95f92b" providerId="ADAL" clId="{C16E00C5-FDD2-4D94-9E8B-3436556C05AB}" dt="2026-07-23T22:50:27.751" v="309" actId="962"/>
          <ac:spMkLst>
            <pc:docMk/>
            <pc:sldMk cId="3589032777" sldId="1401"/>
            <ac:spMk id="26" creationId="{304A9986-CBA3-A7DE-1D7E-EBDD6E7FDB99}"/>
          </ac:spMkLst>
        </pc:spChg>
        <pc:spChg chg="mod">
          <ac:chgData name="Guy, Erica (US)" userId="1fe87976-b765-4ae8-b0d1-d999fb95f92b" providerId="ADAL" clId="{C16E00C5-FDD2-4D94-9E8B-3436556C05AB}" dt="2026-07-23T22:53:51.948" v="329" actId="962"/>
          <ac:spMkLst>
            <pc:docMk/>
            <pc:sldMk cId="3589032777" sldId="1401"/>
            <ac:spMk id="39" creationId="{44D75786-C12E-4632-BB40-C8B3DF66A897}"/>
          </ac:spMkLst>
        </pc:spChg>
        <pc:spChg chg="mod">
          <ac:chgData name="Guy, Erica (US)" userId="1fe87976-b765-4ae8-b0d1-d999fb95f92b" providerId="ADAL" clId="{C16E00C5-FDD2-4D94-9E8B-3436556C05AB}" dt="2026-07-23T22:53:47.236" v="327" actId="962"/>
          <ac:spMkLst>
            <pc:docMk/>
            <pc:sldMk cId="3589032777" sldId="1401"/>
            <ac:spMk id="40" creationId="{DE0D6A8A-1A17-0954-BC91-2CBA775138DA}"/>
          </ac:spMkLst>
        </pc:spChg>
        <pc:spChg chg="mod">
          <ac:chgData name="Guy, Erica (US)" userId="1fe87976-b765-4ae8-b0d1-d999fb95f92b" providerId="ADAL" clId="{C16E00C5-FDD2-4D94-9E8B-3436556C05AB}" dt="2026-07-23T22:50:42.917" v="311" actId="962"/>
          <ac:spMkLst>
            <pc:docMk/>
            <pc:sldMk cId="3589032777" sldId="1401"/>
            <ac:spMk id="42" creationId="{45886BB9-09D3-F443-A0E1-B9D5BEDDD299}"/>
          </ac:spMkLst>
        </pc:spChg>
        <pc:grpChg chg="mod">
          <ac:chgData name="Guy, Erica (US)" userId="1fe87976-b765-4ae8-b0d1-d999fb95f92b" providerId="ADAL" clId="{C16E00C5-FDD2-4D94-9E8B-3436556C05AB}" dt="2026-07-23T22:53:07.069" v="313" actId="962"/>
          <ac:grpSpMkLst>
            <pc:docMk/>
            <pc:sldMk cId="3589032777" sldId="1401"/>
            <ac:grpSpMk id="11" creationId="{56D6A37F-E940-3B30-DFF2-73FCD7E7D75F}"/>
          </ac:grpSpMkLst>
        </pc:grpChg>
        <pc:grpChg chg="mod">
          <ac:chgData name="Guy, Erica (US)" userId="1fe87976-b765-4ae8-b0d1-d999fb95f92b" providerId="ADAL" clId="{C16E00C5-FDD2-4D94-9E8B-3436556C05AB}" dt="2026-07-23T22:53:46.387" v="325" actId="962"/>
          <ac:grpSpMkLst>
            <pc:docMk/>
            <pc:sldMk cId="3589032777" sldId="1401"/>
            <ac:grpSpMk id="48" creationId="{2F82F823-7315-58FF-B030-1B1FF6FEF511}"/>
          </ac:grpSpMkLst>
        </pc:grpChg>
        <pc:picChg chg="mod">
          <ac:chgData name="Guy, Erica (US)" userId="1fe87976-b765-4ae8-b0d1-d999fb95f92b" providerId="ADAL" clId="{C16E00C5-FDD2-4D94-9E8B-3436556C05AB}" dt="2026-07-23T22:44:12.444" v="293" actId="962"/>
          <ac:picMkLst>
            <pc:docMk/>
            <pc:sldMk cId="3589032777" sldId="1401"/>
            <ac:picMk id="6" creationId="{D22C2FDB-45E9-BEE3-B50D-AEFADD876CBC}"/>
          </ac:picMkLst>
        </pc:picChg>
      </pc:sldChg>
      <pc:sldChg chg="del">
        <pc:chgData name="Guy, Erica (US)" userId="1fe87976-b765-4ae8-b0d1-d999fb95f92b" providerId="ADAL" clId="{C16E00C5-FDD2-4D94-9E8B-3436556C05AB}" dt="2026-07-23T21:25:04.432" v="3" actId="47"/>
        <pc:sldMkLst>
          <pc:docMk/>
          <pc:sldMk cId="3022269248" sldId="1405"/>
        </pc:sldMkLst>
      </pc:sldChg>
      <pc:sldChg chg="delSp mod">
        <pc:chgData name="Guy, Erica (US)" userId="1fe87976-b765-4ae8-b0d1-d999fb95f92b" providerId="ADAL" clId="{C16E00C5-FDD2-4D94-9E8B-3436556C05AB}" dt="2026-07-23T22:58:19.848" v="331" actId="478"/>
        <pc:sldMkLst>
          <pc:docMk/>
          <pc:sldMk cId="236850161" sldId="1409"/>
        </pc:sldMkLst>
        <pc:spChg chg="del">
          <ac:chgData name="Guy, Erica (US)" userId="1fe87976-b765-4ae8-b0d1-d999fb95f92b" providerId="ADAL" clId="{C16E00C5-FDD2-4D94-9E8B-3436556C05AB}" dt="2026-07-23T22:58:19.848" v="331" actId="478"/>
          <ac:spMkLst>
            <pc:docMk/>
            <pc:sldMk cId="236850161" sldId="1409"/>
            <ac:spMk id="4" creationId="{93D4A10A-A635-3FDB-0020-EB804AE20613}"/>
          </ac:spMkLst>
        </pc:spChg>
      </pc:sldChg>
      <pc:sldChg chg="delSp modSp mod">
        <pc:chgData name="Guy, Erica (US)" userId="1fe87976-b765-4ae8-b0d1-d999fb95f92b" providerId="ADAL" clId="{C16E00C5-FDD2-4D94-9E8B-3436556C05AB}" dt="2026-07-23T23:06:13.676" v="439" actId="962"/>
        <pc:sldMkLst>
          <pc:docMk/>
          <pc:sldMk cId="613775861" sldId="1411"/>
        </pc:sldMkLst>
        <pc:spChg chg="mod ord topLvl">
          <ac:chgData name="Guy, Erica (US)" userId="1fe87976-b765-4ae8-b0d1-d999fb95f92b" providerId="ADAL" clId="{C16E00C5-FDD2-4D94-9E8B-3436556C05AB}" dt="2026-07-23T23:04:55.387" v="438" actId="962"/>
          <ac:spMkLst>
            <pc:docMk/>
            <pc:sldMk cId="613775861" sldId="1411"/>
            <ac:spMk id="29" creationId="{7EB04FE7-B28D-6A38-7132-065C898F17B1}"/>
          </ac:spMkLst>
        </pc:spChg>
        <pc:spChg chg="mod topLvl">
          <ac:chgData name="Guy, Erica (US)" userId="1fe87976-b765-4ae8-b0d1-d999fb95f92b" providerId="ADAL" clId="{C16E00C5-FDD2-4D94-9E8B-3436556C05AB}" dt="2026-07-23T23:02:45.492" v="337" actId="962"/>
          <ac:spMkLst>
            <pc:docMk/>
            <pc:sldMk cId="613775861" sldId="1411"/>
            <ac:spMk id="30" creationId="{9AFD7162-4CFD-F74D-4322-F27A12D24E68}"/>
          </ac:spMkLst>
        </pc:spChg>
        <pc:spChg chg="mod topLvl">
          <ac:chgData name="Guy, Erica (US)" userId="1fe87976-b765-4ae8-b0d1-d999fb95f92b" providerId="ADAL" clId="{C16E00C5-FDD2-4D94-9E8B-3436556C05AB}" dt="2026-07-23T23:02:45.492" v="337" actId="962"/>
          <ac:spMkLst>
            <pc:docMk/>
            <pc:sldMk cId="613775861" sldId="1411"/>
            <ac:spMk id="32" creationId="{FBEFAB0B-7ED5-4D00-3536-4F2E0D4512CA}"/>
          </ac:spMkLst>
        </pc:spChg>
        <pc:spChg chg="mod topLvl">
          <ac:chgData name="Guy, Erica (US)" userId="1fe87976-b765-4ae8-b0d1-d999fb95f92b" providerId="ADAL" clId="{C16E00C5-FDD2-4D94-9E8B-3436556C05AB}" dt="2026-07-23T23:02:45.492" v="337" actId="962"/>
          <ac:spMkLst>
            <pc:docMk/>
            <pc:sldMk cId="613775861" sldId="1411"/>
            <ac:spMk id="33" creationId="{353DA631-EF70-2F8C-6F1E-6BF55089ECB0}"/>
          </ac:spMkLst>
        </pc:spChg>
        <pc:spChg chg="mod topLvl">
          <ac:chgData name="Guy, Erica (US)" userId="1fe87976-b765-4ae8-b0d1-d999fb95f92b" providerId="ADAL" clId="{C16E00C5-FDD2-4D94-9E8B-3436556C05AB}" dt="2026-07-23T23:02:45.492" v="337" actId="962"/>
          <ac:spMkLst>
            <pc:docMk/>
            <pc:sldMk cId="613775861" sldId="1411"/>
            <ac:spMk id="35" creationId="{B3F18A07-80ED-AE93-CF18-7495F87446CB}"/>
          </ac:spMkLst>
        </pc:spChg>
        <pc:spChg chg="mod topLvl">
          <ac:chgData name="Guy, Erica (US)" userId="1fe87976-b765-4ae8-b0d1-d999fb95f92b" providerId="ADAL" clId="{C16E00C5-FDD2-4D94-9E8B-3436556C05AB}" dt="2026-07-23T23:02:45.492" v="337" actId="962"/>
          <ac:spMkLst>
            <pc:docMk/>
            <pc:sldMk cId="613775861" sldId="1411"/>
            <ac:spMk id="36" creationId="{F4D69BAC-54FE-E39F-DB0B-3AB9D4D06F62}"/>
          </ac:spMkLst>
        </pc:spChg>
        <pc:spChg chg="mod topLvl">
          <ac:chgData name="Guy, Erica (US)" userId="1fe87976-b765-4ae8-b0d1-d999fb95f92b" providerId="ADAL" clId="{C16E00C5-FDD2-4D94-9E8B-3436556C05AB}" dt="2026-07-23T23:02:45.492" v="337" actId="962"/>
          <ac:spMkLst>
            <pc:docMk/>
            <pc:sldMk cId="613775861" sldId="1411"/>
            <ac:spMk id="37" creationId="{119B8391-BC28-F26A-4387-D94B15AC31CE}"/>
          </ac:spMkLst>
        </pc:spChg>
        <pc:spChg chg="mod topLvl">
          <ac:chgData name="Guy, Erica (US)" userId="1fe87976-b765-4ae8-b0d1-d999fb95f92b" providerId="ADAL" clId="{C16E00C5-FDD2-4D94-9E8B-3436556C05AB}" dt="2026-07-23T23:02:45.492" v="337" actId="962"/>
          <ac:spMkLst>
            <pc:docMk/>
            <pc:sldMk cId="613775861" sldId="1411"/>
            <ac:spMk id="39" creationId="{1A0D7E66-ADE3-778B-31C7-AF7E6F869CE2}"/>
          </ac:spMkLst>
        </pc:spChg>
        <pc:spChg chg="mod topLvl">
          <ac:chgData name="Guy, Erica (US)" userId="1fe87976-b765-4ae8-b0d1-d999fb95f92b" providerId="ADAL" clId="{C16E00C5-FDD2-4D94-9E8B-3436556C05AB}" dt="2026-07-23T23:02:45.492" v="337" actId="962"/>
          <ac:spMkLst>
            <pc:docMk/>
            <pc:sldMk cId="613775861" sldId="1411"/>
            <ac:spMk id="44" creationId="{327034D0-FC5D-6C06-16D3-75854F0AEBD2}"/>
          </ac:spMkLst>
        </pc:spChg>
        <pc:spChg chg="mod topLvl">
          <ac:chgData name="Guy, Erica (US)" userId="1fe87976-b765-4ae8-b0d1-d999fb95f92b" providerId="ADAL" clId="{C16E00C5-FDD2-4D94-9E8B-3436556C05AB}" dt="2026-07-23T23:02:45.492" v="337" actId="962"/>
          <ac:spMkLst>
            <pc:docMk/>
            <pc:sldMk cId="613775861" sldId="1411"/>
            <ac:spMk id="47" creationId="{CE4AAD71-3220-73A6-FAE3-61FB544EC90E}"/>
          </ac:spMkLst>
        </pc:spChg>
        <pc:spChg chg="mod ord">
          <ac:chgData name="Guy, Erica (US)" userId="1fe87976-b765-4ae8-b0d1-d999fb95f92b" providerId="ADAL" clId="{C16E00C5-FDD2-4D94-9E8B-3436556C05AB}" dt="2026-07-23T23:04:35.178" v="434" actId="962"/>
          <ac:spMkLst>
            <pc:docMk/>
            <pc:sldMk cId="613775861" sldId="1411"/>
            <ac:spMk id="49" creationId="{932DD6EE-4F93-337D-8680-6FB68EDFACF8}"/>
          </ac:spMkLst>
        </pc:spChg>
        <pc:picChg chg="mod ord">
          <ac:chgData name="Guy, Erica (US)" userId="1fe87976-b765-4ae8-b0d1-d999fb95f92b" providerId="ADAL" clId="{C16E00C5-FDD2-4D94-9E8B-3436556C05AB}" dt="2026-07-23T23:04:05.862" v="408"/>
          <ac:picMkLst>
            <pc:docMk/>
            <pc:sldMk cId="613775861" sldId="1411"/>
            <ac:picMk id="6" creationId="{5DF61F82-0179-4C73-A250-F5A117312C42}"/>
          </ac:picMkLst>
        </pc:picChg>
        <pc:picChg chg="mod">
          <ac:chgData name="Guy, Erica (US)" userId="1fe87976-b765-4ae8-b0d1-d999fb95f92b" providerId="ADAL" clId="{C16E00C5-FDD2-4D94-9E8B-3436556C05AB}" dt="2026-07-23T23:06:13.676" v="439" actId="962"/>
          <ac:picMkLst>
            <pc:docMk/>
            <pc:sldMk cId="613775861" sldId="1411"/>
            <ac:picMk id="8" creationId="{61D97AA5-D5A2-F673-F598-1C681447EFEF}"/>
          </ac:picMkLst>
        </pc:picChg>
      </pc:sldChg>
      <pc:sldChg chg="addSp delSp modSp mod">
        <pc:chgData name="Guy, Erica (US)" userId="1fe87976-b765-4ae8-b0d1-d999fb95f92b" providerId="ADAL" clId="{C16E00C5-FDD2-4D94-9E8B-3436556C05AB}" dt="2026-07-23T23:08:24.797" v="443" actId="962"/>
        <pc:sldMkLst>
          <pc:docMk/>
          <pc:sldMk cId="3119058404" sldId="1412"/>
        </pc:sldMkLst>
        <pc:spChg chg="mod topLvl">
          <ac:chgData name="Guy, Erica (US)" userId="1fe87976-b765-4ae8-b0d1-d999fb95f92b" providerId="ADAL" clId="{C16E00C5-FDD2-4D94-9E8B-3436556C05AB}" dt="2026-07-23T23:07:10.229" v="441" actId="165"/>
          <ac:spMkLst>
            <pc:docMk/>
            <pc:sldMk cId="3119058404" sldId="1412"/>
            <ac:spMk id="3" creationId="{7A1F2614-8B7A-C22D-A65B-CFC99C75548B}"/>
          </ac:spMkLst>
        </pc:spChg>
        <pc:spChg chg="ord">
          <ac:chgData name="Guy, Erica (US)" userId="1fe87976-b765-4ae8-b0d1-d999fb95f92b" providerId="ADAL" clId="{C16E00C5-FDD2-4D94-9E8B-3436556C05AB}" dt="2026-07-23T23:06:59.347" v="440"/>
          <ac:spMkLst>
            <pc:docMk/>
            <pc:sldMk cId="3119058404" sldId="1412"/>
            <ac:spMk id="4" creationId="{1AB5AAEA-B4A8-4C59-8651-2900967141BB}"/>
          </ac:spMkLst>
        </pc:spChg>
        <pc:spChg chg="mod topLvl">
          <ac:chgData name="Guy, Erica (US)" userId="1fe87976-b765-4ae8-b0d1-d999fb95f92b" providerId="ADAL" clId="{C16E00C5-FDD2-4D94-9E8B-3436556C05AB}" dt="2026-07-23T23:08:21.388" v="442" actId="164"/>
          <ac:spMkLst>
            <pc:docMk/>
            <pc:sldMk cId="3119058404" sldId="1412"/>
            <ac:spMk id="5" creationId="{0795D0DF-788F-78A6-8DBB-A02E46D46F3A}"/>
          </ac:spMkLst>
        </pc:spChg>
        <pc:spChg chg="mod">
          <ac:chgData name="Guy, Erica (US)" userId="1fe87976-b765-4ae8-b0d1-d999fb95f92b" providerId="ADAL" clId="{C16E00C5-FDD2-4D94-9E8B-3436556C05AB}" dt="2026-07-23T23:08:21.388" v="442" actId="164"/>
          <ac:spMkLst>
            <pc:docMk/>
            <pc:sldMk cId="3119058404" sldId="1412"/>
            <ac:spMk id="7" creationId="{4853EDCE-34F8-1D06-CEC7-9F1647ED082A}"/>
          </ac:spMkLst>
        </pc:spChg>
        <pc:spChg chg="mod">
          <ac:chgData name="Guy, Erica (US)" userId="1fe87976-b765-4ae8-b0d1-d999fb95f92b" providerId="ADAL" clId="{C16E00C5-FDD2-4D94-9E8B-3436556C05AB}" dt="2026-07-23T23:08:21.388" v="442" actId="164"/>
          <ac:spMkLst>
            <pc:docMk/>
            <pc:sldMk cId="3119058404" sldId="1412"/>
            <ac:spMk id="8" creationId="{99DCE3C6-8410-2A4F-6672-8EFD309CB2FB}"/>
          </ac:spMkLst>
        </pc:spChg>
        <pc:spChg chg="mod">
          <ac:chgData name="Guy, Erica (US)" userId="1fe87976-b765-4ae8-b0d1-d999fb95f92b" providerId="ADAL" clId="{C16E00C5-FDD2-4D94-9E8B-3436556C05AB}" dt="2026-07-23T23:08:21.388" v="442" actId="164"/>
          <ac:spMkLst>
            <pc:docMk/>
            <pc:sldMk cId="3119058404" sldId="1412"/>
            <ac:spMk id="9" creationId="{CE08973F-C9F3-47B1-55F3-9EEFE7253462}"/>
          </ac:spMkLst>
        </pc:spChg>
        <pc:spChg chg="mod topLvl">
          <ac:chgData name="Guy, Erica (US)" userId="1fe87976-b765-4ae8-b0d1-d999fb95f92b" providerId="ADAL" clId="{C16E00C5-FDD2-4D94-9E8B-3436556C05AB}" dt="2026-07-23T23:08:21.388" v="442" actId="164"/>
          <ac:spMkLst>
            <pc:docMk/>
            <pc:sldMk cId="3119058404" sldId="1412"/>
            <ac:spMk id="10" creationId="{E1743C95-6C5D-0D66-A40D-86A88A5A6A55}"/>
          </ac:spMkLst>
        </pc:spChg>
        <pc:spChg chg="mod topLvl">
          <ac:chgData name="Guy, Erica (US)" userId="1fe87976-b765-4ae8-b0d1-d999fb95f92b" providerId="ADAL" clId="{C16E00C5-FDD2-4D94-9E8B-3436556C05AB}" dt="2026-07-23T23:08:21.388" v="442" actId="164"/>
          <ac:spMkLst>
            <pc:docMk/>
            <pc:sldMk cId="3119058404" sldId="1412"/>
            <ac:spMk id="11" creationId="{F91CDB6E-BE0D-FEC4-B261-6DA7FB0383D9}"/>
          </ac:spMkLst>
        </pc:spChg>
        <pc:spChg chg="mod topLvl">
          <ac:chgData name="Guy, Erica (US)" userId="1fe87976-b765-4ae8-b0d1-d999fb95f92b" providerId="ADAL" clId="{C16E00C5-FDD2-4D94-9E8B-3436556C05AB}" dt="2026-07-23T23:08:21.388" v="442" actId="164"/>
          <ac:spMkLst>
            <pc:docMk/>
            <pc:sldMk cId="3119058404" sldId="1412"/>
            <ac:spMk id="12" creationId="{3DBB16C3-32DE-693A-C0FD-CAE8A04FBAEB}"/>
          </ac:spMkLst>
        </pc:spChg>
        <pc:spChg chg="mod topLvl">
          <ac:chgData name="Guy, Erica (US)" userId="1fe87976-b765-4ae8-b0d1-d999fb95f92b" providerId="ADAL" clId="{C16E00C5-FDD2-4D94-9E8B-3436556C05AB}" dt="2026-07-23T23:08:21.388" v="442" actId="164"/>
          <ac:spMkLst>
            <pc:docMk/>
            <pc:sldMk cId="3119058404" sldId="1412"/>
            <ac:spMk id="13" creationId="{67952A33-5F06-1E52-F627-15F601C8B642}"/>
          </ac:spMkLst>
        </pc:spChg>
        <pc:spChg chg="mod topLvl">
          <ac:chgData name="Guy, Erica (US)" userId="1fe87976-b765-4ae8-b0d1-d999fb95f92b" providerId="ADAL" clId="{C16E00C5-FDD2-4D94-9E8B-3436556C05AB}" dt="2026-07-23T23:08:21.388" v="442" actId="164"/>
          <ac:spMkLst>
            <pc:docMk/>
            <pc:sldMk cId="3119058404" sldId="1412"/>
            <ac:spMk id="14" creationId="{C39D8E7F-4F31-F2AB-0683-4A82AEDDB9B8}"/>
          </ac:spMkLst>
        </pc:spChg>
        <pc:spChg chg="mod topLvl">
          <ac:chgData name="Guy, Erica (US)" userId="1fe87976-b765-4ae8-b0d1-d999fb95f92b" providerId="ADAL" clId="{C16E00C5-FDD2-4D94-9E8B-3436556C05AB}" dt="2026-07-23T23:08:21.388" v="442" actId="164"/>
          <ac:spMkLst>
            <pc:docMk/>
            <pc:sldMk cId="3119058404" sldId="1412"/>
            <ac:spMk id="16" creationId="{F93B95D1-C54F-E996-AA06-E71DED677431}"/>
          </ac:spMkLst>
        </pc:spChg>
        <pc:spChg chg="mod topLvl">
          <ac:chgData name="Guy, Erica (US)" userId="1fe87976-b765-4ae8-b0d1-d999fb95f92b" providerId="ADAL" clId="{C16E00C5-FDD2-4D94-9E8B-3436556C05AB}" dt="2026-07-23T23:07:10.229" v="441" actId="165"/>
          <ac:spMkLst>
            <pc:docMk/>
            <pc:sldMk cId="3119058404" sldId="1412"/>
            <ac:spMk id="17" creationId="{3E584729-FD92-BCE1-3EA1-2D34EB1EA059}"/>
          </ac:spMkLst>
        </pc:spChg>
        <pc:spChg chg="mod topLvl">
          <ac:chgData name="Guy, Erica (US)" userId="1fe87976-b765-4ae8-b0d1-d999fb95f92b" providerId="ADAL" clId="{C16E00C5-FDD2-4D94-9E8B-3436556C05AB}" dt="2026-07-23T23:07:10.229" v="441" actId="165"/>
          <ac:spMkLst>
            <pc:docMk/>
            <pc:sldMk cId="3119058404" sldId="1412"/>
            <ac:spMk id="18" creationId="{E54FE85D-F627-2631-5922-D0EB31B0DA5A}"/>
          </ac:spMkLst>
        </pc:spChg>
        <pc:grpChg chg="mod">
          <ac:chgData name="Guy, Erica (US)" userId="1fe87976-b765-4ae8-b0d1-d999fb95f92b" providerId="ADAL" clId="{C16E00C5-FDD2-4D94-9E8B-3436556C05AB}" dt="2026-07-23T23:08:24.797" v="443" actId="962"/>
          <ac:grpSpMkLst>
            <pc:docMk/>
            <pc:sldMk cId="3119058404" sldId="1412"/>
            <ac:grpSpMk id="15" creationId="{FEF94E31-25B8-A7EA-2E05-0974A9CB8FEE}"/>
          </ac:grpSpMkLst>
        </pc:grpChg>
      </pc:sldChg>
      <pc:sldChg chg="delSp mod">
        <pc:chgData name="Guy, Erica (US)" userId="1fe87976-b765-4ae8-b0d1-d999fb95f92b" providerId="ADAL" clId="{C16E00C5-FDD2-4D94-9E8B-3436556C05AB}" dt="2026-07-23T21:26:08.823" v="14" actId="478"/>
        <pc:sldMkLst>
          <pc:docMk/>
          <pc:sldMk cId="3257565174" sldId="1413"/>
        </pc:sldMkLst>
        <pc:spChg chg="del">
          <ac:chgData name="Guy, Erica (US)" userId="1fe87976-b765-4ae8-b0d1-d999fb95f92b" providerId="ADAL" clId="{C16E00C5-FDD2-4D94-9E8B-3436556C05AB}" dt="2026-07-23T21:26:08.823" v="14" actId="478"/>
          <ac:spMkLst>
            <pc:docMk/>
            <pc:sldMk cId="3257565174" sldId="1413"/>
            <ac:spMk id="6" creationId="{64E541D7-59EF-FF47-9A55-DB8AD827D428}"/>
          </ac:spMkLst>
        </pc:spChg>
      </pc:sldChg>
      <pc:sldChg chg="delSp mod">
        <pc:chgData name="Guy, Erica (US)" userId="1fe87976-b765-4ae8-b0d1-d999fb95f92b" providerId="ADAL" clId="{C16E00C5-FDD2-4D94-9E8B-3436556C05AB}" dt="2026-07-23T21:26:52.339" v="15" actId="478"/>
        <pc:sldMkLst>
          <pc:docMk/>
          <pc:sldMk cId="4158653718" sldId="1415"/>
        </pc:sldMkLst>
        <pc:spChg chg="del">
          <ac:chgData name="Guy, Erica (US)" userId="1fe87976-b765-4ae8-b0d1-d999fb95f92b" providerId="ADAL" clId="{C16E00C5-FDD2-4D94-9E8B-3436556C05AB}" dt="2026-07-23T21:26:52.339" v="15" actId="478"/>
          <ac:spMkLst>
            <pc:docMk/>
            <pc:sldMk cId="4158653718" sldId="1415"/>
            <ac:spMk id="3" creationId="{98649A08-C319-1D8B-B39A-BF5735931E0A}"/>
          </ac:spMkLst>
        </pc:spChg>
      </pc:sldChg>
      <pc:sldChg chg="delSp mod">
        <pc:chgData name="Guy, Erica (US)" userId="1fe87976-b765-4ae8-b0d1-d999fb95f92b" providerId="ADAL" clId="{C16E00C5-FDD2-4D94-9E8B-3436556C05AB}" dt="2026-07-23T22:55:28.153" v="330" actId="478"/>
        <pc:sldMkLst>
          <pc:docMk/>
          <pc:sldMk cId="4057119982" sldId="1416"/>
        </pc:sldMkLst>
        <pc:spChg chg="del">
          <ac:chgData name="Guy, Erica (US)" userId="1fe87976-b765-4ae8-b0d1-d999fb95f92b" providerId="ADAL" clId="{C16E00C5-FDD2-4D94-9E8B-3436556C05AB}" dt="2026-07-23T22:55:28.153" v="330" actId="478"/>
          <ac:spMkLst>
            <pc:docMk/>
            <pc:sldMk cId="4057119982" sldId="1416"/>
            <ac:spMk id="4" creationId="{BC5C6825-59EE-0DB3-1EDF-5457B2601206}"/>
          </ac:spMkLst>
        </pc:spChg>
      </pc:sldChg>
      <pc:sldChg chg="addSp delSp modSp mod">
        <pc:chgData name="Guy, Erica (US)" userId="1fe87976-b765-4ae8-b0d1-d999fb95f92b" providerId="ADAL" clId="{C16E00C5-FDD2-4D94-9E8B-3436556C05AB}" dt="2026-07-23T21:58:50.711" v="269" actId="962"/>
        <pc:sldMkLst>
          <pc:docMk/>
          <pc:sldMk cId="1623461216" sldId="1417"/>
        </pc:sldMkLst>
        <pc:spChg chg="mod ord">
          <ac:chgData name="Guy, Erica (US)" userId="1fe87976-b765-4ae8-b0d1-d999fb95f92b" providerId="ADAL" clId="{C16E00C5-FDD2-4D94-9E8B-3436556C05AB}" dt="2026-07-23T21:37:00.021" v="237"/>
          <ac:spMkLst>
            <pc:docMk/>
            <pc:sldMk cId="1623461216" sldId="1417"/>
            <ac:spMk id="7" creationId="{4371E9A1-D887-2725-6040-9E914BCDD540}"/>
          </ac:spMkLst>
        </pc:spChg>
        <pc:spChg chg="mod topLvl">
          <ac:chgData name="Guy, Erica (US)" userId="1fe87976-b765-4ae8-b0d1-d999fb95f92b" providerId="ADAL" clId="{C16E00C5-FDD2-4D94-9E8B-3436556C05AB}" dt="2026-07-23T21:39:15.407" v="241" actId="962"/>
          <ac:spMkLst>
            <pc:docMk/>
            <pc:sldMk cId="1623461216" sldId="1417"/>
            <ac:spMk id="10" creationId="{A042173C-C987-B288-CF97-4BF097616040}"/>
          </ac:spMkLst>
        </pc:spChg>
        <pc:spChg chg="mod topLvl">
          <ac:chgData name="Guy, Erica (US)" userId="1fe87976-b765-4ae8-b0d1-d999fb95f92b" providerId="ADAL" clId="{C16E00C5-FDD2-4D94-9E8B-3436556C05AB}" dt="2026-07-23T21:38:47.955" v="239" actId="962"/>
          <ac:spMkLst>
            <pc:docMk/>
            <pc:sldMk cId="1623461216" sldId="1417"/>
            <ac:spMk id="12" creationId="{BF39D86C-14D1-DA81-A788-80569292F8F4}"/>
          </ac:spMkLst>
        </pc:spChg>
        <pc:spChg chg="mod topLvl">
          <ac:chgData name="Guy, Erica (US)" userId="1fe87976-b765-4ae8-b0d1-d999fb95f92b" providerId="ADAL" clId="{C16E00C5-FDD2-4D94-9E8B-3436556C05AB}" dt="2026-07-23T21:35:38.608" v="43" actId="165"/>
          <ac:spMkLst>
            <pc:docMk/>
            <pc:sldMk cId="1623461216" sldId="1417"/>
            <ac:spMk id="13" creationId="{E1F448C0-6B50-2F8F-4873-871E69F362F4}"/>
          </ac:spMkLst>
        </pc:spChg>
        <pc:spChg chg="mod topLvl">
          <ac:chgData name="Guy, Erica (US)" userId="1fe87976-b765-4ae8-b0d1-d999fb95f92b" providerId="ADAL" clId="{C16E00C5-FDD2-4D94-9E8B-3436556C05AB}" dt="2026-07-23T21:35:38.608" v="43" actId="165"/>
          <ac:spMkLst>
            <pc:docMk/>
            <pc:sldMk cId="1623461216" sldId="1417"/>
            <ac:spMk id="16" creationId="{B2295999-4C8B-4FE5-DF51-04C2766BC073}"/>
          </ac:spMkLst>
        </pc:spChg>
        <pc:spChg chg="mod topLvl">
          <ac:chgData name="Guy, Erica (US)" userId="1fe87976-b765-4ae8-b0d1-d999fb95f92b" providerId="ADAL" clId="{C16E00C5-FDD2-4D94-9E8B-3436556C05AB}" dt="2026-07-23T21:35:38.608" v="43" actId="165"/>
          <ac:spMkLst>
            <pc:docMk/>
            <pc:sldMk cId="1623461216" sldId="1417"/>
            <ac:spMk id="17" creationId="{64823E74-05FC-53A7-0315-23284551823C}"/>
          </ac:spMkLst>
        </pc:spChg>
        <pc:spChg chg="mod topLvl">
          <ac:chgData name="Guy, Erica (US)" userId="1fe87976-b765-4ae8-b0d1-d999fb95f92b" providerId="ADAL" clId="{C16E00C5-FDD2-4D94-9E8B-3436556C05AB}" dt="2026-07-23T21:35:38.608" v="43" actId="165"/>
          <ac:spMkLst>
            <pc:docMk/>
            <pc:sldMk cId="1623461216" sldId="1417"/>
            <ac:spMk id="18" creationId="{F0F181E3-F60E-16C4-3F10-1EAA228F29BD}"/>
          </ac:spMkLst>
        </pc:spChg>
        <pc:spChg chg="mod topLvl">
          <ac:chgData name="Guy, Erica (US)" userId="1fe87976-b765-4ae8-b0d1-d999fb95f92b" providerId="ADAL" clId="{C16E00C5-FDD2-4D94-9E8B-3436556C05AB}" dt="2026-07-23T21:35:38.608" v="43" actId="165"/>
          <ac:spMkLst>
            <pc:docMk/>
            <pc:sldMk cId="1623461216" sldId="1417"/>
            <ac:spMk id="19" creationId="{DE3753E1-4B06-39A8-7A0F-0D4DDCDA3100}"/>
          </ac:spMkLst>
        </pc:spChg>
        <pc:spChg chg="mod topLvl">
          <ac:chgData name="Guy, Erica (US)" userId="1fe87976-b765-4ae8-b0d1-d999fb95f92b" providerId="ADAL" clId="{C16E00C5-FDD2-4D94-9E8B-3436556C05AB}" dt="2026-07-23T21:35:38.608" v="43" actId="165"/>
          <ac:spMkLst>
            <pc:docMk/>
            <pc:sldMk cId="1623461216" sldId="1417"/>
            <ac:spMk id="20" creationId="{B5C95E25-09EF-1328-6BEC-7039684E38B5}"/>
          </ac:spMkLst>
        </pc:spChg>
        <pc:spChg chg="mod topLvl">
          <ac:chgData name="Guy, Erica (US)" userId="1fe87976-b765-4ae8-b0d1-d999fb95f92b" providerId="ADAL" clId="{C16E00C5-FDD2-4D94-9E8B-3436556C05AB}" dt="2026-07-23T21:35:38.608" v="43" actId="165"/>
          <ac:spMkLst>
            <pc:docMk/>
            <pc:sldMk cId="1623461216" sldId="1417"/>
            <ac:spMk id="21" creationId="{AFE0160E-7FC4-2F2B-1898-9628557FF5C7}"/>
          </ac:spMkLst>
        </pc:spChg>
        <pc:spChg chg="mod topLvl">
          <ac:chgData name="Guy, Erica (US)" userId="1fe87976-b765-4ae8-b0d1-d999fb95f92b" providerId="ADAL" clId="{C16E00C5-FDD2-4D94-9E8B-3436556C05AB}" dt="2026-07-23T21:35:38.608" v="43" actId="165"/>
          <ac:spMkLst>
            <pc:docMk/>
            <pc:sldMk cId="1623461216" sldId="1417"/>
            <ac:spMk id="23" creationId="{FF31DC81-EA98-886F-5F4F-4E793E146CA5}"/>
          </ac:spMkLst>
        </pc:spChg>
        <pc:spChg chg="mod topLvl">
          <ac:chgData name="Guy, Erica (US)" userId="1fe87976-b765-4ae8-b0d1-d999fb95f92b" providerId="ADAL" clId="{C16E00C5-FDD2-4D94-9E8B-3436556C05AB}" dt="2026-07-23T21:35:38.608" v="43" actId="165"/>
          <ac:spMkLst>
            <pc:docMk/>
            <pc:sldMk cId="1623461216" sldId="1417"/>
            <ac:spMk id="24" creationId="{695AE377-7716-F6BC-E0D5-B1C1EC9A5765}"/>
          </ac:spMkLst>
        </pc:spChg>
        <pc:spChg chg="mod topLvl">
          <ac:chgData name="Guy, Erica (US)" userId="1fe87976-b765-4ae8-b0d1-d999fb95f92b" providerId="ADAL" clId="{C16E00C5-FDD2-4D94-9E8B-3436556C05AB}" dt="2026-07-23T21:35:38.608" v="43" actId="165"/>
          <ac:spMkLst>
            <pc:docMk/>
            <pc:sldMk cId="1623461216" sldId="1417"/>
            <ac:spMk id="25" creationId="{C90F9337-1B2E-40DC-0BA2-8933199B2810}"/>
          </ac:spMkLst>
        </pc:spChg>
        <pc:grpChg chg="mod">
          <ac:chgData name="Guy, Erica (US)" userId="1fe87976-b765-4ae8-b0d1-d999fb95f92b" providerId="ADAL" clId="{C16E00C5-FDD2-4D94-9E8B-3436556C05AB}" dt="2026-07-23T21:58:50.711" v="269" actId="962"/>
          <ac:grpSpMkLst>
            <pc:docMk/>
            <pc:sldMk cId="1623461216" sldId="1417"/>
            <ac:grpSpMk id="3" creationId="{70534393-A5B1-06A6-9DAD-7ACD7C9648F7}"/>
          </ac:grpSpMkLst>
        </pc:grpChg>
        <pc:grpChg chg="mod">
          <ac:chgData name="Guy, Erica (US)" userId="1fe87976-b765-4ae8-b0d1-d999fb95f92b" providerId="ADAL" clId="{C16E00C5-FDD2-4D94-9E8B-3436556C05AB}" dt="2026-07-23T21:31:56.071" v="37" actId="962"/>
          <ac:grpSpMkLst>
            <pc:docMk/>
            <pc:sldMk cId="1623461216" sldId="1417"/>
            <ac:grpSpMk id="5" creationId="{3A196ADC-C886-8898-DFC6-A1CFC35DBDCD}"/>
          </ac:grpSpMkLst>
        </pc:grpChg>
        <pc:grpChg chg="mod">
          <ac:chgData name="Guy, Erica (US)" userId="1fe87976-b765-4ae8-b0d1-d999fb95f92b" providerId="ADAL" clId="{C16E00C5-FDD2-4D94-9E8B-3436556C05AB}" dt="2026-07-23T21:31:34.905" v="35" actId="962"/>
          <ac:grpSpMkLst>
            <pc:docMk/>
            <pc:sldMk cId="1623461216" sldId="1417"/>
            <ac:grpSpMk id="8" creationId="{35473628-8D05-D367-1875-C238217541FE}"/>
          </ac:grpSpMkLst>
        </pc:grpChg>
        <pc:picChg chg="mod">
          <ac:chgData name="Guy, Erica (US)" userId="1fe87976-b765-4ae8-b0d1-d999fb95f92b" providerId="ADAL" clId="{C16E00C5-FDD2-4D94-9E8B-3436556C05AB}" dt="2026-07-23T21:31:56.071" v="37" actId="962"/>
          <ac:picMkLst>
            <pc:docMk/>
            <pc:sldMk cId="1623461216" sldId="1417"/>
            <ac:picMk id="28" creationId="{E60604E4-6503-E5AA-3E56-BB7DF6EA7BE1}"/>
          </ac:picMkLst>
        </pc:picChg>
      </pc:sldChg>
      <pc:sldChg chg="delSp modSp mod">
        <pc:chgData name="Guy, Erica (US)" userId="1fe87976-b765-4ae8-b0d1-d999fb95f92b" providerId="ADAL" clId="{C16E00C5-FDD2-4D94-9E8B-3436556C05AB}" dt="2026-07-23T22:26:36.781" v="279" actId="962"/>
        <pc:sldMkLst>
          <pc:docMk/>
          <pc:sldMk cId="3933581782" sldId="1418"/>
        </pc:sldMkLst>
        <pc:spChg chg="mod ord">
          <ac:chgData name="Guy, Erica (US)" userId="1fe87976-b765-4ae8-b0d1-d999fb95f92b" providerId="ADAL" clId="{C16E00C5-FDD2-4D94-9E8B-3436556C05AB}" dt="2026-07-23T21:40:59.330" v="252"/>
          <ac:spMkLst>
            <pc:docMk/>
            <pc:sldMk cId="3933581782" sldId="1418"/>
            <ac:spMk id="6" creationId="{D4FC72AE-C7BB-F5E2-8F69-3C2DB3992B5F}"/>
          </ac:spMkLst>
        </pc:spChg>
        <pc:spChg chg="mod">
          <ac:chgData name="Guy, Erica (US)" userId="1fe87976-b765-4ae8-b0d1-d999fb95f92b" providerId="ADAL" clId="{C16E00C5-FDD2-4D94-9E8B-3436556C05AB}" dt="2026-07-23T21:40:17.102" v="243" actId="962"/>
          <ac:spMkLst>
            <pc:docMk/>
            <pc:sldMk cId="3933581782" sldId="1418"/>
            <ac:spMk id="10" creationId="{A3D4FA72-BDF9-750A-D34D-22D4D62B1B2F}"/>
          </ac:spMkLst>
        </pc:spChg>
        <pc:spChg chg="mod">
          <ac:chgData name="Guy, Erica (US)" userId="1fe87976-b765-4ae8-b0d1-d999fb95f92b" providerId="ADAL" clId="{C16E00C5-FDD2-4D94-9E8B-3436556C05AB}" dt="2026-07-23T21:40:09.951" v="242" actId="165"/>
          <ac:spMkLst>
            <pc:docMk/>
            <pc:sldMk cId="3933581782" sldId="1418"/>
            <ac:spMk id="13" creationId="{62FCF07D-39C7-D256-B148-4659524A2C7C}"/>
          </ac:spMkLst>
        </pc:spChg>
        <pc:spChg chg="mod">
          <ac:chgData name="Guy, Erica (US)" userId="1fe87976-b765-4ae8-b0d1-d999fb95f92b" providerId="ADAL" clId="{C16E00C5-FDD2-4D94-9E8B-3436556C05AB}" dt="2026-07-23T21:40:09.951" v="242" actId="165"/>
          <ac:spMkLst>
            <pc:docMk/>
            <pc:sldMk cId="3933581782" sldId="1418"/>
            <ac:spMk id="16" creationId="{7F4E91CA-41FD-EE18-0925-C689AB809E57}"/>
          </ac:spMkLst>
        </pc:spChg>
        <pc:spChg chg="mod">
          <ac:chgData name="Guy, Erica (US)" userId="1fe87976-b765-4ae8-b0d1-d999fb95f92b" providerId="ADAL" clId="{C16E00C5-FDD2-4D94-9E8B-3436556C05AB}" dt="2026-07-23T21:40:09.951" v="242" actId="165"/>
          <ac:spMkLst>
            <pc:docMk/>
            <pc:sldMk cId="3933581782" sldId="1418"/>
            <ac:spMk id="18" creationId="{B2A67597-0BE3-3DD8-BAB6-02049992E4FC}"/>
          </ac:spMkLst>
        </pc:spChg>
        <pc:spChg chg="mod">
          <ac:chgData name="Guy, Erica (US)" userId="1fe87976-b765-4ae8-b0d1-d999fb95f92b" providerId="ADAL" clId="{C16E00C5-FDD2-4D94-9E8B-3436556C05AB}" dt="2026-07-23T21:40:09.951" v="242" actId="165"/>
          <ac:spMkLst>
            <pc:docMk/>
            <pc:sldMk cId="3933581782" sldId="1418"/>
            <ac:spMk id="19" creationId="{DE538F43-23B0-DB12-A9ED-9FEFCD9A71F2}"/>
          </ac:spMkLst>
        </pc:spChg>
        <pc:spChg chg="mod topLvl">
          <ac:chgData name="Guy, Erica (US)" userId="1fe87976-b765-4ae8-b0d1-d999fb95f92b" providerId="ADAL" clId="{C16E00C5-FDD2-4D94-9E8B-3436556C05AB}" dt="2026-07-23T21:59:28.773" v="271" actId="962"/>
          <ac:spMkLst>
            <pc:docMk/>
            <pc:sldMk cId="3933581782" sldId="1418"/>
            <ac:spMk id="22" creationId="{D74BAE4A-F8B6-7195-D9F9-03B7BDFF381D}"/>
          </ac:spMkLst>
        </pc:spChg>
        <pc:spChg chg="mod">
          <ac:chgData name="Guy, Erica (US)" userId="1fe87976-b765-4ae8-b0d1-d999fb95f92b" providerId="ADAL" clId="{C16E00C5-FDD2-4D94-9E8B-3436556C05AB}" dt="2026-07-23T21:40:09.951" v="242" actId="165"/>
          <ac:spMkLst>
            <pc:docMk/>
            <pc:sldMk cId="3933581782" sldId="1418"/>
            <ac:spMk id="26" creationId="{0B1E987E-C631-1760-29C6-84628934F0E9}"/>
          </ac:spMkLst>
        </pc:spChg>
        <pc:spChg chg="mod">
          <ac:chgData name="Guy, Erica (US)" userId="1fe87976-b765-4ae8-b0d1-d999fb95f92b" providerId="ADAL" clId="{C16E00C5-FDD2-4D94-9E8B-3436556C05AB}" dt="2026-07-23T21:40:09.951" v="242" actId="165"/>
          <ac:spMkLst>
            <pc:docMk/>
            <pc:sldMk cId="3933581782" sldId="1418"/>
            <ac:spMk id="33" creationId="{D33F1B4B-384E-F772-E9CA-7E3A7539B3ED}"/>
          </ac:spMkLst>
        </pc:spChg>
        <pc:spChg chg="mod">
          <ac:chgData name="Guy, Erica (US)" userId="1fe87976-b765-4ae8-b0d1-d999fb95f92b" providerId="ADAL" clId="{C16E00C5-FDD2-4D94-9E8B-3436556C05AB}" dt="2026-07-23T21:40:09.951" v="242" actId="165"/>
          <ac:spMkLst>
            <pc:docMk/>
            <pc:sldMk cId="3933581782" sldId="1418"/>
            <ac:spMk id="34" creationId="{0447099B-0E93-F059-188B-11610E003E75}"/>
          </ac:spMkLst>
        </pc:spChg>
        <pc:spChg chg="mod">
          <ac:chgData name="Guy, Erica (US)" userId="1fe87976-b765-4ae8-b0d1-d999fb95f92b" providerId="ADAL" clId="{C16E00C5-FDD2-4D94-9E8B-3436556C05AB}" dt="2026-07-23T21:40:09.951" v="242" actId="165"/>
          <ac:spMkLst>
            <pc:docMk/>
            <pc:sldMk cId="3933581782" sldId="1418"/>
            <ac:spMk id="35" creationId="{7184B1E4-0BFB-8000-90A9-63EF70CDBA0D}"/>
          </ac:spMkLst>
        </pc:spChg>
        <pc:spChg chg="mod">
          <ac:chgData name="Guy, Erica (US)" userId="1fe87976-b765-4ae8-b0d1-d999fb95f92b" providerId="ADAL" clId="{C16E00C5-FDD2-4D94-9E8B-3436556C05AB}" dt="2026-07-23T22:00:18.139" v="273" actId="962"/>
          <ac:spMkLst>
            <pc:docMk/>
            <pc:sldMk cId="3933581782" sldId="1418"/>
            <ac:spMk id="36" creationId="{188566EC-1354-EC28-802F-172772705F59}"/>
          </ac:spMkLst>
        </pc:spChg>
        <pc:spChg chg="mod topLvl">
          <ac:chgData name="Guy, Erica (US)" userId="1fe87976-b765-4ae8-b0d1-d999fb95f92b" providerId="ADAL" clId="{C16E00C5-FDD2-4D94-9E8B-3436556C05AB}" dt="2026-07-23T22:00:51.154" v="275" actId="962"/>
          <ac:spMkLst>
            <pc:docMk/>
            <pc:sldMk cId="3933581782" sldId="1418"/>
            <ac:spMk id="37" creationId="{F800866E-DC08-1A3D-492F-61213138DBD3}"/>
          </ac:spMkLst>
        </pc:spChg>
        <pc:grpChg chg="mod">
          <ac:chgData name="Guy, Erica (US)" userId="1fe87976-b765-4ae8-b0d1-d999fb95f92b" providerId="ADAL" clId="{C16E00C5-FDD2-4D94-9E8B-3436556C05AB}" dt="2026-07-23T22:26:36.781" v="279" actId="962"/>
          <ac:grpSpMkLst>
            <pc:docMk/>
            <pc:sldMk cId="3933581782" sldId="1418"/>
            <ac:grpSpMk id="40" creationId="{3CDB86CC-09B1-2129-FAF0-EB046FF67903}"/>
          </ac:grpSpMkLst>
        </pc:grpChg>
        <pc:grpChg chg="mod">
          <ac:chgData name="Guy, Erica (US)" userId="1fe87976-b765-4ae8-b0d1-d999fb95f92b" providerId="ADAL" clId="{C16E00C5-FDD2-4D94-9E8B-3436556C05AB}" dt="2026-07-23T22:23:49.871" v="276" actId="962"/>
          <ac:grpSpMkLst>
            <pc:docMk/>
            <pc:sldMk cId="3933581782" sldId="1418"/>
            <ac:grpSpMk id="41" creationId="{28447B24-5A00-4813-D4A0-877CA81BCEFA}"/>
          </ac:grpSpMkLst>
        </pc:grpChg>
        <pc:picChg chg="mod">
          <ac:chgData name="Guy, Erica (US)" userId="1fe87976-b765-4ae8-b0d1-d999fb95f92b" providerId="ADAL" clId="{C16E00C5-FDD2-4D94-9E8B-3436556C05AB}" dt="2026-07-23T21:40:17.102" v="243" actId="962"/>
          <ac:picMkLst>
            <pc:docMk/>
            <pc:sldMk cId="3933581782" sldId="1418"/>
            <ac:picMk id="5" creationId="{174C8BA2-F30D-0344-37C8-E9BCDFF34156}"/>
          </ac:picMkLst>
        </pc:picChg>
      </pc:sldChg>
      <pc:sldChg chg="addSp delSp modSp mod">
        <pc:chgData name="Guy, Erica (US)" userId="1fe87976-b765-4ae8-b0d1-d999fb95f92b" providerId="ADAL" clId="{C16E00C5-FDD2-4D94-9E8B-3436556C05AB}" dt="2026-07-23T22:35:32.590" v="286" actId="962"/>
        <pc:sldMkLst>
          <pc:docMk/>
          <pc:sldMk cId="4275653636" sldId="1419"/>
        </pc:sldMkLst>
        <pc:spChg chg="mod ord topLvl">
          <ac:chgData name="Guy, Erica (US)" userId="1fe87976-b765-4ae8-b0d1-d999fb95f92b" providerId="ADAL" clId="{C16E00C5-FDD2-4D94-9E8B-3436556C05AB}" dt="2026-07-23T22:33:04.958" v="283"/>
          <ac:spMkLst>
            <pc:docMk/>
            <pc:sldMk cId="4275653636" sldId="1419"/>
            <ac:spMk id="7" creationId="{691BE61F-20CD-1D7B-9BCB-047D72DA0BCB}"/>
          </ac:spMkLst>
        </pc:spChg>
        <pc:grpChg chg="add mod">
          <ac:chgData name="Guy, Erica (US)" userId="1fe87976-b765-4ae8-b0d1-d999fb95f92b" providerId="ADAL" clId="{C16E00C5-FDD2-4D94-9E8B-3436556C05AB}" dt="2026-07-23T22:35:32.590" v="286" actId="962"/>
          <ac:grpSpMkLst>
            <pc:docMk/>
            <pc:sldMk cId="4275653636" sldId="1419"/>
            <ac:grpSpMk id="3" creationId="{8F48919C-DD9D-873C-49A2-10993EFD9372}"/>
          </ac:grpSpMkLst>
        </pc:grpChg>
        <pc:grpChg chg="del">
          <ac:chgData name="Guy, Erica (US)" userId="1fe87976-b765-4ae8-b0d1-d999fb95f92b" providerId="ADAL" clId="{C16E00C5-FDD2-4D94-9E8B-3436556C05AB}" dt="2026-07-23T22:32:53.155" v="282" actId="165"/>
          <ac:grpSpMkLst>
            <pc:docMk/>
            <pc:sldMk cId="4275653636" sldId="1419"/>
            <ac:grpSpMk id="16" creationId="{EB4B6E68-29F7-9B35-F8CF-F90B37A2E9A5}"/>
          </ac:grpSpMkLst>
        </pc:grpChg>
        <pc:picChg chg="mod topLvl">
          <ac:chgData name="Guy, Erica (US)" userId="1fe87976-b765-4ae8-b0d1-d999fb95f92b" providerId="ADAL" clId="{C16E00C5-FDD2-4D94-9E8B-3436556C05AB}" dt="2026-07-23T22:34:15.317" v="284" actId="164"/>
          <ac:picMkLst>
            <pc:docMk/>
            <pc:sldMk cId="4275653636" sldId="1419"/>
            <ac:picMk id="6" creationId="{CD2E0C8B-027C-E1C0-375B-99EBDDF6ECF4}"/>
          </ac:picMkLst>
        </pc:picChg>
        <pc:picChg chg="mod topLvl">
          <ac:chgData name="Guy, Erica (US)" userId="1fe87976-b765-4ae8-b0d1-d999fb95f92b" providerId="ADAL" clId="{C16E00C5-FDD2-4D94-9E8B-3436556C05AB}" dt="2026-07-23T22:34:15.317" v="284" actId="164"/>
          <ac:picMkLst>
            <pc:docMk/>
            <pc:sldMk cId="4275653636" sldId="1419"/>
            <ac:picMk id="15" creationId="{B0954E2D-A9CE-3A6A-D2D9-3C0E67304ADA}"/>
          </ac:picMkLst>
        </pc:picChg>
      </pc:sldChg>
      <pc:sldChg chg="delSp modSp mod">
        <pc:chgData name="Guy, Erica (US)" userId="1fe87976-b765-4ae8-b0d1-d999fb95f92b" providerId="ADAL" clId="{C16E00C5-FDD2-4D94-9E8B-3436556C05AB}" dt="2026-07-23T23:19:49.299" v="900" actId="962"/>
        <pc:sldMkLst>
          <pc:docMk/>
          <pc:sldMk cId="2963503403" sldId="1424"/>
        </pc:sldMkLst>
        <pc:spChg chg="mod topLvl">
          <ac:chgData name="Guy, Erica (US)" userId="1fe87976-b765-4ae8-b0d1-d999fb95f92b" providerId="ADAL" clId="{C16E00C5-FDD2-4D94-9E8B-3436556C05AB}" dt="2026-07-23T23:12:56.579" v="452" actId="165"/>
          <ac:spMkLst>
            <pc:docMk/>
            <pc:sldMk cId="2963503403" sldId="1424"/>
            <ac:spMk id="6" creationId="{80FE4D81-1545-8781-B7CB-9956B4602E53}"/>
          </ac:spMkLst>
        </pc:spChg>
        <pc:spChg chg="mod topLvl">
          <ac:chgData name="Guy, Erica (US)" userId="1fe87976-b765-4ae8-b0d1-d999fb95f92b" providerId="ADAL" clId="{C16E00C5-FDD2-4D94-9E8B-3436556C05AB}" dt="2026-07-23T23:12:56.579" v="452" actId="165"/>
          <ac:spMkLst>
            <pc:docMk/>
            <pc:sldMk cId="2963503403" sldId="1424"/>
            <ac:spMk id="7" creationId="{0F2BD5BB-D778-E80C-F557-ECC37576B570}"/>
          </ac:spMkLst>
        </pc:spChg>
        <pc:spChg chg="mod topLvl">
          <ac:chgData name="Guy, Erica (US)" userId="1fe87976-b765-4ae8-b0d1-d999fb95f92b" providerId="ADAL" clId="{C16E00C5-FDD2-4D94-9E8B-3436556C05AB}" dt="2026-07-23T23:12:56.579" v="452" actId="165"/>
          <ac:spMkLst>
            <pc:docMk/>
            <pc:sldMk cId="2963503403" sldId="1424"/>
            <ac:spMk id="8" creationId="{088ADF6A-7E71-B893-8C45-E9243F530664}"/>
          </ac:spMkLst>
        </pc:spChg>
        <pc:spChg chg="mod topLvl">
          <ac:chgData name="Guy, Erica (US)" userId="1fe87976-b765-4ae8-b0d1-d999fb95f92b" providerId="ADAL" clId="{C16E00C5-FDD2-4D94-9E8B-3436556C05AB}" dt="2026-07-23T23:12:56.579" v="452" actId="165"/>
          <ac:spMkLst>
            <pc:docMk/>
            <pc:sldMk cId="2963503403" sldId="1424"/>
            <ac:spMk id="9" creationId="{C769E481-26AA-E673-05A2-4043BA20D47F}"/>
          </ac:spMkLst>
        </pc:spChg>
        <pc:spChg chg="mod topLvl">
          <ac:chgData name="Guy, Erica (US)" userId="1fe87976-b765-4ae8-b0d1-d999fb95f92b" providerId="ADAL" clId="{C16E00C5-FDD2-4D94-9E8B-3436556C05AB}" dt="2026-07-23T23:12:56.579" v="452" actId="165"/>
          <ac:spMkLst>
            <pc:docMk/>
            <pc:sldMk cId="2963503403" sldId="1424"/>
            <ac:spMk id="11" creationId="{8A67D6B9-2A02-C1FC-9F37-B3AE1A76AB57}"/>
          </ac:spMkLst>
        </pc:spChg>
        <pc:spChg chg="mod topLvl">
          <ac:chgData name="Guy, Erica (US)" userId="1fe87976-b765-4ae8-b0d1-d999fb95f92b" providerId="ADAL" clId="{C16E00C5-FDD2-4D94-9E8B-3436556C05AB}" dt="2026-07-23T23:12:56.579" v="452" actId="165"/>
          <ac:spMkLst>
            <pc:docMk/>
            <pc:sldMk cId="2963503403" sldId="1424"/>
            <ac:spMk id="12" creationId="{CA6FA1CC-3DF1-2624-19D8-E3C23C6A2A0F}"/>
          </ac:spMkLst>
        </pc:spChg>
        <pc:spChg chg="mod topLvl">
          <ac:chgData name="Guy, Erica (US)" userId="1fe87976-b765-4ae8-b0d1-d999fb95f92b" providerId="ADAL" clId="{C16E00C5-FDD2-4D94-9E8B-3436556C05AB}" dt="2026-07-23T23:12:56.579" v="452" actId="165"/>
          <ac:spMkLst>
            <pc:docMk/>
            <pc:sldMk cId="2963503403" sldId="1424"/>
            <ac:spMk id="13" creationId="{82EA1E04-9FD7-0120-96E8-962681D1C707}"/>
          </ac:spMkLst>
        </pc:spChg>
        <pc:grpChg chg="del">
          <ac:chgData name="Guy, Erica (US)" userId="1fe87976-b765-4ae8-b0d1-d999fb95f92b" providerId="ADAL" clId="{C16E00C5-FDD2-4D94-9E8B-3436556C05AB}" dt="2026-07-23T23:12:56.579" v="452" actId="165"/>
          <ac:grpSpMkLst>
            <pc:docMk/>
            <pc:sldMk cId="2963503403" sldId="1424"/>
            <ac:grpSpMk id="3" creationId="{C3048343-2E16-8EE8-705C-26AA41BD7F0A}"/>
          </ac:grpSpMkLst>
        </pc:grpChg>
        <pc:picChg chg="mod topLvl">
          <ac:chgData name="Guy, Erica (US)" userId="1fe87976-b765-4ae8-b0d1-d999fb95f92b" providerId="ADAL" clId="{C16E00C5-FDD2-4D94-9E8B-3436556C05AB}" dt="2026-07-23T23:19:49.299" v="900" actId="962"/>
          <ac:picMkLst>
            <pc:docMk/>
            <pc:sldMk cId="2963503403" sldId="1424"/>
            <ac:picMk id="10" creationId="{74658A3D-F523-D754-B8A7-117833B3497A}"/>
          </ac:picMkLst>
        </pc:picChg>
      </pc:sldChg>
      <pc:sldChg chg="delSp mod">
        <pc:chgData name="Guy, Erica (US)" userId="1fe87976-b765-4ae8-b0d1-d999fb95f92b" providerId="ADAL" clId="{C16E00C5-FDD2-4D94-9E8B-3436556C05AB}" dt="2026-07-23T22:35:38.490" v="287" actId="478"/>
        <pc:sldMkLst>
          <pc:docMk/>
          <pc:sldMk cId="2280939959" sldId="1426"/>
        </pc:sldMkLst>
        <pc:spChg chg="del">
          <ac:chgData name="Guy, Erica (US)" userId="1fe87976-b765-4ae8-b0d1-d999fb95f92b" providerId="ADAL" clId="{C16E00C5-FDD2-4D94-9E8B-3436556C05AB}" dt="2026-07-23T22:35:38.490" v="287" actId="478"/>
          <ac:spMkLst>
            <pc:docMk/>
            <pc:sldMk cId="2280939959" sldId="1426"/>
            <ac:spMk id="4" creationId="{50008AA0-5436-59A5-28F3-07FA901E503A}"/>
          </ac:spMkLst>
        </pc:spChg>
      </pc:sldChg>
      <pc:sldChg chg="del">
        <pc:chgData name="Guy, Erica (US)" userId="1fe87976-b765-4ae8-b0d1-d999fb95f92b" providerId="ADAL" clId="{C16E00C5-FDD2-4D94-9E8B-3436556C05AB}" dt="2026-07-23T21:24:42.962" v="1" actId="47"/>
        <pc:sldMkLst>
          <pc:docMk/>
          <pc:sldMk cId="1305018571" sldId="1428"/>
        </pc:sldMkLst>
      </pc:sldChg>
      <pc:sldChg chg="del">
        <pc:chgData name="Guy, Erica (US)" userId="1fe87976-b765-4ae8-b0d1-d999fb95f92b" providerId="ADAL" clId="{C16E00C5-FDD2-4D94-9E8B-3436556C05AB}" dt="2026-07-23T21:25:26.525" v="5" actId="47"/>
        <pc:sldMkLst>
          <pc:docMk/>
          <pc:sldMk cId="3528301138" sldId="1429"/>
        </pc:sldMkLst>
      </pc:sldChg>
      <pc:sldChg chg="add">
        <pc:chgData name="Guy, Erica (US)" userId="1fe87976-b765-4ae8-b0d1-d999fb95f92b" providerId="ADAL" clId="{C16E00C5-FDD2-4D94-9E8B-3436556C05AB}" dt="2026-07-23T21:24:40.732" v="0"/>
        <pc:sldMkLst>
          <pc:docMk/>
          <pc:sldMk cId="3908501432" sldId="1430"/>
        </pc:sldMkLst>
      </pc:sldChg>
      <pc:sldChg chg="add">
        <pc:chgData name="Guy, Erica (US)" userId="1fe87976-b765-4ae8-b0d1-d999fb95f92b" providerId="ADAL" clId="{C16E00C5-FDD2-4D94-9E8B-3436556C05AB}" dt="2026-07-23T21:24:57.002" v="2"/>
        <pc:sldMkLst>
          <pc:docMk/>
          <pc:sldMk cId="3121375961" sldId="1431"/>
        </pc:sldMkLst>
      </pc:sldChg>
      <pc:sldChg chg="modSp add mod modNotesTx">
        <pc:chgData name="Guy, Erica (US)" userId="1fe87976-b765-4ae8-b0d1-d999fb95f92b" providerId="ADAL" clId="{C16E00C5-FDD2-4D94-9E8B-3436556C05AB}" dt="2026-07-23T21:25:48.438" v="13" actId="20577"/>
        <pc:sldMkLst>
          <pc:docMk/>
          <pc:sldMk cId="685918098" sldId="1432"/>
        </pc:sldMkLst>
        <pc:spChg chg="mod">
          <ac:chgData name="Guy, Erica (US)" userId="1fe87976-b765-4ae8-b0d1-d999fb95f92b" providerId="ADAL" clId="{C16E00C5-FDD2-4D94-9E8B-3436556C05AB}" dt="2026-07-23T21:25:43.993" v="11" actId="20577"/>
          <ac:spMkLst>
            <pc:docMk/>
            <pc:sldMk cId="685918098" sldId="1432"/>
            <ac:spMk id="2" creationId="{4F730717-FEFC-5AED-FFB2-F109C5CB7972}"/>
          </ac:spMkLst>
        </pc:spChg>
        <pc:spChg chg="mod">
          <ac:chgData name="Guy, Erica (US)" userId="1fe87976-b765-4ae8-b0d1-d999fb95f92b" providerId="ADAL" clId="{C16E00C5-FDD2-4D94-9E8B-3436556C05AB}" dt="2026-07-23T21:25:35.807" v="7" actId="20577"/>
          <ac:spMkLst>
            <pc:docMk/>
            <pc:sldMk cId="685918098" sldId="1432"/>
            <ac:spMk id="4" creationId="{EB14DC48-0E49-834B-41D0-16B81F1B4817}"/>
          </ac:spMkLst>
        </pc:spChg>
        <pc:spChg chg="mod">
          <ac:chgData name="Guy, Erica (US)" userId="1fe87976-b765-4ae8-b0d1-d999fb95f92b" providerId="ADAL" clId="{C16E00C5-FDD2-4D94-9E8B-3436556C05AB}" dt="2026-07-23T21:25:39.729" v="9" actId="20577"/>
          <ac:spMkLst>
            <pc:docMk/>
            <pc:sldMk cId="685918098" sldId="1432"/>
            <ac:spMk id="27" creationId="{13C9591B-121B-4CA6-CCC5-62B9C6C4173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new Section adds Support statements that explain how to determine the minimum track clearance distance at a grade crossing. There are several factors to be considered, which are outlined in the Support.  A new reference to an illustration in the Highway-Rail Crossing Handbook is also provided.</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3778990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new section provides Support and Guidance regarding adjacent grade crossings, for example separate railroads, or a railroad and an LRT alignment operating in parallel corridors. Adjacent grade crossings exist within 200 feet of each other as measured along the highway between the inside rails.</a:t>
            </a:r>
            <a:r>
              <a:rPr lang="en-US" sz="1800" b="0" i="1" u="none" strike="noStrike" baseline="0">
                <a:solidFill>
                  <a:srgbClr val="0000FF"/>
                </a:solidFill>
                <a:latin typeface="Times New Roman" panose="02020603050405020304" pitchFamily="18" charset="0"/>
              </a:rPr>
              <a:t>  </a:t>
            </a:r>
            <a:r>
              <a:rPr lang="en-US" sz="1800" b="0" i="0" u="none" strike="noStrike" baseline="0">
                <a:solidFill>
                  <a:srgbClr val="0000FF"/>
                </a:solidFill>
                <a:latin typeface="Times New Roman" panose="02020603050405020304" pitchFamily="18" charset="0"/>
              </a:rPr>
              <a:t>The Guidance recommends the Diagnostic Team consider the possibility that rail traffic might arrive at a grade crossing when rail traffic is already occupying the adjacent grade crossing.</a:t>
            </a:r>
            <a:endParaRPr lang="en-US" i="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1286739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new Option states that if a particular grade crossing appears to be redundant or unnecessary for motor vehicle, pedestrian, and bicycle traffic, an engineering study may be conducted to determine the costs and benefits of eliminating the crossing. Guidance is provided on conducting the engineering study.</a:t>
            </a:r>
          </a:p>
          <a:p>
            <a:endParaRPr lang="en-US"/>
          </a:p>
          <a:p>
            <a:r>
              <a:rPr lang="en-US"/>
              <a:t>A Standard is revised to state that where a grade crossing is eliminated, the traffic control devices for the crossing shall be removed, and shall be covered or turned from view in the interim period prior to removal.</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4019711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Support is revised to include that temporary traffic control planning is needed when traffic is detoured over an existing grade crossing.</a:t>
            </a:r>
          </a:p>
          <a:p>
            <a:endParaRPr lang="en-US"/>
          </a:p>
          <a:p>
            <a:r>
              <a:rPr lang="en-US"/>
              <a:t>Guidance is added that the railroad company or transit agency should be part of the temporary traffic control planning process for temporary traffic control over an active grade crossing. Where a grade crossing warning system is not modified to support the temporary traffic control operation, at least one uniformed law enforcement officer should be in place at all times that rail traffic might approach or occupy the grade crossing.</a:t>
            </a:r>
          </a:p>
          <a:p>
            <a:endParaRPr lang="en-US"/>
          </a:p>
          <a:p>
            <a:r>
              <a:rPr lang="en-US"/>
              <a:t>Additional Guidance is provided for cases where traffic is detoured over an existing passive grade crossings.  The new Guidance includes agencies and stakeholders that should have input into the TTC plan and factors that should be considered.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4155563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3134461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Clarification is added that the sizes of grade crossing signs in Table 8B-1 are the minimum sizes.  An Option statement allows the use of larger signs if needed.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448975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An Option is changed to Standard to require a minimum of one Crossbuck sign on each highway approach to every highway-LRT grade crossing where flashing-light signals or automatic gates are used, alone or in combination with other traffic control devices. This change is made to ensure that road users understand why a gate is present.</a:t>
            </a: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Standard is revised to require that if there are two or more tracks at a grade crossing, the number of tracks shall be indicated on a supplemental Number of Tracks plaque. The Standard previously only applied to passive crossings.  This change is made because the presence of two or more tracks at a crossing adds complexity for road users and additional risks, such as in situations in which trains occupy both tracks, where the tracks are spaced such that a vehicle could become stuck between the tracks, or where the visibility of the second track is limited. This revision improves safety by providing uniformity for multitrack crossings that accommodates the expectancy of the road user.</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231199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Standard is revised to reduce the requirement for retroreflective white material on the back of the Crossbuck sign </a:t>
            </a:r>
            <a:r>
              <a:rPr lang="en-US" b="1">
                <a:solidFill>
                  <a:srgbClr val="000000"/>
                </a:solidFill>
                <a:effectLst/>
                <a:ea typeface="Times New Roman" panose="02020603050405020304" pitchFamily="18" charset="0"/>
                <a:cs typeface="Arial" panose="020B0604020202020204" pitchFamily="34" charset="0"/>
              </a:rPr>
              <a:t>to apply only to passive grade crossings</a:t>
            </a:r>
            <a:r>
              <a:rPr lang="en-US">
                <a:solidFill>
                  <a:srgbClr val="000000"/>
                </a:solidFill>
                <a:effectLst/>
                <a:ea typeface="Times New Roman" panose="02020603050405020304" pitchFamily="18" charset="0"/>
                <a:cs typeface="Arial" panose="020B0604020202020204" pitchFamily="34" charset="0"/>
              </a:rPr>
              <a:t>. This change is made because active grade crossings have signals or warning lights for traffic control device conspicuity. </a:t>
            </a:r>
            <a:r>
              <a:rPr lang="en-US">
                <a:solidFill>
                  <a:srgbClr val="000000"/>
                </a:solidFill>
                <a:effectLst/>
                <a:ea typeface="Calibri" panose="020F0502020204030204" pitchFamily="34" charset="0"/>
                <a:cs typeface="Arial" panose="020B0604020202020204" pitchFamily="34" charset="0"/>
              </a:rPr>
              <a:t>An Option is added that a strip of retroreflective white material may be added on the back of each Crossbuck sign at active grade crossings, as this may improve visibility of the grade crossing during power outages.</a:t>
            </a: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Guidance is revised that minimum clearance dimensions </a:t>
            </a:r>
            <a:r>
              <a:rPr lang="en-US" sz="1200" b="0" i="0" u="none" strike="noStrike" baseline="0">
                <a:solidFill>
                  <a:srgbClr val="0000FF"/>
                </a:solidFill>
                <a:latin typeface="Arial" panose="020B0604020202020204" pitchFamily="34" charset="0"/>
                <a:cs typeface="Arial" panose="020B0604020202020204" pitchFamily="34" charset="0"/>
              </a:rPr>
              <a:t>for crossbuck signs relative to the proximity to the nearest rail </a:t>
            </a:r>
            <a:r>
              <a:rPr lang="en-US">
                <a:solidFill>
                  <a:srgbClr val="000000"/>
                </a:solidFill>
                <a:effectLst/>
                <a:ea typeface="Times New Roman" panose="02020603050405020304" pitchFamily="18" charset="0"/>
                <a:cs typeface="Arial" panose="020B0604020202020204" pitchFamily="34" charset="0"/>
              </a:rPr>
              <a:t>should conform to the requirements of the railroad company and/or transit agency, and the regulatory agency with statutory authority (if applicable).</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r>
              <a:rPr lang="en-US">
                <a:solidFill>
                  <a:srgbClr val="000000"/>
                </a:solidFill>
                <a:effectLst/>
                <a:ea typeface="Times New Roman" panose="02020603050405020304" pitchFamily="18" charset="0"/>
                <a:cs typeface="Arial" panose="020B0604020202020204" pitchFamily="34" charset="0"/>
              </a:rPr>
              <a:t>New Guidance recommends that the mounting height to the center of Crossbuck signs be approximately 9 feet. An Option allows this mounting height to vary as require by local conditions and to accommodate signs mounted below the Crossbuck sign.</a:t>
            </a: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1617991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addresses passive grade crossings near highway-highway intersections.</a:t>
            </a:r>
          </a:p>
          <a:p>
            <a:endParaRPr lang="en-US"/>
          </a:p>
          <a:p>
            <a:r>
              <a:rPr lang="en-US"/>
              <a:t>Guidance is added recommending that where a passive grade crossing is located on a stop-controlled approach and the clear storage distance is less than the length of the design vehicle, and where adequate sight distance to oncoming traffic on the parallel roadway is available to road users stopped on the approach to the grade crossing, consideration should be given to installing a STOP sign at the Crossbuck Assembly instead of at the highway-highway intersection. If the STOP sign is installed at the Crossbuck Assembly instead of at the highway-highway intersection, the Diagnostic Team should consider installing some other intersection traffic control device at the highway-highway intersection.</a:t>
            </a:r>
          </a:p>
          <a:p>
            <a:endParaRPr lang="en-US"/>
          </a:p>
          <a:p>
            <a:r>
              <a:rPr lang="en-US"/>
              <a:t>A new Standard requires that if a Crossbuck Assembly is installed on the approach to a passive grade crossing located at a highway-highway intersection controlled by a traffic control signal that is not interconnected with the grade crossing and not preempted by the approach of rail traffic, a Diagnostic Team shall be convened to determine the appropriate traffic control devices. A STOP sign shall not be installed on a Crossbuck Assembly in this situation.</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237464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Standard is revised to clarify that on </a:t>
            </a:r>
            <a:r>
              <a:rPr lang="en-US" u="sng"/>
              <a:t>existing</a:t>
            </a:r>
            <a:r>
              <a:rPr lang="en-US"/>
              <a:t> Crossbuck sign supports, the minimum mounting height for YIELD and STOP signs is 4 feet. On </a:t>
            </a:r>
            <a:r>
              <a:rPr lang="en-US" u="sng"/>
              <a:t>new</a:t>
            </a:r>
            <a:r>
              <a:rPr lang="en-US"/>
              <a:t> Crossbuck sign supports </a:t>
            </a:r>
            <a:r>
              <a:rPr lang="en-US" u="sng"/>
              <a:t>or</a:t>
            </a:r>
            <a:r>
              <a:rPr lang="en-US"/>
              <a:t> when mounted on separate supports, the minimum mounting height is 5 feet in rural areas and 7 feet in areas where parking or pedestrian movements are likely to occur.</a:t>
            </a:r>
          </a:p>
          <a:p>
            <a:endParaRPr lang="en-US"/>
          </a:p>
          <a:p>
            <a:r>
              <a:rPr lang="en-US"/>
              <a:t>Guidance is revised to state that if a YIELD or STOP sign is installed for a Crossbuck Assembly at a grade crossing on a separate support than the Crossbuck sign, the YIELD or STOP sign should be placed in the same plane as the Crossbuck sign and closer to the traveled way than the Crossbuck sign. The minimum separation between the nearest point of the YIELD or STOP sign and the nearest point of the Crossbuck sign should be 2 inches.</a:t>
            </a:r>
          </a:p>
          <a:p>
            <a:endParaRPr lang="en-US"/>
          </a:p>
          <a:p>
            <a:r>
              <a:rPr lang="en-US"/>
              <a:t>Standards are revised to include that a white retroreflective strip wrapped around a round support for the full length of the support from the Crossbuck Sign or Number of Tracks plaque to within 2 feet above the near edge of the roadway shall satisfy the requirement of a vertical strip of retroreflective white material on the back each Crossbuck sign support at passive grade crossings as long as the round support has an outside diameter of at least 2 inches.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391705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Standard was revised to add a new exception that states Grade Crossing Advance Warning signs are not required at highway-LRT grade crossings where Crossbuck signs are not used.</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2032438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Guidance is added that a DO NOT STOP ON TRACKS sign should be used at any location where vehicle queues are likely to extend on to the tracks. This change is made to simply the Guidance about when to use the sign.</a:t>
            </a:r>
          </a:p>
          <a:p>
            <a:endParaRPr lang="en-US"/>
          </a:p>
          <a:p>
            <a:r>
              <a:rPr lang="en-US"/>
              <a:t>A new Support statement is added to list the types of conditions that could result in vehicles queuing onto the tracks.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2817981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new Standard is added requiring that where tracks are out of service, even if a TRACKS OUT OF SERVICE sign has been installed, an Emergency Notification System sign shall be retained at the grade crossing and shall be visible to road users, until the tracks have been removed or paved over.  </a:t>
            </a:r>
          </a:p>
          <a:p>
            <a:r>
              <a:rPr lang="en-US">
                <a:highlight>
                  <a:srgbClr val="FFFF00"/>
                </a:highlight>
              </a:rPr>
              <a:t>While not explicitly stated, the Diagnostic Team may deviate from this Standard based on a documented engineering study in limited cases where the ENS phone service has been discontinued in conjunction with the tracks being out of service.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4269648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Guidance and Support are added regarding other vehicle types and combinations that face the potential risk of hanging up at a grade crossing.</a:t>
            </a:r>
          </a:p>
          <a:p>
            <a:r>
              <a:rPr lang="en-US"/>
              <a:t>Word message warning signs and selective exclusion regulatory signs for specific vehicle types and combinations should be used in addition to, or in place of, the Low Ground Clearance Grade Crossing sign.</a:t>
            </a:r>
          </a:p>
          <a:p>
            <a:r>
              <a:rPr lang="en-US"/>
              <a:t>This change includes a compliance date of 5 years for agencies to assess and install additional signing (if needed) at known low ground clearance locations identified in their grade crossing inventories.  More information on the compliance date is available in the slide presentation for Part 1 of the 11</a:t>
            </a:r>
            <a:r>
              <a:rPr lang="en-US" baseline="30000"/>
              <a:t>th</a:t>
            </a:r>
            <a:r>
              <a:rPr lang="en-US"/>
              <a:t> Edition.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1486553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a:t>A new Section is added regarding the Another Train Coming activated blank-out sign. It can be used to provide notification of another train coming at multi-track crossings or where users might not consider the arrival of another train on a different track.  The decision to use this sign is made by the Diagnostic Team based on </a:t>
            </a:r>
            <a:r>
              <a:rPr lang="en-US" b="0" u="none" strike="noStrike" baseline="0">
                <a:solidFill>
                  <a:srgbClr val="0000FF"/>
                </a:solidFill>
              </a:rPr>
              <a:t>collision history, train speeds and volumes, operating plans and/or schedules, and the presence of a nearby station or transit center.  The sign may also be supplemented with a warning beacon as discussed in Section 4S.03.</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28230551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new Standard prohibits the use of a Storage Space signs as a replacement for the required Grade Crossing Advance Warning sign. If used, the Storage Space sign shall be used in addition to the W10-1 sign and shall be mounted on a separate post.  This clarification is intended to emphasize the importance and priority of the Grade Crossing Advance Warning sign on the approach.</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1652596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 new Section is added regarding the optional use of NEXT CROSSING plaques. These plaques may be used in conjunction with Low Ground Clearance or Skewed Crossing warning signs.  The Next Crossing plaque indicates the condition applies at the next crossing location a road user will encounter.  The </a:t>
            </a:r>
            <a:r>
              <a:rPr lang="en-US" u="sng"/>
              <a:t>Use</a:t>
            </a:r>
            <a:r>
              <a:rPr lang="en-US"/>
              <a:t> Next Crossing plaque warns applicable road users to cross at a subsequent crossing to avoid the condition.  The Use Next Crossing plaque is one of the strategies to be considered when assessing low ground clearance situations as part of the discussed previously compliance date requirement.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34689726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new Option is added to the use of ROUGH CROSSING plaques.  They may be mounted below the Grade Crossing Advance Warning sign to provide supplemental information that the surface or condition of the grade crossing might require a reduced speed or some other appropriate action by the road user.</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11205696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Guidance was changed to a Standard to require installation of Emergency Notification System (ENS) signs for all highway-rail grade crossings and all highway-LRT grade crossings with automatic gates or flashing light signals.  The ENS sign shall be retroreflective. This change is made to be consistent with Federal Railroad Administration (FRA) regulations.</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Standard requires minimum 12-inch width and 9-inch height dimensions, as well as number and letter heights for the ENS sign to be consistent with new requirements circulated by the FRA.</a:t>
            </a:r>
            <a:br>
              <a:rPr lang="en-US">
                <a:solidFill>
                  <a:srgbClr val="000000"/>
                </a:solidFill>
                <a:effectLst/>
                <a:ea typeface="Times New Roman" panose="02020603050405020304" pitchFamily="18" charset="0"/>
                <a:cs typeface="Arial" panose="020B0604020202020204" pitchFamily="34" charset="0"/>
              </a:rPr>
            </a:b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Option allows the seven-character grade crossing inventory number to be shown on the sign as a black legend on a white rectangular background. This change is made to allow additional flexibility in sign production methods.</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1168942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Guidance statement recommends that ENS signs be attached to the Crossbuck Assemblies or grade crossing signal masts on the right-hand side of each roadway approach to the grade crossing. This change is made to provide uniformity in sign placement.  The ENS sign should be visible when the automatic gate arm is in either the vertical or horizontal position.</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r>
              <a:rPr lang="en-US">
                <a:solidFill>
                  <a:srgbClr val="000000"/>
                </a:solidFill>
                <a:effectLst/>
                <a:ea typeface="Times New Roman" panose="02020603050405020304" pitchFamily="18" charset="0"/>
                <a:cs typeface="Arial" panose="020B0604020202020204" pitchFamily="34" charset="0"/>
              </a:rPr>
              <a:t>A new Option allows Emergency Notification signs to be located on a separate post and permits additional Emergency Notification signs to be installed at a grade crossing.  Based on FRA comments, ENS signs may be oriented perpendicular or parallel to approaching traffic.</a:t>
            </a:r>
          </a:p>
          <a:p>
            <a:endParaRPr lang="en-US">
              <a:solidFill>
                <a:srgbClr val="000000"/>
              </a:solidFill>
              <a:effectLst/>
              <a:cs typeface="Arial" panose="020B0604020202020204" pitchFamily="34" charset="0"/>
            </a:endParaRPr>
          </a:p>
          <a:p>
            <a:r>
              <a:rPr lang="en-US">
                <a:solidFill>
                  <a:srgbClr val="000000"/>
                </a:solidFill>
                <a:effectLst/>
                <a:cs typeface="Arial" panose="020B0604020202020204" pitchFamily="34" charset="0"/>
              </a:rPr>
              <a:t>A new Option was also included to allow a NOTICE header panel above the ENS sign to enhance sign conspicuity.</a:t>
            </a: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475704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Part 8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 new Chapter 8C is added containing previously existing content and new content regarding pavement markings at grade crossings. Markings were previously included with signs in Chapter 8B.  Unless otherwise provided in this Chapter, the provisions of Part 3 are applicable to the design and location of pavement markings at grade crossings.</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17942824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Guidance is changed to a Standard to require identical grade crossing markings in each approach lane that crosses the tracks at multi-lane grade </a:t>
            </a:r>
            <a:r>
              <a:rPr lang="en-US" i="0"/>
              <a:t>crossings.  </a:t>
            </a:r>
            <a:r>
              <a:rPr lang="en-US"/>
              <a:t>A new Standard requires that grade crossing pavement markings shall be placed in each approach lane on all paved approaches to highway-LRT grade crossings where a Crossbuck sign is placed at the grade crossing. Based on an engineering study, the diagnostic team may exclude grade crossing pavement markings at highway-rail grade crossings where the posted or statutory speed limit is less than 40 MPH or in urban areas under certain conditions.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3313480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New Guidance recommends that if supplemental pavement marking symbol(s), such as turn arrows, are placed between the Grade Crossing Advance Warning sign and the grade crossing, the downstream transverse line should be at least 50 feet upstream from the stop or yield line at the grade crossing.  This is intended to </a:t>
            </a:r>
            <a:r>
              <a:rPr lang="en-US" sz="1800" b="0" i="0" u="none" strike="noStrike" baseline="0">
                <a:solidFill>
                  <a:srgbClr val="000000"/>
                </a:solidFill>
                <a:latin typeface="Arial" panose="020B0604020202020204" pitchFamily="34" charset="0"/>
              </a:rPr>
              <a:t>avoid the appearance that the downstream transverse line is the stop line or that the downstream transverse line and the stop line form a crosswalk.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32</a:t>
            </a:fld>
            <a:endParaRPr lang="en-US" altLang="en-US"/>
          </a:p>
        </p:txBody>
      </p:sp>
    </p:spTree>
    <p:extLst>
      <p:ext uri="{BB962C8B-B14F-4D97-AF65-F5344CB8AC3E}">
        <p14:creationId xmlns:p14="http://schemas.microsoft.com/office/powerpoint/2010/main" val="39613096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Guidance clarifies the position of the stop line at an active grade crossing where road users are controlled by flashing-light signals.  The stop line should be approximately 8 feet from the flashing-light signal or the automatic gate (if present), whichever is farther from the track.  It should be no closer than 15 feet from the nearest rail.  This new Guidance reinforces what was shown in Figure 8B-6 of the 2009 MUTCD.</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 A new Standard is added for active grade crossings where road users are controlled by a traffic control signal. In addition to the Guidance above, the Standard requires the stop line to also be positioned so it complies with Sections 4D.07 and 4D.08 for lateral and longitudinal positioning of the signal faces. </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33</a:t>
            </a:fld>
            <a:endParaRPr lang="en-US" altLang="en-US"/>
          </a:p>
        </p:txBody>
      </p:sp>
    </p:spTree>
    <p:extLst>
      <p:ext uri="{BB962C8B-B14F-4D97-AF65-F5344CB8AC3E}">
        <p14:creationId xmlns:p14="http://schemas.microsoft.com/office/powerpoint/2010/main" val="36734291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new Section 8C.04 is added to provide a Standard and Guidance on the placement of lane-use arrow markings. This change is made to address recent train-auto crashes in which a roadway user made an improper turn and turned onto the railroad track rather than at an adjacent intersection immediately beyond the grade crossing. In these crashes, an arrow pavement marking denoting an exclusive lane was located on the roadway between the stop line for the grade crossing and the track area. </a:t>
            </a:r>
          </a:p>
          <a:p>
            <a:pPr marL="0" marR="0">
              <a:lnSpc>
                <a:spcPct val="107000"/>
              </a:lnSpc>
              <a:spcBef>
                <a:spcPts val="0"/>
              </a:spcBef>
              <a:spcAft>
                <a:spcPts val="0"/>
              </a:spcAft>
            </a:pPr>
            <a:endPar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new standard prohibits placement of </a:t>
            </a:r>
            <a:r>
              <a:rPr lang="en-US"/>
              <a:t>lane-use arrow markings that indicate a turning movement from a lane that crosses the track between the stop line for the grade crossing and the track.</a:t>
            </a:r>
          </a:p>
          <a:p>
            <a:pPr marL="0" marR="0">
              <a:lnSpc>
                <a:spcPct val="107000"/>
              </a:lnSpc>
              <a:spcBef>
                <a:spcPts val="0"/>
              </a:spcBef>
              <a:spcAft>
                <a:spcPts val="0"/>
              </a:spcAft>
            </a:pPr>
            <a:endPar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0"/>
              </a:spcAft>
              <a:buClrTx/>
              <a:buSzTx/>
              <a:buFontTx/>
              <a:buNone/>
              <a:tabLst/>
              <a:defRPr/>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new Guidance statement says l</a:t>
            </a:r>
            <a:r>
              <a:rPr lang="en-US"/>
              <a:t>ane-use arrow markings that indicate a turning movement from a lane that crosses the track should not be placed less than 100 feet before the stop line for the grade crossing </a:t>
            </a:r>
            <a:r>
              <a:rPr lang="en-US" u="sng"/>
              <a:t>or</a:t>
            </a:r>
            <a:r>
              <a:rPr lang="en-US"/>
              <a:t> less than 20 feet beyond the farthest rail after crossing the track.</a:t>
            </a:r>
          </a:p>
          <a:p>
            <a:pPr marL="0" marR="0">
              <a:lnSpc>
                <a:spcPct val="107000"/>
              </a:lnSpc>
              <a:spcBef>
                <a:spcPts val="0"/>
              </a:spcBef>
              <a:spcAft>
                <a:spcPts val="0"/>
              </a:spcAft>
            </a:pPr>
            <a:endPar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endPar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34</a:t>
            </a:fld>
            <a:endParaRPr lang="en-US" altLang="en-US"/>
          </a:p>
        </p:txBody>
      </p:sp>
    </p:spTree>
    <p:extLst>
      <p:ext uri="{BB962C8B-B14F-4D97-AF65-F5344CB8AC3E}">
        <p14:creationId xmlns:p14="http://schemas.microsoft.com/office/powerpoint/2010/main" val="17506472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 new Section 8C.05 is added regarding edge lines, lane lines, center lines, raised pavement markers, and tubular markers. </a:t>
            </a: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change is made to address recent train-auto crashes in which a roadway user made an improper turn and turned onto the railroad track rather than at an adjacent intersection immediately beyond the grade crossing. In these crashes, the roadway edge line stopped near the stop line for the grade crossing and did not continue across the track area.  Several Option statements allow deviations from the Guidance statement, including cases where the highway surface in the crossing area is unable to retain pavement markings.  </a:t>
            </a:r>
          </a:p>
          <a:p>
            <a:pPr marL="0" marR="0" lvl="0" indent="0" algn="l" defTabSz="914400" rtl="0" eaLnBrk="0" fontAlgn="base" latinLnBrk="0" hangingPunct="0">
              <a:lnSpc>
                <a:spcPct val="107000"/>
              </a:lnSpc>
              <a:spcBef>
                <a:spcPts val="0"/>
              </a:spcBef>
              <a:spcAft>
                <a:spcPts val="0"/>
              </a:spcAft>
              <a:buClrTx/>
              <a:buSzTx/>
              <a:buFontTx/>
              <a:buNone/>
              <a:tabLst/>
              <a:defRPr/>
            </a:pPr>
            <a:endPar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0"/>
              </a:spcAft>
              <a:buClrTx/>
              <a:buSzTx/>
              <a:buFontTx/>
              <a:buNone/>
              <a:tabLst/>
              <a:defRPr/>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Tubular markers may be used to supplement the edge lines that extend up to and across the grade crossing and should be installed in accordance with the clearance requirements of the railroad company or transit agency.  If used, the tubular markers shall be the same color as the edge line they supplement.</a:t>
            </a:r>
          </a:p>
          <a:p>
            <a:pPr marL="0" marR="0">
              <a:lnSpc>
                <a:spcPct val="107000"/>
              </a:lnSpc>
              <a:spcBef>
                <a:spcPts val="0"/>
              </a:spcBef>
              <a:spcAft>
                <a:spcPts val="0"/>
              </a:spcAft>
            </a:pPr>
            <a:endPar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35</a:t>
            </a:fld>
            <a:endParaRPr lang="en-US" altLang="en-US"/>
          </a:p>
        </p:txBody>
      </p:sp>
    </p:spTree>
    <p:extLst>
      <p:ext uri="{BB962C8B-B14F-4D97-AF65-F5344CB8AC3E}">
        <p14:creationId xmlns:p14="http://schemas.microsoft.com/office/powerpoint/2010/main" val="6966810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Standard is revised to allow the pavement markings for a dynamic envelope to be between 4 inches and 24 inches in width.</a:t>
            </a:r>
          </a:p>
          <a:p>
            <a:endParaRPr lang="en-US"/>
          </a:p>
          <a:p>
            <a:r>
              <a:rPr lang="en-US"/>
              <a:t>To discourage vehicles from stopping on the tracks, an Option is added to allow white cross-hatching lines to be placed on the highway pavement within the dynamic envelope as a supplement to, but not as a substitute for, the solid white lines. White cross-hatching lines may also be placed on the pavement to mark areas adjacent to the dynamic envelope where vehicles are not intended to stop or stand.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36</a:t>
            </a:fld>
            <a:endParaRPr lang="en-US" altLang="en-US"/>
          </a:p>
        </p:txBody>
      </p:sp>
    </p:spTree>
    <p:extLst>
      <p:ext uri="{BB962C8B-B14F-4D97-AF65-F5344CB8AC3E}">
        <p14:creationId xmlns:p14="http://schemas.microsoft.com/office/powerpoint/2010/main" val="4638820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37</a:t>
            </a:fld>
            <a:endParaRPr lang="en-US" altLang="en-US"/>
          </a:p>
        </p:txBody>
      </p:sp>
    </p:spTree>
    <p:extLst>
      <p:ext uri="{BB962C8B-B14F-4D97-AF65-F5344CB8AC3E}">
        <p14:creationId xmlns:p14="http://schemas.microsoft.com/office/powerpoint/2010/main" val="25193263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Several new Guidance statements are added regarding the use of flashing-light signals.  New Guidance recommends that the bottom of the Number of Tracks plaque (when used) should be located as low as practicable above the flashing-light signal backgrounds. The Crossbuck sign should be located just above the Number of Tracks plaque or, if no plaque is present, the bottom of the Crossbuck sign should be located as low as practicable above the flashing-light backgrounds.</a:t>
            </a:r>
          </a:p>
          <a:p>
            <a:endParaRPr lang="en-US"/>
          </a:p>
          <a:p>
            <a:r>
              <a:rPr lang="en-US"/>
              <a:t>Support is added which states that additional information regarding sizes and clearances of components used on flashing-light signals can be found in Part 3 of the “2023 AREMA Communications and Signals Manual” published by the American Railway Engineering and Maintenance-of-Way Association.</a:t>
            </a:r>
          </a:p>
          <a:p>
            <a:endParaRPr lang="en-US"/>
          </a:p>
          <a:p>
            <a:r>
              <a:rPr lang="en-US"/>
              <a:t>New Guidance recommends that if flashing-light signals are used, at least one pair of flashing lights should be provided for each approach lane of the roadway. The center-to-center distance between the two red lights in a flashing-light unit should be approximately 30 inches. The mounting height of the flashing-light units, measured from the center of the flashing-light unit housing to the elevation of the crown of the roadway, should be between 8 feet and 9 feet. The top of the support pole foundation should be no more than 4 inches above the surface of the ground and should be at the same elevation as the crown of the roadway.</a:t>
            </a:r>
          </a:p>
          <a:p>
            <a:endParaRPr lang="en-US"/>
          </a:p>
          <a:p>
            <a:r>
              <a:rPr lang="en-US"/>
              <a:t>New Guidance recommends that where the storage distance for vehicles approaching a grade crossing is less than a design vehicle length, the Diagnostic Team should consider providing additional flashing-light signals aligned toward the movement turning toward the grade crossing. The Diagnostic Team should consider the use of additional flashing-light signals to provide supplemental warning to pedestrians, especially on one-way streets and divided highways.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38</a:t>
            </a:fld>
            <a:endParaRPr lang="en-US" altLang="en-US"/>
          </a:p>
        </p:txBody>
      </p:sp>
    </p:spTree>
    <p:extLst>
      <p:ext uri="{BB962C8B-B14F-4D97-AF65-F5344CB8AC3E}">
        <p14:creationId xmlns:p14="http://schemas.microsoft.com/office/powerpoint/2010/main" val="36708094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new Standard requires that the width (which becomes the height of the retroreflective sheeting when the automatic gate is in the down position) of the retroreflective sheeting on the front of the gate arm shall be at least 4 inches for the first 32 feet of gate arm length measured from the center of the gate mast. The front of the gate arm beyond 32 feet to the tip of the gate shall have retroreflective sheeting at least 2 inches in width.  This change was made to provide adequate visibility and to address tapered gate arms that are longer than 32 feet in length.</a:t>
            </a:r>
          </a:p>
          <a:p>
            <a:endParaRPr lang="en-US"/>
          </a:p>
          <a:p>
            <a:r>
              <a:rPr lang="en-US"/>
              <a:t>A Standard is revised to require that when activated, the gate arm light nearest the tip shall be illuminated continuously and the other gate arm lights shall flash alternately in unison with the flashing-light signals such that the left-most flashing gate arm light(s) flashes simultaneously with the left-hand light of the flashing-light signals and the right-most flashing gate arm light(s) flashes simultaneously with the right-hand light of the flashing-light signals.</a:t>
            </a:r>
          </a:p>
          <a:p>
            <a:endParaRPr lang="en-US"/>
          </a:p>
          <a:p>
            <a:r>
              <a:rPr lang="en-US"/>
              <a:t>New Guidance recommends that the height of the gate arm when it is in the down position should be between 3.5 feet and 4.5 feet above the crown of the roadway. This dimension was previously shown in a figure but was not included in the MUTCD text.  When the gate arm is in the down position, no portion of the counterweight should extend into the traveled way, sidewalk, or pathway.</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39</a:t>
            </a:fld>
            <a:endParaRPr lang="en-US" altLang="en-US"/>
          </a:p>
        </p:txBody>
      </p:sp>
    </p:spTree>
    <p:extLst>
      <p:ext uri="{BB962C8B-B14F-4D97-AF65-F5344CB8AC3E}">
        <p14:creationId xmlns:p14="http://schemas.microsoft.com/office/powerpoint/2010/main" val="1750508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11637316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effectLst/>
                <a:ea typeface="Calibri" panose="020F0502020204030204" pitchFamily="34" charset="0"/>
                <a:cs typeface="Arial" panose="020B0604020202020204" pitchFamily="34" charset="0"/>
              </a:rPr>
              <a:t>New Standards are added for LRT Grade Crossings based on the operating speeds of the LRT.  At highway-LRT grade crossings where LRT speeds </a:t>
            </a:r>
            <a:r>
              <a:rPr lang="en-US" u="sng">
                <a:effectLst/>
                <a:ea typeface="Calibri" panose="020F0502020204030204" pitchFamily="34" charset="0"/>
                <a:cs typeface="Arial" panose="020B0604020202020204" pitchFamily="34" charset="0"/>
              </a:rPr>
              <a:t>exceed 25 mph</a:t>
            </a:r>
            <a:r>
              <a:rPr lang="en-US">
                <a:effectLst/>
                <a:ea typeface="Calibri" panose="020F0502020204030204" pitchFamily="34" charset="0"/>
                <a:cs typeface="Arial" panose="020B0604020202020204" pitchFamily="34" charset="0"/>
              </a:rPr>
              <a:t>, active traffic control systems </a:t>
            </a:r>
            <a:r>
              <a:rPr lang="en-US" u="sng">
                <a:effectLst/>
                <a:ea typeface="Calibri" panose="020F0502020204030204" pitchFamily="34" charset="0"/>
                <a:cs typeface="Arial" panose="020B0604020202020204" pitchFamily="34" charset="0"/>
              </a:rPr>
              <a:t>shall</a:t>
            </a:r>
            <a:r>
              <a:rPr lang="en-US">
                <a:effectLst/>
                <a:ea typeface="Calibri" panose="020F0502020204030204" pitchFamily="34" charset="0"/>
                <a:cs typeface="Arial" panose="020B0604020202020204" pitchFamily="34" charset="0"/>
              </a:rPr>
              <a:t> be used. At highway-LRT grade crossings where LRT speeds </a:t>
            </a:r>
            <a:r>
              <a:rPr lang="en-US" u="sng">
                <a:effectLst/>
                <a:ea typeface="Calibri" panose="020F0502020204030204" pitchFamily="34" charset="0"/>
                <a:cs typeface="Arial" panose="020B0604020202020204" pitchFamily="34" charset="0"/>
              </a:rPr>
              <a:t>exceed 40 mph</a:t>
            </a:r>
            <a:r>
              <a:rPr lang="en-US">
                <a:effectLst/>
                <a:ea typeface="Calibri" panose="020F0502020204030204" pitchFamily="34" charset="0"/>
                <a:cs typeface="Arial" panose="020B0604020202020204" pitchFamily="34" charset="0"/>
              </a:rPr>
              <a:t>, the active traffic control system </a:t>
            </a:r>
            <a:r>
              <a:rPr lang="en-US" u="sng">
                <a:effectLst/>
                <a:ea typeface="Calibri" panose="020F0502020204030204" pitchFamily="34" charset="0"/>
                <a:cs typeface="Arial" panose="020B0604020202020204" pitchFamily="34" charset="0"/>
              </a:rPr>
              <a:t>shall</a:t>
            </a:r>
            <a:r>
              <a:rPr lang="en-US" u="none">
                <a:effectLst/>
                <a:ea typeface="Calibri" panose="020F0502020204030204" pitchFamily="34" charset="0"/>
                <a:cs typeface="Arial" panose="020B0604020202020204" pitchFamily="34" charset="0"/>
              </a:rPr>
              <a:t> </a:t>
            </a:r>
            <a:r>
              <a:rPr lang="en-US">
                <a:effectLst/>
                <a:ea typeface="Calibri" panose="020F0502020204030204" pitchFamily="34" charset="0"/>
                <a:cs typeface="Arial" panose="020B0604020202020204" pitchFamily="34" charset="0"/>
              </a:rPr>
              <a:t>include </a:t>
            </a:r>
            <a:r>
              <a:rPr lang="en-US" u="sng">
                <a:effectLst/>
                <a:ea typeface="Calibri" panose="020F0502020204030204" pitchFamily="34" charset="0"/>
                <a:cs typeface="Arial" panose="020B0604020202020204" pitchFamily="34" charset="0"/>
              </a:rPr>
              <a:t>automatic gates</a:t>
            </a:r>
            <a:r>
              <a:rPr lang="en-US">
                <a:effectLst/>
                <a:ea typeface="Calibri" panose="020F0502020204030204" pitchFamily="34" charset="0"/>
                <a:cs typeface="Arial" panose="020B0604020202020204" pitchFamily="34" charset="0"/>
              </a:rPr>
              <a:t>. These changes were made to improve safety at highway-LRT grade crossings.</a:t>
            </a:r>
          </a:p>
          <a:p>
            <a:pPr marL="0" marR="0">
              <a:lnSpc>
                <a:spcPct val="107000"/>
              </a:lnSpc>
              <a:spcBef>
                <a:spcPts val="0"/>
              </a:spcBef>
              <a:spcAft>
                <a:spcPts val="0"/>
              </a:spcAft>
            </a:pPr>
            <a:endParaRPr lang="en-US">
              <a:effectLst/>
              <a:ea typeface="Calibri" panose="020F0502020204030204" pitchFamily="34" charset="0"/>
              <a:cs typeface="Arial" panose="020B0604020202020204" pitchFamily="34" charset="0"/>
            </a:endParaRPr>
          </a:p>
          <a:p>
            <a:pPr algn="l"/>
            <a:r>
              <a:rPr lang="en-US">
                <a:effectLst/>
                <a:ea typeface="Calibri" panose="020F0502020204030204" pitchFamily="34" charset="0"/>
                <a:cs typeface="Arial" panose="020B0604020202020204" pitchFamily="34" charset="0"/>
              </a:rPr>
              <a:t>New Guidance statements are added for two other scenarios:</a:t>
            </a:r>
          </a:p>
          <a:p>
            <a:pPr algn="l"/>
            <a:r>
              <a:rPr lang="en-US">
                <a:effectLst/>
                <a:ea typeface="Calibri" panose="020F0502020204030204" pitchFamily="34" charset="0"/>
                <a:cs typeface="Arial" panose="020B0604020202020204" pitchFamily="34" charset="0"/>
              </a:rPr>
              <a:t>If </a:t>
            </a:r>
            <a:r>
              <a:rPr lang="en-US"/>
              <a:t>LRT speeds are 25 mph or less an active traffic control system </a:t>
            </a:r>
            <a:r>
              <a:rPr lang="en-US" u="sng"/>
              <a:t>should</a:t>
            </a:r>
            <a:r>
              <a:rPr lang="en-US"/>
              <a:t> be used </a:t>
            </a:r>
            <a:r>
              <a:rPr lang="en-US" u="sng"/>
              <a:t>unless</a:t>
            </a:r>
            <a:r>
              <a:rPr lang="en-US"/>
              <a:t> the diagnostic team determines that t</a:t>
            </a:r>
            <a:r>
              <a:rPr lang="en-US" sz="1800" b="0" i="0" u="none" strike="noStrike" baseline="0">
                <a:solidFill>
                  <a:srgbClr val="0000FF"/>
                </a:solidFill>
                <a:latin typeface="Times New Roman" panose="02020603050405020304" pitchFamily="18" charset="0"/>
              </a:rPr>
              <a:t>he use of Crossbuck Assemblies, STOP signs alone, or YIELD signs alone would be adequate.</a:t>
            </a:r>
            <a:endParaRPr lang="en-US" i="0">
              <a:effectLst/>
              <a:ea typeface="Calibri" panose="020F0502020204030204" pitchFamily="34" charset="0"/>
              <a:cs typeface="Arial" panose="020B0604020202020204" pitchFamily="34" charset="0"/>
            </a:endParaRPr>
          </a:p>
          <a:p>
            <a:r>
              <a:rPr lang="en-US">
                <a:solidFill>
                  <a:srgbClr val="000000"/>
                </a:solidFill>
                <a:effectLst/>
                <a:ea typeface="Times New Roman" panose="02020603050405020304" pitchFamily="18" charset="0"/>
                <a:cs typeface="Arial" panose="020B0604020202020204" pitchFamily="34" charset="0"/>
              </a:rPr>
              <a:t>Where the highway-LRT grade crossing is at a location other than an intersection and LRT speeds exceed 20 mph, traffic control signals should not be used in lieu of flashing-light signals.</a:t>
            </a: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40</a:t>
            </a:fld>
            <a:endParaRPr lang="en-US" altLang="en-US"/>
          </a:p>
        </p:txBody>
      </p:sp>
    </p:spTree>
    <p:extLst>
      <p:ext uri="{BB962C8B-B14F-4D97-AF65-F5344CB8AC3E}">
        <p14:creationId xmlns:p14="http://schemas.microsoft.com/office/powerpoint/2010/main" val="7696862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Support is added to clarify the difference between an Exit Gate System and a Four-Quadrant Gate System.  </a:t>
            </a:r>
          </a:p>
          <a:p>
            <a:r>
              <a:rPr lang="en-US"/>
              <a:t>A new Standard requires that if an Exit Gate system is present, the queue exit gate clearance time shall be long enough to permit the exit gate arm to lower after a design vehicle of maximum length is clear of the minimum track clearance distance. This allows time for a design vehicle to clear the tracks and not become entrapped between the gates on the tracks while a train is approaching.</a:t>
            </a:r>
          </a:p>
          <a:p>
            <a:endParaRPr lang="en-US"/>
          </a:p>
          <a:p>
            <a:r>
              <a:rPr lang="en-US"/>
              <a:t>New Guidance recommends that exit gates should be independently controlled for each direction of roadway traffic. This aligns with industry practice.</a:t>
            </a: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41</a:t>
            </a:fld>
            <a:endParaRPr lang="en-US" altLang="en-US"/>
          </a:p>
        </p:txBody>
      </p:sp>
    </p:spTree>
    <p:extLst>
      <p:ext uri="{BB962C8B-B14F-4D97-AF65-F5344CB8AC3E}">
        <p14:creationId xmlns:p14="http://schemas.microsoft.com/office/powerpoint/2010/main" val="18115078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Option is revised to include a specific maximum train speed of 10 MPH or less to clarify where traffic control signals may be used instead of flashing-light signals to control road users.  This typically may occur at industrial highway-rail grade crossings and other places where train movements are very slow, such as in switching operations where the maximum speed of trains is 10 mph or less.  This change is made to improve clarity and be consistent with FRA track classifications.</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A Support statement is added to point practitioners to Sections 8D.04 and 8D.14 for information on the use of traffic control signals at highway-LRT grade crossings.</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42</a:t>
            </a:fld>
            <a:endParaRPr lang="en-US" altLang="en-US"/>
          </a:p>
        </p:txBody>
      </p:sp>
    </p:spTree>
    <p:extLst>
      <p:ext uri="{BB962C8B-B14F-4D97-AF65-F5344CB8AC3E}">
        <p14:creationId xmlns:p14="http://schemas.microsoft.com/office/powerpoint/2010/main" val="3496442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Extensive new material has been added to the 11</a:t>
            </a:r>
            <a:r>
              <a:rPr lang="en-US" baseline="30000"/>
              <a:t>th</a:t>
            </a:r>
            <a:r>
              <a:rPr lang="en-US"/>
              <a:t> Edition regarding traffic signal preemption at grade crossings. This new material is intended to provide consistency with the changes in the industry resulting from the National Transportation Safety Board’s investigation into the causes of the fatal train/school bus crash in Fox River Grove, Illinois.</a:t>
            </a:r>
          </a:p>
          <a:p>
            <a:endParaRPr lang="en-US"/>
          </a:p>
          <a:p>
            <a:r>
              <a:rPr lang="en-US"/>
              <a:t>Many provisions are added to prevent vehicles from being trapped on the tracks due to preemption and to account for situations not covered in the previous edition of the MUTCD.</a:t>
            </a:r>
          </a:p>
          <a:p>
            <a:endParaRPr lang="en-US"/>
          </a:p>
          <a:p>
            <a:r>
              <a:rPr lang="en-US" sz="1200">
                <a:latin typeface="Arial" panose="020B0604020202020204" pitchFamily="34" charset="0"/>
                <a:cs typeface="Arial" panose="020B0604020202020204" pitchFamily="34" charset="0"/>
              </a:rPr>
              <a:t>A 10-year compliance date was established due to the critical safety issues </a:t>
            </a:r>
            <a:r>
              <a:rPr lang="en-US" sz="1200">
                <a:effectLst/>
                <a:latin typeface="Arial" panose="020B0604020202020204" pitchFamily="34" charset="0"/>
                <a:cs typeface="Arial" panose="020B0604020202020204" pitchFamily="34" charset="0"/>
              </a:rPr>
              <a:t>when traffic control signals and pedestrian hybrid beacons are located at or near</a:t>
            </a:r>
            <a:r>
              <a:rPr lang="en-US" sz="1200">
                <a:latin typeface="Arial" panose="020B0604020202020204" pitchFamily="34" charset="0"/>
                <a:cs typeface="Arial" panose="020B0604020202020204" pitchFamily="34" charset="0"/>
              </a:rPr>
              <a:t> highway-rail and highway-light rail transit grade crossings</a:t>
            </a:r>
            <a:r>
              <a:rPr lang="en-US" sz="1200">
                <a:effectLst/>
                <a:latin typeface="Arial" panose="020B0604020202020204" pitchFamily="34" charset="0"/>
                <a:cs typeface="Arial" panose="020B0604020202020204" pitchFamily="34" charset="0"/>
              </a:rPr>
              <a:t>.  I</a:t>
            </a:r>
            <a:r>
              <a:rPr lang="en-US" sz="1200">
                <a:latin typeface="Arial" panose="020B0604020202020204" pitchFamily="34" charset="0"/>
                <a:cs typeface="Arial" panose="020B0604020202020204" pitchFamily="34" charset="0"/>
              </a:rPr>
              <a:t>t is important that assessments be made of such crossings to determine what treatments are needed at each location to achieve compliance with the various MUTCD requirements in Sections 8D.09 through 8D.12 regarding preemption, movement prohibition, pre-signals, and queue cutter signals.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A 10-year compliance date has been established for agencies to make these assessments and determination of appropriate treatments to achieve compliance.  The date does not apply to the implementation of the needed treatments. </a:t>
            </a:r>
            <a:r>
              <a:rPr lang="en-US" sz="1200">
                <a:effectLst/>
                <a:latin typeface="Arial" panose="020B0604020202020204" pitchFamily="34" charset="0"/>
                <a:ea typeface="Times New Roman" panose="02020603050405020304" pitchFamily="18" charset="0"/>
                <a:cs typeface="Arial" panose="020B0604020202020204" pitchFamily="34" charset="0"/>
              </a:rPr>
              <a:t>Agencies are granted flexibility to determine the schedule for installation of improvements based on availability of funding and other safety priorities through the systematic replacement and upgrade of traffic control devices as currently prescribed in the MUTCD for other traffic control devices.</a:t>
            </a:r>
            <a:r>
              <a:rPr lang="en-US" sz="1200">
                <a:latin typeface="Arial" panose="020B0604020202020204" pitchFamily="34" charset="0"/>
                <a:cs typeface="Arial" panose="020B0604020202020204" pitchFamily="34" charset="0"/>
              </a:rPr>
              <a:t>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43</a:t>
            </a:fld>
            <a:endParaRPr lang="en-US" altLang="en-US"/>
          </a:p>
        </p:txBody>
      </p:sp>
    </p:spTree>
    <p:extLst>
      <p:ext uri="{BB962C8B-B14F-4D97-AF65-F5344CB8AC3E}">
        <p14:creationId xmlns:p14="http://schemas.microsoft.com/office/powerpoint/2010/main" val="29838033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Section 8D.10 adds new Guidance to prohibit movements toward a grade crossing during preemption. During preemption, protected/permissive and protected-only turn movements should be prohibited with steady red arrow signal indications. Steady circular red signal indications should be shown to through movements.  Blank-out turn prohibition signs R3-1a and R3-2a should be used to prohibit permissive-only turning movements towards the grade crossing.  The word TRAIN is added to the sign based on a recommendation from the National Transportation Safety Board. </a:t>
            </a:r>
            <a:r>
              <a:rPr lang="en-US" sz="1800" b="0" i="0" u="none" strike="noStrike" baseline="0">
                <a:solidFill>
                  <a:srgbClr val="000000"/>
                </a:solidFill>
                <a:latin typeface="Arial" panose="020B0604020202020204" pitchFamily="34" charset="0"/>
              </a:rPr>
              <a:t>The recommendation is intended to address the issue of turning vehicles stopped in a through lane when the signal is green.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44</a:t>
            </a:fld>
            <a:endParaRPr lang="en-US" altLang="en-US"/>
          </a:p>
        </p:txBody>
      </p:sp>
    </p:spTree>
    <p:extLst>
      <p:ext uri="{BB962C8B-B14F-4D97-AF65-F5344CB8AC3E}">
        <p14:creationId xmlns:p14="http://schemas.microsoft.com/office/powerpoint/2010/main" val="21685319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a:t>Section 8D.11 includes extensive new material on the use of Pre-signals.  Pre-signals are generally used w</a:t>
            </a:r>
            <a:r>
              <a:rPr lang="en-US" sz="1800" b="0" i="0" u="none" strike="noStrike" baseline="0">
                <a:solidFill>
                  <a:srgbClr val="0000FF"/>
                </a:solidFill>
                <a:latin typeface="Times New Roman" panose="02020603050405020304" pitchFamily="18" charset="0"/>
              </a:rPr>
              <a:t>here the grade crossing is located less than 200 feet from a downstream signalized intersection.  </a:t>
            </a:r>
          </a:p>
          <a:p>
            <a:pPr algn="l"/>
            <a:endParaRPr lang="en-US" sz="1800" b="0" i="0" u="none" strike="noStrike" baseline="0">
              <a:solidFill>
                <a:srgbClr val="0000FF"/>
              </a:solidFill>
              <a:latin typeface="Times New Roman" panose="02020603050405020304" pitchFamily="18" charset="0"/>
            </a:endParaRPr>
          </a:p>
          <a:p>
            <a:pPr algn="l"/>
            <a:r>
              <a:rPr lang="en-US" sz="1800" b="0" i="0" u="none" strike="noStrike" baseline="0">
                <a:solidFill>
                  <a:srgbClr val="0000FF"/>
                </a:solidFill>
                <a:latin typeface="Times New Roman" panose="02020603050405020304" pitchFamily="18" charset="0"/>
              </a:rPr>
              <a:t>Section 8D.12 </a:t>
            </a:r>
            <a:r>
              <a:rPr lang="en-US"/>
              <a:t>is a new section that addresses Queue Cutter Signals at or near grade crossings. </a:t>
            </a:r>
            <a:r>
              <a:rPr lang="en-US" sz="1800" b="0" i="0" u="none" strike="noStrike" baseline="0">
                <a:solidFill>
                  <a:srgbClr val="0000FF"/>
                </a:solidFill>
                <a:latin typeface="Times New Roman" panose="02020603050405020304" pitchFamily="18" charset="0"/>
              </a:rPr>
              <a:t>A queue cutter signal is a traffic control signal that controls one direction of traffic at a grade crossing</a:t>
            </a:r>
            <a:r>
              <a:rPr lang="en-US" sz="1800" b="0" i="0" u="none" strike="noStrike" baseline="0">
                <a:solidFill>
                  <a:srgbClr val="000000"/>
                </a:solidFill>
                <a:latin typeface="Calibri" panose="020F0502020204030204" pitchFamily="34" charset="0"/>
              </a:rPr>
              <a:t> </a:t>
            </a:r>
            <a:r>
              <a:rPr lang="en-US" sz="1800" b="0" i="0" u="none" strike="noStrike" baseline="0">
                <a:solidFill>
                  <a:srgbClr val="0000FF"/>
                </a:solidFill>
                <a:latin typeface="Times New Roman" panose="02020603050405020304" pitchFamily="18" charset="0"/>
              </a:rPr>
              <a:t>to minimize the possibility of vehicles stopping within the minimum track clearance distance.  A queue cutter signal has a similar purpose as a pre-signal, but the difference is that a queue cutter signal is independent from the downstream signalized intersection, whereas a pre-signal is part of the downstream signal.</a:t>
            </a:r>
          </a:p>
          <a:p>
            <a:pPr algn="l"/>
            <a:endParaRPr lang="en-US" sz="1800" b="0" i="0" u="none" strike="noStrike" baseline="0">
              <a:solidFill>
                <a:srgbClr val="0000FF"/>
              </a:solidFill>
              <a:latin typeface="Times New Roman" panose="02020603050405020304" pitchFamily="18" charset="0"/>
            </a:endParaRPr>
          </a:p>
          <a:p>
            <a:pPr algn="l"/>
            <a:r>
              <a:rPr lang="en-US" sz="1800" b="0" i="0" u="none" strike="noStrike" baseline="0">
                <a:solidFill>
                  <a:srgbClr val="0000FF"/>
                </a:solidFill>
                <a:latin typeface="Times New Roman" panose="02020603050405020304" pitchFamily="18" charset="0"/>
              </a:rPr>
              <a:t>Section 8D.13 is a new section that addresses </a:t>
            </a:r>
            <a:r>
              <a:rPr lang="en-US" sz="4000"/>
              <a:t>Warning Beacons or LED-Enhanced Warning Signs at grade crossings. </a:t>
            </a:r>
            <a:r>
              <a:rPr lang="en-US" sz="1800" b="0" i="0" u="none" strike="noStrike" baseline="0">
                <a:solidFill>
                  <a:srgbClr val="0000FF"/>
                </a:solidFill>
                <a:latin typeface="Times New Roman" panose="02020603050405020304" pitchFamily="18" charset="0"/>
              </a:rPr>
              <a:t>Warning Beacons or LEDs within the legend, symbol, or border of the sign are optional devices that may be used to supplement warning signs installed at or on an approach to a grade crossing if additional emphasis is desired for the warning sign. The Warning Beacon or LED-enhanced sign may operate continuously or be activated upon the approach or presence of rail traffic.</a:t>
            </a:r>
          </a:p>
          <a:p>
            <a:pPr algn="l"/>
            <a:endParaRPr lang="en-US" sz="1800" b="0" i="0" u="none" strike="noStrike" baseline="0">
              <a:solidFill>
                <a:srgbClr val="0000FF"/>
              </a:solidFill>
              <a:latin typeface="Times New Roman" panose="02020603050405020304" pitchFamily="18" charset="0"/>
            </a:endParaRPr>
          </a:p>
          <a:p>
            <a:pPr algn="l"/>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45</a:t>
            </a:fld>
            <a:endParaRPr lang="en-US" altLang="en-US"/>
          </a:p>
        </p:txBody>
      </p:sp>
    </p:spTree>
    <p:extLst>
      <p:ext uri="{BB962C8B-B14F-4D97-AF65-F5344CB8AC3E}">
        <p14:creationId xmlns:p14="http://schemas.microsoft.com/office/powerpoint/2010/main" val="1498878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 new Standard clarifies that if special LRT signal indications are used, the color of the LRT signal indications shall be white.</a:t>
            </a:r>
            <a:r>
              <a:rPr lang="en-US" sz="1800" b="0" i="0" u="none" strike="noStrike" baseline="0">
                <a:solidFill>
                  <a:srgbClr val="000000"/>
                </a:solidFill>
                <a:latin typeface="Arial" panose="020B0604020202020204" pitchFamily="34" charset="0"/>
              </a:rPr>
              <a:t> An Option is added to allow individual LRT signal sections to be displayed to form clustered signal faces, or for multiple LRT signal indications to be displayed using a single housing.  FHWA proposes these changes to improve consistency in the use of LRT signal indications. 	</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46</a:t>
            </a:fld>
            <a:endParaRPr lang="en-US" altLang="en-US"/>
          </a:p>
        </p:txBody>
      </p:sp>
    </p:spTree>
    <p:extLst>
      <p:ext uri="{BB962C8B-B14F-4D97-AF65-F5344CB8AC3E}">
        <p14:creationId xmlns:p14="http://schemas.microsoft.com/office/powerpoint/2010/main" val="4996039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47</a:t>
            </a:fld>
            <a:endParaRPr lang="en-US" altLang="en-US"/>
          </a:p>
        </p:txBody>
      </p:sp>
    </p:spTree>
    <p:extLst>
      <p:ext uri="{BB962C8B-B14F-4D97-AF65-F5344CB8AC3E}">
        <p14:creationId xmlns:p14="http://schemas.microsoft.com/office/powerpoint/2010/main" val="23049643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cs typeface="Arial" panose="020B0604020202020204" pitchFamily="34" charset="0"/>
              </a:rPr>
              <a:t>A new Chapter 8E has been added to include provisions for both Pathway </a:t>
            </a:r>
            <a:r>
              <a:rPr lang="en-US" u="sng">
                <a:cs typeface="Arial" panose="020B0604020202020204" pitchFamily="34" charset="0"/>
              </a:rPr>
              <a:t>and</a:t>
            </a:r>
            <a:r>
              <a:rPr lang="en-US">
                <a:cs typeface="Arial" panose="020B0604020202020204" pitchFamily="34" charset="0"/>
              </a:rPr>
              <a:t> Sidewalk grade crossings. Extensive new material has been added to address the safety of pedestrians interacting with trains.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cs typeface="Arial" panose="020B0604020202020204" pitchFamily="34" charset="0"/>
            </a:endParaRPr>
          </a:p>
          <a:p>
            <a:r>
              <a:rPr lang="en-US">
                <a:cs typeface="Arial" panose="020B0604020202020204" pitchFamily="34" charset="0"/>
              </a:rPr>
              <a:t>Section 8E.01 explains the difference between pathways and a sidewalks and why they are treated differently when it comes to grade crossing traffic control devices.  A pathway is independent from a roadway, such that the traffic control devices for the roadway grade crossing do not exert an influence over or provide adequate warning to pathway users.  </a:t>
            </a:r>
            <a:r>
              <a:rPr lang="en-US" sz="1800" b="0" i="0" u="none" strike="noStrike" baseline="0">
                <a:solidFill>
                  <a:srgbClr val="000000"/>
                </a:solidFill>
                <a:latin typeface="Times" panose="02020603050405020304" pitchFamily="18" charset="0"/>
              </a:rPr>
              <a:t>A sidewalk typically runs parallel to a roadway within the highway right-of-way and is close enough to the edge of the roadway’s traveled way that the traffic control devices for the roadway grade crossing can frequently exert an influence over or provide adequate warning to sidewalk users. </a:t>
            </a: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48</a:t>
            </a:fld>
            <a:endParaRPr lang="en-US" altLang="en-US"/>
          </a:p>
        </p:txBody>
      </p:sp>
    </p:spTree>
    <p:extLst>
      <p:ext uri="{BB962C8B-B14F-4D97-AF65-F5344CB8AC3E}">
        <p14:creationId xmlns:p14="http://schemas.microsoft.com/office/powerpoint/2010/main" val="42142287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a:cs typeface="Arial" panose="020B0604020202020204" pitchFamily="34" charset="0"/>
              </a:rPr>
              <a:t>A new Support statement in Section 8E.02 explains that </a:t>
            </a:r>
            <a:r>
              <a:rPr lang="en-US" b="0" i="0" u="none" strike="noStrike" baseline="0">
                <a:cs typeface="Arial" panose="020B0604020202020204" pitchFamily="34" charset="0"/>
              </a:rPr>
              <a:t>when designing </a:t>
            </a:r>
            <a:r>
              <a:rPr lang="en-US" b="0" i="0" u="sng" strike="noStrike" baseline="0">
                <a:cs typeface="Arial" panose="020B0604020202020204" pitchFamily="34" charset="0"/>
              </a:rPr>
              <a:t>new</a:t>
            </a:r>
            <a:r>
              <a:rPr lang="en-US" b="0" i="0" u="none" strike="noStrike" baseline="0">
                <a:cs typeface="Arial" panose="020B0604020202020204" pitchFamily="34" charset="0"/>
              </a:rPr>
              <a:t> sidewalk grade crossings, placing the sidewalk outside of the area occupied by grade crossing traffic control devices for vehicular traffic is desirable (see Figure 8E-2). This includes making sure that the counterweights and support arms for the automatic gates for vehicular traffic do not obstruct the sidewalk when the gate is fully lowered.</a:t>
            </a:r>
          </a:p>
          <a:p>
            <a:pPr algn="l"/>
            <a:endParaRPr lang="en-US" b="0" i="0" u="none" strike="noStrike" baseline="0">
              <a:cs typeface="Arial" panose="020B0604020202020204" pitchFamily="34" charset="0"/>
            </a:endParaRPr>
          </a:p>
          <a:p>
            <a:pPr algn="l"/>
            <a:r>
              <a:rPr lang="en-US" b="0" i="0" u="none" strike="noStrike" baseline="0">
                <a:cs typeface="Arial" panose="020B0604020202020204" pitchFamily="34" charset="0"/>
              </a:rPr>
              <a:t>Figure 8E-2 illustrates the offset distance between the edge of the pathway or sidewalk and the warning devices for the roadway grade crossing.  If the offset distance is 25 feet or less, the flashing-light signals at an active grade crossing or the crossbuck assembly at a passive grade crossing are deemed sufficient to address the warning needs for both roadway vehicles and sidewalk or pathway users.</a:t>
            </a: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49</a:t>
            </a:fld>
            <a:endParaRPr lang="en-US" altLang="en-US"/>
          </a:p>
        </p:txBody>
      </p:sp>
    </p:spTree>
    <p:extLst>
      <p:ext uri="{BB962C8B-B14F-4D97-AF65-F5344CB8AC3E}">
        <p14:creationId xmlns:p14="http://schemas.microsoft.com/office/powerpoint/2010/main" val="3231008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latin typeface="Arial" panose="020B0604020202020204" pitchFamily="34" charset="0"/>
                <a:cs typeface="Arial" panose="020B0604020202020204" pitchFamily="34" charset="0"/>
              </a:rPr>
              <a:t>Support is added to define the Diagnostic Team to be made up of the highway agency with jurisdiction, the regulatory agency with statutory authority (if applicable), and the railroad company and/or transit agency (if applicable).</a:t>
            </a:r>
            <a:r>
              <a:rPr lang="en-US" sz="1200" b="0" i="0" u="none" strike="noStrike" baseline="0" dirty="0">
                <a:latin typeface="Arial" panose="020B0604020202020204" pitchFamily="34" charset="0"/>
                <a:cs typeface="Arial" panose="020B0604020202020204" pitchFamily="34" charset="0"/>
              </a:rPr>
              <a:t> This was added to be consistent with 49 CFR part 222 (a Federal Railroad Administration regulation) and because there are many variables to be considered and multiple entities that need to be engaged to evaluate and implement traffic control devices at grade crossings.</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Diagnostic Team is jointly involved in performing the engineering study of grade crossings and the traffic control devices that are associated with them.  This change is made to encourage coordination and cooperation between the appropriate knowledgeable parties of interest.</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References to the Diagnostic Team are added throughout Part 8 where applicable.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20956671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Guidance is added recommending that if overhead traffic control devices are placed above pathways that are used by equestrians, the clearance from the bottom of the device to the pathway surface directly under the sign or device should be at least 10 feet.</a:t>
            </a:r>
          </a:p>
          <a:p>
            <a:endParaRPr lang="en-US"/>
          </a:p>
          <a:p>
            <a:r>
              <a:rPr lang="en-US"/>
              <a:t>A new Standard requires that overhead traffic control devices above sidewalks shall have at least 7 feet of clearance.</a:t>
            </a:r>
          </a:p>
          <a:p>
            <a:endParaRPr lang="en-US"/>
          </a:p>
          <a:p>
            <a:r>
              <a:rPr lang="en-US"/>
              <a:t>New Options allow that the Skewed Crossing sign may be used at a skewed pathway or sidewalk grade crossing to warn pathway or sidewalk users that the tracks are not perpendicular to the pathway or sidewalk. The LOOK sign may be used at a pathway or sidewalk grade crossing to inform pathway or sidewalk users to look in both directions prior to crossing the track(s). </a:t>
            </a:r>
          </a:p>
          <a:p>
            <a:endParaRPr lang="en-US"/>
          </a:p>
          <a:p>
            <a:r>
              <a:rPr lang="en-US"/>
              <a:t>New Guidance recommends that if a LOOK sign is used at a pathway or sidewalk grade crossing, it should be mounted on a separate post that is farther from the pathway or sidewalk than the Crossbuck sign or Crossbuck Assembly.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50</a:t>
            </a:fld>
            <a:endParaRPr lang="en-US" altLang="en-US"/>
          </a:p>
        </p:txBody>
      </p:sp>
    </p:spTree>
    <p:extLst>
      <p:ext uri="{BB962C8B-B14F-4D97-AF65-F5344CB8AC3E}">
        <p14:creationId xmlns:p14="http://schemas.microsoft.com/office/powerpoint/2010/main" val="10912855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Guidance recommends that a stop line </a:t>
            </a:r>
            <a:r>
              <a:rPr lang="en-US" u="sng"/>
              <a:t>should</a:t>
            </a:r>
            <a:r>
              <a:rPr lang="en-US"/>
              <a:t> be provided at a pathway grade crossing if the surface where the marking is to be applied is capable of retaining the application of the marking.</a:t>
            </a:r>
          </a:p>
          <a:p>
            <a:endParaRPr lang="en-US"/>
          </a:p>
          <a:p>
            <a:r>
              <a:rPr lang="en-US"/>
              <a:t>A new Option allows that a stop line </a:t>
            </a:r>
            <a:r>
              <a:rPr lang="en-US" u="sng"/>
              <a:t>may</a:t>
            </a:r>
            <a:r>
              <a:rPr lang="en-US"/>
              <a:t> be provided at a sidewalk grade crossing if the surface where the marking is to be applied is capable of retaining the application of the marking.</a:t>
            </a:r>
          </a:p>
          <a:p>
            <a:endParaRPr lang="en-US"/>
          </a:p>
          <a:p>
            <a:r>
              <a:rPr lang="en-US"/>
              <a:t>A new Standard requires that detectable warnings be used at pathway grade crossings where pedestrian travel is permitted and at sidewalk grade crossings and shall extend across the full width of the pathway or sidewalk. These Standards are restated from previously existing requirements in Part 3.</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51</a:t>
            </a:fld>
            <a:endParaRPr lang="en-US" altLang="en-US"/>
          </a:p>
        </p:txBody>
      </p:sp>
    </p:spTree>
    <p:extLst>
      <p:ext uri="{BB962C8B-B14F-4D97-AF65-F5344CB8AC3E}">
        <p14:creationId xmlns:p14="http://schemas.microsoft.com/office/powerpoint/2010/main" val="32766490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revised Standard requires that where the nearest edge of a passive pathway or sidewalk grade crossing is located more than 25 feet from the center of the nearest traffic control warning device at the grade crossing, a Crossbuck Assembly shall be installed on each approach to the pathway or sidewalk grade crossing. </a:t>
            </a:r>
          </a:p>
          <a:p>
            <a:endParaRPr lang="en-US"/>
          </a:p>
          <a:p>
            <a:r>
              <a:rPr lang="en-US"/>
              <a:t>An Option is revised to state that the retroreflective strip on the back of the support may be omitted on the Crossbuck support at a pathway or sidewalk grade crossing.</a:t>
            </a:r>
          </a:p>
          <a:p>
            <a:endParaRPr lang="en-US"/>
          </a:p>
          <a:p>
            <a:r>
              <a:rPr lang="en-US"/>
              <a:t>A new Standard requires the minimum height, measured vertically from the bottom of the YIELD or STOP sign to the elevation of the near edge of the pathway or sidewalk, of Crossbuck Assemblies installed on pathways or sidewalks to be 4 feet where the lateral offset to the nearest edge of the sign is 2 feet or more and 7 feet where the lateral offset to the nearest edge of the sign is less than 2 feet. The minimum lateral offset, measured horizontally from the nearest edge of the pathway or sidewalk to the nearest edge of the Crossbuck Assembly signs, shall be 0 feet for sidewalks and 2 feet for pathways.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52</a:t>
            </a:fld>
            <a:endParaRPr lang="en-US" altLang="en-US"/>
          </a:p>
        </p:txBody>
      </p:sp>
    </p:spTree>
    <p:extLst>
      <p:ext uri="{BB962C8B-B14F-4D97-AF65-F5344CB8AC3E}">
        <p14:creationId xmlns:p14="http://schemas.microsoft.com/office/powerpoint/2010/main" val="19836782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revised Section includes provisions for pedestrian channelizing devices used with sidewalk and pathway traffic control devices. These changes were made to provide agencies with more information for the consistent and safe applications of these measures.  Provisions are included for the traffic control devices associated with pedestrian channelizing features such as swing gates, fencing, and pedestrian barriers. Support statements and figures are intended to illustrate how safety can be enhanced by guiding pedestrian movements.</a:t>
            </a:r>
          </a:p>
          <a:p>
            <a:pPr marL="0" marR="0">
              <a:lnSpc>
                <a:spcPct val="107000"/>
              </a:lnSpc>
              <a:spcBef>
                <a:spcPts val="0"/>
              </a:spcBef>
              <a:spcAft>
                <a:spcPts val="0"/>
              </a:spcAft>
            </a:pPr>
            <a:br>
              <a:rPr lang="en-US">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53</a:t>
            </a:fld>
            <a:endParaRPr lang="en-US" altLang="en-US"/>
          </a:p>
        </p:txBody>
      </p:sp>
    </p:spTree>
    <p:extLst>
      <p:ext uri="{BB962C8B-B14F-4D97-AF65-F5344CB8AC3E}">
        <p14:creationId xmlns:p14="http://schemas.microsoft.com/office/powerpoint/2010/main" val="25387168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cs typeface="Arial" panose="020B0604020202020204" pitchFamily="34" charset="0"/>
              </a:rPr>
              <a:t>A new Standard requires that at pathway-LRT and sidewalk-LRT grade crossings where LRT operating speeds on a semi-exclusive alignment exceed 25 mph, active traffic control systems shall be used. At pathway-LRT and sidewalk-LRT grade crossings where LRT operating speeds on a semi-exclusive alignment exceed 40 mph, active traffic control systems, including automatic gates, shall be used.</a:t>
            </a:r>
          </a:p>
          <a:p>
            <a:pPr marL="0" marR="0">
              <a:lnSpc>
                <a:spcPct val="107000"/>
              </a:lnSpc>
              <a:spcBef>
                <a:spcPts val="0"/>
              </a:spcBef>
              <a:spcAft>
                <a:spcPts val="0"/>
              </a:spcAft>
            </a:pPr>
            <a:r>
              <a:rPr lang="en-US">
                <a:cs typeface="Arial" panose="020B0604020202020204" pitchFamily="34" charset="0"/>
              </a:rPr>
              <a:t>If used at a pathway or sidewalk grade crossing, an active traffic control system shall include flashing-light signals on each approach to the crossing.</a:t>
            </a:r>
          </a:p>
          <a:p>
            <a:pPr algn="l"/>
            <a:endParaRPr lang="en-US">
              <a:cs typeface="Arial" panose="020B0604020202020204" pitchFamily="34" charset="0"/>
            </a:endParaRPr>
          </a:p>
          <a:p>
            <a:pPr algn="l"/>
            <a:r>
              <a:rPr lang="en-US">
                <a:cs typeface="Arial" panose="020B0604020202020204" pitchFamily="34" charset="0"/>
              </a:rPr>
              <a:t>An Option is added that flashing-light signals, bell</a:t>
            </a:r>
            <a:r>
              <a:rPr lang="en-US" b="0" i="0" u="none" strike="noStrike" baseline="0">
                <a:cs typeface="Arial" panose="020B0604020202020204" pitchFamily="34" charset="0"/>
              </a:rPr>
              <a:t>s, and other audible warning devices may be omitted at pathway or sidewalk grade crossings that are located within 25 feet of an active warning device at a grade crossing that is equipped with those devices.</a:t>
            </a:r>
          </a:p>
          <a:p>
            <a:pPr algn="l"/>
            <a:endParaRPr lang="en-US" b="0" i="0" u="none" strike="noStrike" baseline="0">
              <a:cs typeface="Arial" panose="020B0604020202020204" pitchFamily="34" charset="0"/>
            </a:endParaRPr>
          </a:p>
          <a:p>
            <a:pPr algn="l"/>
            <a:r>
              <a:rPr lang="en-US" b="0" i="0" u="none" strike="noStrike" baseline="0">
                <a:cs typeface="Arial" panose="020B0604020202020204" pitchFamily="34" charset="0"/>
              </a:rPr>
              <a:t>New Guidance recommends that if there is space, a pedestrian refuge area or island should be provided between the tracks and the roadway to permit pedestrians to stand clear of the tracks while waiting to cross the roadway and to stand clear of the roadway while waiting to cross the tracks.</a:t>
            </a:r>
            <a:endParaRPr lang="en-US">
              <a:cs typeface="Arial" panose="020B0604020202020204" pitchFamily="34" charset="0"/>
            </a:endParaRPr>
          </a:p>
          <a:p>
            <a:pPr marL="0" marR="0">
              <a:lnSpc>
                <a:spcPct val="107000"/>
              </a:lnSpc>
              <a:spcBef>
                <a:spcPts val="0"/>
              </a:spcBef>
              <a:spcAft>
                <a:spcPts val="0"/>
              </a:spcAft>
            </a:pPr>
            <a:endParaRPr lang="en-US">
              <a:cs typeface="Arial" panose="020B0604020202020204" pitchFamily="34" charset="0"/>
            </a:endParaRPr>
          </a:p>
          <a:p>
            <a:pPr marL="0" marR="0">
              <a:lnSpc>
                <a:spcPct val="107000"/>
              </a:lnSpc>
              <a:spcBef>
                <a:spcPts val="0"/>
              </a:spcBef>
              <a:spcAft>
                <a:spcPts val="0"/>
              </a:spcAft>
            </a:pP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54</a:t>
            </a:fld>
            <a:endParaRPr lang="en-US" altLang="en-US"/>
          </a:p>
        </p:txBody>
      </p:sp>
    </p:spTree>
    <p:extLst>
      <p:ext uri="{BB962C8B-B14F-4D97-AF65-F5344CB8AC3E}">
        <p14:creationId xmlns:p14="http://schemas.microsoft.com/office/powerpoint/2010/main" val="36395976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Standard prohibits the use of pedestrian signal heads at pathway and sidewalk grade crossings. This change is made to improve pedestrian safety and prevent user confusion at grade crossings through the uniform active traffic control device of horizontally-aligned, alternately-flashing red lights for all grade crossings where rail traffic does not stop.</a:t>
            </a:r>
          </a:p>
          <a:p>
            <a:pPr marL="0" marR="0">
              <a:lnSpc>
                <a:spcPct val="107000"/>
              </a:lnSpc>
              <a:spcBef>
                <a:spcPts val="0"/>
              </a:spcBef>
              <a:spcAft>
                <a:spcPts val="0"/>
              </a:spcAft>
            </a:pPr>
            <a:br>
              <a:rPr lang="en-US">
                <a:solidFill>
                  <a:srgbClr val="000000"/>
                </a:solidFill>
                <a:effectLst/>
                <a:ea typeface="Times New Roman" panose="02020603050405020304" pitchFamily="18" charset="0"/>
                <a:cs typeface="Arial" panose="020B0604020202020204" pitchFamily="34" charset="0"/>
              </a:rPr>
            </a:br>
            <a:r>
              <a:rPr lang="en-US">
                <a:solidFill>
                  <a:srgbClr val="000000"/>
                </a:solidFill>
                <a:effectLst/>
                <a:ea typeface="Times New Roman" panose="02020603050405020304" pitchFamily="18" charset="0"/>
                <a:cs typeface="Arial" panose="020B0604020202020204" pitchFamily="34" charset="0"/>
              </a:rPr>
              <a:t>A new Option allows the use of pedestrian signal heads at pathway and sidewalk grade crossings with LRT controlled by a traffic control signal.</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New Standards are added for flashing-light signals at pathway and sidewalk grade crossings. This change is made to provide uniformity in the design and operation of flashing-light signals.</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New Guidance recommends that if a Diagnostic Team finds that a flashing-light signal with a Crossbuck sign and an audible device is still not resulting in appropriate pedestrian behavior, consideration should be given to also installing an automatic pedestrian gate.</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55</a:t>
            </a:fld>
            <a:endParaRPr lang="en-US" altLang="en-US"/>
          </a:p>
        </p:txBody>
      </p:sp>
    </p:spTree>
    <p:extLst>
      <p:ext uri="{BB962C8B-B14F-4D97-AF65-F5344CB8AC3E}">
        <p14:creationId xmlns:p14="http://schemas.microsoft.com/office/powerpoint/2010/main" val="28284648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Standard requires a system of automatic pedestrian gates, swing gates and fencing for pathway and sidewalk grade crossings where trains are permitted to travel 80 miles per hour and higher. This change is made for pedestrian safety at grade crossings where higher speed trains operate.</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New Guidance recommends that an emergency escape route should be provided when automatic pedestrian gates are used.</a:t>
            </a:r>
            <a:br>
              <a:rPr lang="en-US">
                <a:solidFill>
                  <a:srgbClr val="000000"/>
                </a:solidFill>
                <a:effectLst/>
                <a:ea typeface="Times New Roman" panose="02020603050405020304" pitchFamily="18" charset="0"/>
                <a:cs typeface="Arial" panose="020B0604020202020204" pitchFamily="34" charset="0"/>
              </a:rPr>
            </a:b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Standard requires at least one continuously-illuminated red light on the automatic pedestrian gate arm. If there is more than one red light, they shall be installed in pairs and must be flashed in an alternating pattern. </a:t>
            </a:r>
            <a:endParaRPr lang="en-US">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56</a:t>
            </a:fld>
            <a:endParaRPr lang="en-US" altLang="en-US"/>
          </a:p>
        </p:txBody>
      </p:sp>
    </p:spTree>
    <p:extLst>
      <p:ext uri="{BB962C8B-B14F-4D97-AF65-F5344CB8AC3E}">
        <p14:creationId xmlns:p14="http://schemas.microsoft.com/office/powerpoint/2010/main" val="39886109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a:r>
              <a:rPr lang="en-US">
                <a:effectLst/>
                <a:ea typeface="Calibri" panose="020F0502020204030204" pitchFamily="34" charset="0"/>
                <a:cs typeface="Arial" panose="020B0604020202020204" pitchFamily="34" charset="0"/>
              </a:rPr>
              <a:t>A new Option allows a horizontal hanging bar to be mounted below the automatic pedestrian gate arm to </a:t>
            </a:r>
            <a:r>
              <a:rPr lang="en-US" sz="1800" b="0" i="0" u="none" strike="noStrike" baseline="0">
                <a:solidFill>
                  <a:srgbClr val="0000FF"/>
                </a:solidFill>
                <a:latin typeface="Times New Roman" panose="02020603050405020304" pitchFamily="18" charset="0"/>
              </a:rPr>
              <a:t>inform pedestrians with vision disabilities that the automatic pedestrian gate is in the down position and to reduce the likelihood that pedestrians will violate a lowered crossing gate.</a:t>
            </a:r>
          </a:p>
          <a:p>
            <a:pPr algn="l"/>
            <a:endParaRPr lang="en-US" sz="1800" b="0" i="0" u="none" strike="noStrike" baseline="0">
              <a:solidFill>
                <a:srgbClr val="0000FF"/>
              </a:solidFill>
              <a:latin typeface="Times New Roman" panose="02020603050405020304" pitchFamily="18" charset="0"/>
            </a:endParaRPr>
          </a:p>
          <a:p>
            <a:pPr algn="l"/>
            <a:r>
              <a:rPr lang="en-US" sz="1800" b="0" i="0" u="none" strike="noStrike" baseline="0">
                <a:solidFill>
                  <a:srgbClr val="0000FF"/>
                </a:solidFill>
                <a:effectLst/>
                <a:latin typeface="Times New Roman" panose="02020603050405020304" pitchFamily="18" charset="0"/>
                <a:ea typeface="Calibri" panose="020F0502020204030204" pitchFamily="34" charset="0"/>
                <a:cs typeface="Arial" panose="020B0604020202020204" pitchFamily="34" charset="0"/>
              </a:rPr>
              <a:t>New Guidance recommends a maximum height of 26 inches between the horizontal hanging bar and the surface of the pathway or sidewalk when the gate is in the down position.</a:t>
            </a:r>
            <a:endParaRPr lang="en-US">
              <a:effectLs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57</a:t>
            </a:fld>
            <a:endParaRPr lang="en-US" altLang="en-US"/>
          </a:p>
        </p:txBody>
      </p:sp>
    </p:spTree>
    <p:extLst>
      <p:ext uri="{BB962C8B-B14F-4D97-AF65-F5344CB8AC3E}">
        <p14:creationId xmlns:p14="http://schemas.microsoft.com/office/powerpoint/2010/main" val="10510183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58</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baseline="0">
                <a:cs typeface="Arial" panose="020B0604020202020204" pitchFamily="34" charset="0"/>
              </a:rPr>
              <a:t>This new section takes content from a previously existing section.</a:t>
            </a:r>
          </a:p>
          <a:p>
            <a:pPr algn="l"/>
            <a:endParaRPr lang="en-US" b="0" i="0" u="none" strike="noStrike" baseline="0">
              <a:cs typeface="Arial" panose="020B0604020202020204" pitchFamily="34" charset="0"/>
            </a:endParaRPr>
          </a:p>
          <a:p>
            <a:pPr algn="l"/>
            <a:r>
              <a:rPr lang="en-US" b="0" i="0" u="none" strike="noStrike" baseline="0">
                <a:cs typeface="Arial" panose="020B0604020202020204" pitchFamily="34" charset="0"/>
              </a:rPr>
              <a:t>It highlights that LRT vehicles at grade crossings in a semi-exclusive alignment have right-of-way over other road users.  Clarification is added that in a mixed-use alignment, LRT vehicles at grade crossings and intersections do </a:t>
            </a:r>
            <a:r>
              <a:rPr lang="en-US" b="0" i="0" u="sng" strike="noStrike" baseline="0">
                <a:cs typeface="Arial" panose="020B0604020202020204" pitchFamily="34" charset="0"/>
              </a:rPr>
              <a:t>not</a:t>
            </a:r>
            <a:r>
              <a:rPr lang="en-US" b="0" i="0" u="none" strike="noStrike" baseline="0">
                <a:cs typeface="Arial" panose="020B0604020202020204" pitchFamily="34" charset="0"/>
              </a:rPr>
              <a:t> have the right-of-way over other road users.</a:t>
            </a:r>
          </a:p>
          <a:p>
            <a:pPr algn="l"/>
            <a:endParaRPr lang="en-US" b="0" i="0" u="none" strike="noStrike" baseline="0">
              <a:cs typeface="Arial" panose="020B0604020202020204" pitchFamily="34" charset="0"/>
            </a:endParaRPr>
          </a:p>
          <a:p>
            <a:pPr algn="l"/>
            <a:r>
              <a:rPr lang="en-US" b="0" i="0" u="none" strike="noStrike" baseline="0">
                <a:cs typeface="Arial" panose="020B0604020202020204" pitchFamily="34" charset="0"/>
              </a:rPr>
              <a:t>Guidance is revised to recommend that if a highway-LRT grade crossing is equipped with flashing-light signals and is located 200 feet or less from an intersection or midblock location controlled by a traffic control signal, a pedestrian hybrid beacon, or an emergency-vehicle hybrid beacon, the intersection should be provided with rail preemption.</a:t>
            </a:r>
          </a:p>
          <a:p>
            <a:pPr algn="l"/>
            <a:endParaRPr lang="en-US" b="0" i="0" u="none" strike="noStrike" baseline="0">
              <a:cs typeface="Arial" panose="020B0604020202020204" pitchFamily="34" charset="0"/>
            </a:endParaRPr>
          </a:p>
          <a:p>
            <a:pPr algn="l"/>
            <a:r>
              <a:rPr lang="en-US" b="0" i="0" u="none" strike="noStrike" baseline="0">
                <a:cs typeface="Arial" panose="020B0604020202020204" pitchFamily="34" charset="0"/>
              </a:rPr>
              <a:t>An Option is added that where LRT vehicles are operating in a mixed-use alignment, traffic signal priority or preemption may be used as determined by a Diagnostic Team.</a:t>
            </a:r>
            <a:endParaRPr lang="en-US" sz="100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2447126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0"/>
              </a:spcAft>
              <a:buClrTx/>
              <a:buSzTx/>
              <a:buFontTx/>
              <a:buNone/>
              <a:tabLst/>
              <a:defRPr/>
            </a:pPr>
            <a:r>
              <a:rPr lang="en-US">
                <a:solidFill>
                  <a:srgbClr val="000000"/>
                </a:solidFill>
                <a:effectLst/>
                <a:ea typeface="Times New Roman" panose="02020603050405020304" pitchFamily="18" charset="0"/>
                <a:cs typeface="Arial" panose="020B0604020202020204" pitchFamily="34" charset="0"/>
              </a:rPr>
              <a:t>A new Standard requires that before any new grade crossing traffic control system is installed or before modifications are made to an existing system, approval shall be obtained from the highway agency with jurisdiction, the regulatory agency with statutory authority (if applicable), and the railroad company and/or transit agency. The Diagnostic Team members shall make a recommendation, documented in an engineering study, on new grade crossing traffic control systems and on proposed changes to an existing grade crossing traffic control system.</a:t>
            </a:r>
            <a:endParaRPr lang="en-US">
              <a:solidFill>
                <a:srgbClr val="000000"/>
              </a:solidFill>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This change is made to take into consideration that there are a large number of significant variables, and no single standard system of traffic control devices is universally applicable for all grade crossings.</a:t>
            </a:r>
            <a:br>
              <a:rPr lang="en-US">
                <a:solidFill>
                  <a:srgbClr val="000000"/>
                </a:solidFill>
                <a:effectLst/>
                <a:ea typeface="Times New Roman" panose="02020603050405020304" pitchFamily="18" charset="0"/>
                <a:cs typeface="Arial" panose="020B0604020202020204" pitchFamily="34" charset="0"/>
              </a:rPr>
            </a:br>
            <a:endParaRPr lang="en-US">
              <a:solidFill>
                <a:srgbClr val="000000"/>
              </a:solidFill>
              <a:effectLst/>
              <a:ea typeface="Times New Roman" panose="02020603050405020304" pitchFamily="18" charset="0"/>
              <a:cs typeface="Arial" panose="020B0604020202020204" pitchFamily="34" charset="0"/>
            </a:endParaRPr>
          </a:p>
          <a:p>
            <a:pPr marL="0" marR="0">
              <a:lnSpc>
                <a:spcPct val="107000"/>
              </a:lnSpc>
              <a:spcBef>
                <a:spcPts val="0"/>
              </a:spcBef>
              <a:spcAft>
                <a:spcPts val="0"/>
              </a:spcAft>
            </a:pPr>
            <a:endParaRPr lang="en-US">
              <a:effectLst/>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a:solidFill>
                  <a:srgbClr val="000000"/>
                </a:solidFill>
                <a:effectLst/>
                <a:ea typeface="Times New Roman" panose="02020603050405020304" pitchFamily="18" charset="0"/>
                <a:cs typeface="Arial" panose="020B0604020202020204" pitchFamily="34" charset="0"/>
              </a:rPr>
              <a:t>A new Option statement allows that general maintenance activities or minor operational changes to the grade crossing traffic control system that do not have a negative impact on the overall operation of the traffic control system can be made without a Diagnostic Team. This change is made to provide agencies with more flexibility and to reduce the burden on Diagnostic Team members for minor changes.</a:t>
            </a:r>
            <a:endParaRPr lang="en-US">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1000343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baseline="0">
                <a:cs typeface="Arial" panose="020B0604020202020204" pitchFamily="34" charset="0"/>
              </a:rPr>
              <a:t>A new Option allows that the regulatory agency with statutory authority (if applicable) may approve the grade crossing traffic control system.</a:t>
            </a:r>
          </a:p>
          <a:p>
            <a:pPr algn="l"/>
            <a:endParaRPr lang="en-US" b="0" i="0" u="none" strike="noStrike" baseline="0">
              <a:cs typeface="Arial" panose="020B0604020202020204" pitchFamily="34" charset="0"/>
            </a:endParaRPr>
          </a:p>
          <a:p>
            <a:pPr algn="l"/>
            <a:r>
              <a:rPr lang="en-US">
                <a:cs typeface="Arial" panose="020B0604020202020204" pitchFamily="34" charset="0"/>
              </a:rPr>
              <a:t>A new Guidance statement recommends factors that should be considered in determining which traffic control devices are appropriate to install at a grade crossing.</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858653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Guidance is revised to include that where a raised median island is installed supplemental to an automatic gate to discourage road users from driving around a lowered gate, the Diagnostic Team should consider the length of the vehicle queues that typically form on the approach to the grade crossing when determining how far in advance of the grade crossing to extend the island. </a:t>
            </a:r>
          </a:p>
          <a:p>
            <a:endParaRPr lang="en-US"/>
          </a:p>
          <a:p>
            <a:r>
              <a:rPr lang="en-US"/>
              <a:t>If the roadway at a grade crossing includes a two-way left-turn lane, the two-way left-turn lane should be discontinued in the immediate vicinity of the grade crossing by installing median islands, by designating the lane for left turns in one direction only, or by installing yellow diagonal markings in the lane. If yellow diagonal markings are used, the use of channelizing devices, such as supplemental tubular markers, should also be considered.</a:t>
            </a:r>
          </a:p>
          <a:p>
            <a:endParaRPr lang="en-US"/>
          </a:p>
          <a:p>
            <a:r>
              <a:rPr lang="en-US"/>
              <a:t>An Option is added that if yellow diagonal markings are used, extending the automatic gate across the lane may be considered.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34631576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2999416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621774665"/>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048010710"/>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2428311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2218498892"/>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896945495"/>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640601068"/>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342940458"/>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962196803"/>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391163506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29816163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Section Title</a:t>
            </a:r>
            <a:endParaRPr lang="en-US"/>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82820242"/>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424502519"/>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4229750623"/>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77721455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94423431"/>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31228636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ransi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401" y="1858172"/>
            <a:ext cx="11379201" cy="2241088"/>
          </a:xfrm>
          <a:solidFill>
            <a:srgbClr val="000099"/>
          </a:solidFill>
        </p:spPr>
        <p:txBody>
          <a:bodyPr/>
          <a:lstStyle>
            <a:lvl1pPr marL="0" indent="0" algn="ctr">
              <a:defRPr sz="4000" b="1" baseline="0">
                <a:solidFill>
                  <a:srgbClr val="FFC000"/>
                </a:solidFill>
              </a:defRPr>
            </a:lvl1pPr>
          </a:lstStyle>
          <a:p>
            <a:r>
              <a:rPr lang="en-US"/>
              <a:t>Insert Subject Area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7/24/2026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21" name="Rectangle 6">
            <a:extLst>
              <a:ext uri="{FF2B5EF4-FFF2-40B4-BE49-F238E27FC236}">
                <a16:creationId xmlns:a16="http://schemas.microsoft.com/office/drawing/2014/main" id="{D2770178-F381-427B-A87A-F8224B32DBA1}"/>
              </a:ext>
            </a:extLst>
          </p:cNvPr>
          <p:cNvSpPr>
            <a:spLocks noChangeArrowheads="1"/>
          </p:cNvSpPr>
          <p:nvPr userDrawn="1"/>
        </p:nvSpPr>
        <p:spPr bwMode="auto">
          <a:xfrm>
            <a:off x="0" y="6477000"/>
            <a:ext cx="12191997" cy="381000"/>
          </a:xfrm>
          <a:prstGeom prst="rect">
            <a:avLst/>
          </a:prstGeom>
          <a:gradFill rotWithShape="0">
            <a:gsLst>
              <a:gs pos="41000">
                <a:srgbClr val="6666BE"/>
              </a:gs>
              <a:gs pos="29000">
                <a:srgbClr val="CCCCFF"/>
              </a:gs>
              <a:gs pos="53000">
                <a:schemeClr val="bg2"/>
              </a:gs>
              <a:gs pos="20000">
                <a:schemeClr val="accent3">
                  <a:lumMod val="95000"/>
                  <a:alpha val="0"/>
                </a:schemeClr>
              </a:gs>
            </a:gsLst>
            <a:lin ang="0" scaled="1"/>
          </a:gradFill>
          <a:ln>
            <a:noFill/>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z="2400">
              <a:solidFill>
                <a:srgbClr val="000000"/>
              </a:solidFill>
              <a:latin typeface="Times New Roman" panose="02020603050405020304" pitchFamily="18" charset="0"/>
              <a:cs typeface="Arial" panose="020B0604020202020204" pitchFamily="34" charset="0"/>
            </a:endParaRPr>
          </a:p>
        </p:txBody>
      </p:sp>
      <p:sp>
        <p:nvSpPr>
          <p:cNvPr id="23" name="Rectangle 16">
            <a:extLst>
              <a:ext uri="{FF2B5EF4-FFF2-40B4-BE49-F238E27FC236}">
                <a16:creationId xmlns:a16="http://schemas.microsoft.com/office/drawing/2014/main" id="{F589BA4C-04DB-43BE-8C43-75B57274AD1F}"/>
              </a:ext>
            </a:extLst>
          </p:cNvPr>
          <p:cNvSpPr txBox="1">
            <a:spLocks noChangeArrowheads="1"/>
          </p:cNvSpPr>
          <p:nvPr userDrawn="1"/>
        </p:nvSpPr>
        <p:spPr bwMode="auto">
          <a:xfrm>
            <a:off x="4775200" y="6490744"/>
            <a:ext cx="7315200"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r">
              <a:defRPr/>
            </a:pPr>
            <a:r>
              <a:rPr lang="en-US" sz="1500" b="1" spc="70" baseline="0">
                <a:solidFill>
                  <a:srgbClr val="FFC000"/>
                </a:solidFill>
                <a:latin typeface="Century Gothic" panose="020B0502020202020204" pitchFamily="34" charset="0"/>
              </a:rPr>
              <a:t>Traffic Control Devices </a:t>
            </a:r>
            <a:r>
              <a:rPr lang="en-US" sz="1500" b="1" spc="110">
                <a:solidFill>
                  <a:srgbClr val="FFC000"/>
                </a:solidFill>
                <a:latin typeface="Century Gothic" panose="020B0502020202020204" pitchFamily="34" charset="0"/>
              </a:rPr>
              <a:t>...</a:t>
            </a:r>
            <a:r>
              <a:rPr lang="en-US" sz="1500" b="1" spc="40" baseline="0">
                <a:solidFill>
                  <a:srgbClr val="FFC000"/>
                </a:solidFill>
                <a:latin typeface="Century Gothic" panose="020B0502020202020204" pitchFamily="34" charset="0"/>
              </a:rPr>
              <a:t> </a:t>
            </a:r>
            <a:r>
              <a:rPr lang="en-US" sz="1500" b="1" i="1" spc="40" baseline="0">
                <a:solidFill>
                  <a:srgbClr val="FFC000"/>
                </a:solidFill>
                <a:latin typeface="Century Gothic" panose="020B0502020202020204" pitchFamily="34" charset="0"/>
              </a:rPr>
              <a:t>the voice of the road.</a:t>
            </a:r>
          </a:p>
        </p:txBody>
      </p:sp>
    </p:spTree>
    <p:extLst>
      <p:ext uri="{BB962C8B-B14F-4D97-AF65-F5344CB8AC3E}">
        <p14:creationId xmlns:p14="http://schemas.microsoft.com/office/powerpoint/2010/main" val="16570668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7/24/2026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203201" y="1658480"/>
            <a:ext cx="10972800" cy="4114800"/>
          </a:xfrm>
        </p:spPr>
        <p:txBody>
          <a:bodyPr/>
          <a:lstStyle>
            <a:lvl1pPr marL="406400" indent="-406400">
              <a:defRPr sz="2800"/>
            </a:lvl1pPr>
            <a:lvl2pPr marL="863600" indent="-406400">
              <a:defRPr sz="2600"/>
            </a:lvl2pPr>
            <a:lvl3pPr marL="1252538" indent="-338138">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0230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
        <p:nvSpPr>
          <p:cNvPr id="3" name="TextBox 2">
            <a:extLst>
              <a:ext uri="{FF2B5EF4-FFF2-40B4-BE49-F238E27FC236}">
                <a16:creationId xmlns:a16="http://schemas.microsoft.com/office/drawing/2014/main" id="{B2B6996E-7E61-6BC5-A7DE-3005D3880026}"/>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dirty="0">
                <a:ln>
                  <a:noFill/>
                </a:ln>
                <a:solidFill>
                  <a:schemeClr val="tx2"/>
                </a:solidFill>
                <a:effectLst/>
                <a:uLnTx/>
                <a:uFillTx/>
                <a:latin typeface="Arial"/>
                <a:ea typeface="+mj-ea"/>
                <a:cs typeface="+mj-cs"/>
              </a:rPr>
              <a:t>Disclaimers</a:t>
            </a:r>
            <a:endParaRPr lang="en-US" spc="0" baseline="0" dirty="0">
              <a:solidFill>
                <a:schemeClr val="tx2"/>
              </a:solidFill>
            </a:endParaRPr>
          </a:p>
        </p:txBody>
      </p:sp>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 id="2147484387" r:id="rId7"/>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827880292"/>
      </p:ext>
    </p:extLst>
  </p:cSld>
  <p:clrMap bg1="dk1" tx1="lt1" bg2="dk2" tx2="lt2" accent1="accent1" accent2="accent2" accent3="accent3" accent4="accent4" accent5="accent5" accent6="accent6" hlink="hlink" folHlink="folHlink"/>
  <p:sldLayoutIdLst>
    <p:sldLayoutId id="2147484389" r:id="rId1"/>
    <p:sldLayoutId id="2147484390" r:id="rId2"/>
    <p:sldLayoutId id="2147484391"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027006573"/>
      </p:ext>
    </p:extLst>
  </p:cSld>
  <p:clrMap bg1="dk1" tx1="lt1" bg2="dk2" tx2="lt2" accent1="accent1" accent2="accent2" accent3="accent3" accent4="accent4" accent5="accent5" accent6="accent6" hlink="hlink" folHlink="folHlink"/>
  <p:sldLayoutIdLst>
    <p:sldLayoutId id="2147484393" r:id="rId1"/>
    <p:sldLayoutId id="2147484394" r:id="rId2"/>
    <p:sldLayoutId id="2147484395"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502721487"/>
      </p:ext>
    </p:extLst>
  </p:cSld>
  <p:clrMap bg1="dk1" tx1="lt1" bg2="dk2" tx2="lt2" accent1="accent1" accent2="accent2" accent3="accent3" accent4="accent4" accent5="accent5" accent6="accent6" hlink="hlink" folHlink="folHlink"/>
  <p:sldLayoutIdLst>
    <p:sldLayoutId id="2147484397" r:id="rId1"/>
    <p:sldLayoutId id="2147484398" r:id="rId2"/>
    <p:sldLayoutId id="2147484399" r:id="rId3"/>
    <p:sldLayoutId id="2147484400" r:id="rId4"/>
    <p:sldLayoutId id="2147484401" r:id="rId5"/>
    <p:sldLayoutId id="2147484402" r:id="rId6"/>
    <p:sldLayoutId id="2147484403" r:id="rId7"/>
    <p:sldLayoutId id="2147484404" r:id="rId8"/>
    <p:sldLayoutId id="2147484405" r:id="rId9"/>
    <p:sldLayoutId id="2147484406" r:id="rId10"/>
    <p:sldLayoutId id="2147484407"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0.xml"/><Relationship Id="rId1" Type="http://schemas.openxmlformats.org/officeDocument/2006/relationships/slideLayout" Target="../slideLayouts/slideLayout10.xml"/><Relationship Id="rId4" Type="http://schemas.openxmlformats.org/officeDocument/2006/relationships/image" Target="../media/image39.png"/></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3.xml"/><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5.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6.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8.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C6F9A-504B-5ABD-29D7-40B7F95E12AE}"/>
              </a:ext>
            </a:extLst>
          </p:cNvPr>
          <p:cNvSpPr>
            <a:spLocks noGrp="1"/>
          </p:cNvSpPr>
          <p:nvPr>
            <p:ph type="title"/>
          </p:nvPr>
        </p:nvSpPr>
        <p:spPr/>
        <p:txBody>
          <a:bodyPr>
            <a:normAutofit/>
          </a:bodyPr>
          <a:lstStyle/>
          <a:p>
            <a:r>
              <a:rPr lang="en-US" sz="3600"/>
              <a:t>Section 8A.07 Minimum Track Clearance Distance and Clear Storage Distance</a:t>
            </a:r>
          </a:p>
        </p:txBody>
      </p:sp>
      <p:sp>
        <p:nvSpPr>
          <p:cNvPr id="4" name="Content Placeholder 3">
            <a:extLst>
              <a:ext uri="{FF2B5EF4-FFF2-40B4-BE49-F238E27FC236}">
                <a16:creationId xmlns:a16="http://schemas.microsoft.com/office/drawing/2014/main" id="{8FBB03E3-EB6F-CD19-2313-16DA28873A83}"/>
              </a:ext>
            </a:extLst>
          </p:cNvPr>
          <p:cNvSpPr>
            <a:spLocks noGrp="1"/>
          </p:cNvSpPr>
          <p:nvPr>
            <p:ph idx="1"/>
          </p:nvPr>
        </p:nvSpPr>
        <p:spPr/>
        <p:txBody>
          <a:bodyPr/>
          <a:lstStyle/>
          <a:p>
            <a:r>
              <a:rPr lang="en-US"/>
              <a:t>Expands discussion of minimum track clearance distance beyond the information provided in the Part 1 definition</a:t>
            </a:r>
          </a:p>
          <a:p>
            <a:r>
              <a:rPr lang="en-US"/>
              <a:t>Adds Support statement that better explains how minimum track clearance distance is measured</a:t>
            </a:r>
          </a:p>
          <a:p>
            <a:r>
              <a:rPr lang="en-US"/>
              <a:t>Adds a reference to an illustration of minimum track clearance distance in the </a:t>
            </a:r>
            <a:r>
              <a:rPr lang="en-US" i="1"/>
              <a:t>Highway-Rail Crossing Handbook</a:t>
            </a:r>
          </a:p>
        </p:txBody>
      </p:sp>
    </p:spTree>
    <p:extLst>
      <p:ext uri="{BB962C8B-B14F-4D97-AF65-F5344CB8AC3E}">
        <p14:creationId xmlns:p14="http://schemas.microsoft.com/office/powerpoint/2010/main" val="64345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C4B8D-00F5-266C-7CC4-24D88904DCED}"/>
              </a:ext>
            </a:extLst>
          </p:cNvPr>
          <p:cNvSpPr>
            <a:spLocks noGrp="1"/>
          </p:cNvSpPr>
          <p:nvPr>
            <p:ph type="title"/>
          </p:nvPr>
        </p:nvSpPr>
        <p:spPr/>
        <p:txBody>
          <a:bodyPr/>
          <a:lstStyle/>
          <a:p>
            <a:r>
              <a:rPr lang="en-US" sz="3600"/>
              <a:t>Section 8A.08 Adjacent Grade Crossings</a:t>
            </a:r>
          </a:p>
        </p:txBody>
      </p:sp>
      <p:sp>
        <p:nvSpPr>
          <p:cNvPr id="4" name="Content Placeholder 3">
            <a:extLst>
              <a:ext uri="{FF2B5EF4-FFF2-40B4-BE49-F238E27FC236}">
                <a16:creationId xmlns:a16="http://schemas.microsoft.com/office/drawing/2014/main" id="{3DCF706F-01BE-CED9-4D94-66E37B7CEF4F}"/>
              </a:ext>
            </a:extLst>
          </p:cNvPr>
          <p:cNvSpPr>
            <a:spLocks noGrp="1"/>
          </p:cNvSpPr>
          <p:nvPr>
            <p:ph idx="1"/>
          </p:nvPr>
        </p:nvSpPr>
        <p:spPr/>
        <p:txBody>
          <a:bodyPr/>
          <a:lstStyle/>
          <a:p>
            <a:r>
              <a:rPr lang="en-US"/>
              <a:t>Adds Guidance and Support statements to address closely spaced grade crossings</a:t>
            </a:r>
          </a:p>
          <a:p>
            <a:r>
              <a:rPr lang="en-US"/>
              <a:t>Clarifies details for adjacent grade crossings within 200 ft of each other, as measured along the highway between the inside rails</a:t>
            </a:r>
          </a:p>
        </p:txBody>
      </p:sp>
    </p:spTree>
    <p:extLst>
      <p:ext uri="{BB962C8B-B14F-4D97-AF65-F5344CB8AC3E}">
        <p14:creationId xmlns:p14="http://schemas.microsoft.com/office/powerpoint/2010/main" val="1353782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DA4B3-5AD8-E627-2757-732766F285A7}"/>
              </a:ext>
            </a:extLst>
          </p:cNvPr>
          <p:cNvSpPr>
            <a:spLocks noGrp="1"/>
          </p:cNvSpPr>
          <p:nvPr>
            <p:ph type="title"/>
          </p:nvPr>
        </p:nvSpPr>
        <p:spPr/>
        <p:txBody>
          <a:bodyPr/>
          <a:lstStyle/>
          <a:p>
            <a:r>
              <a:rPr lang="en-US" sz="3600"/>
              <a:t>Section 8A.09 Grade Crossing Elimination</a:t>
            </a:r>
          </a:p>
        </p:txBody>
      </p:sp>
      <p:sp>
        <p:nvSpPr>
          <p:cNvPr id="4" name="Content Placeholder 3">
            <a:extLst>
              <a:ext uri="{FF2B5EF4-FFF2-40B4-BE49-F238E27FC236}">
                <a16:creationId xmlns:a16="http://schemas.microsoft.com/office/drawing/2014/main" id="{57D38D46-0E79-9324-62E6-6AFE2FAB5A82}"/>
              </a:ext>
            </a:extLst>
          </p:cNvPr>
          <p:cNvSpPr>
            <a:spLocks noGrp="1"/>
          </p:cNvSpPr>
          <p:nvPr>
            <p:ph idx="1"/>
          </p:nvPr>
        </p:nvSpPr>
        <p:spPr/>
        <p:txBody>
          <a:bodyPr/>
          <a:lstStyle/>
          <a:p>
            <a:r>
              <a:rPr lang="en-US"/>
              <a:t>Adds Option to allow an engineering study to evaluate eliminating a grade crossing</a:t>
            </a:r>
          </a:p>
          <a:p>
            <a:r>
              <a:rPr lang="en-US"/>
              <a:t>Revises Standard to require that traffic control devices be removed from grade crossings that are eliminated, and the devices be covered or turned from view in the interim period prior to removal</a:t>
            </a:r>
          </a:p>
        </p:txBody>
      </p:sp>
    </p:spTree>
    <p:extLst>
      <p:ext uri="{BB962C8B-B14F-4D97-AF65-F5344CB8AC3E}">
        <p14:creationId xmlns:p14="http://schemas.microsoft.com/office/powerpoint/2010/main" val="139195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459BF-2A61-8577-4DC8-3EDA8420EC32}"/>
              </a:ext>
            </a:extLst>
          </p:cNvPr>
          <p:cNvSpPr>
            <a:spLocks noGrp="1"/>
          </p:cNvSpPr>
          <p:nvPr>
            <p:ph type="title"/>
          </p:nvPr>
        </p:nvSpPr>
        <p:spPr/>
        <p:txBody>
          <a:bodyPr/>
          <a:lstStyle/>
          <a:p>
            <a:r>
              <a:rPr lang="en-US" sz="3600"/>
              <a:t>Section 8A.13 Temporary Traffic Control Zones</a:t>
            </a:r>
          </a:p>
        </p:txBody>
      </p:sp>
      <p:sp>
        <p:nvSpPr>
          <p:cNvPr id="4" name="Content Placeholder 3">
            <a:extLst>
              <a:ext uri="{FF2B5EF4-FFF2-40B4-BE49-F238E27FC236}">
                <a16:creationId xmlns:a16="http://schemas.microsoft.com/office/drawing/2014/main" id="{F441C4F4-5681-0C02-E0B8-79959D1790BC}"/>
              </a:ext>
            </a:extLst>
          </p:cNvPr>
          <p:cNvSpPr>
            <a:spLocks noGrp="1"/>
          </p:cNvSpPr>
          <p:nvPr>
            <p:ph idx="1"/>
          </p:nvPr>
        </p:nvSpPr>
        <p:spPr/>
        <p:txBody>
          <a:bodyPr/>
          <a:lstStyle/>
          <a:p>
            <a:r>
              <a:rPr lang="en-US"/>
              <a:t>Adds Support that</a:t>
            </a:r>
            <a:r>
              <a:rPr lang="en-US">
                <a:solidFill>
                  <a:srgbClr val="FF0000"/>
                </a:solidFill>
              </a:rPr>
              <a:t> </a:t>
            </a:r>
            <a:r>
              <a:rPr lang="en-US"/>
              <a:t>temporary traffic control (TTC) planning is needed</a:t>
            </a:r>
            <a:r>
              <a:rPr lang="en-US">
                <a:solidFill>
                  <a:srgbClr val="FF0000"/>
                </a:solidFill>
              </a:rPr>
              <a:t> </a:t>
            </a:r>
            <a:r>
              <a:rPr lang="en-US"/>
              <a:t>when traffic detoured over existing grade crossing</a:t>
            </a:r>
          </a:p>
          <a:p>
            <a:r>
              <a:rPr lang="en-US"/>
              <a:t>Adds Guidance recommending:</a:t>
            </a:r>
          </a:p>
          <a:p>
            <a:pPr lvl="1"/>
            <a:r>
              <a:rPr lang="en-US"/>
              <a:t>Railroad company or transit agency involvement in TTC planning</a:t>
            </a:r>
          </a:p>
          <a:p>
            <a:pPr lvl="1"/>
            <a:r>
              <a:rPr lang="en-US"/>
              <a:t>Law enforcement be</a:t>
            </a:r>
            <a:r>
              <a:rPr lang="en-US">
                <a:solidFill>
                  <a:srgbClr val="FF0000"/>
                </a:solidFill>
              </a:rPr>
              <a:t> </a:t>
            </a:r>
            <a:r>
              <a:rPr lang="en-US"/>
              <a:t>present where the TTC reverses traffic direction at the grade crossing and no modifications are made at active crossings</a:t>
            </a:r>
          </a:p>
          <a:p>
            <a:pPr lvl="1"/>
            <a:r>
              <a:rPr lang="en-US"/>
              <a:t>Agency and stakeholder input into the TTC plan when traffic is detoured over an existing passive grade crossing</a:t>
            </a:r>
          </a:p>
          <a:p>
            <a:endParaRPr lang="en-US"/>
          </a:p>
        </p:txBody>
      </p:sp>
    </p:spTree>
    <p:extLst>
      <p:ext uri="{BB962C8B-B14F-4D97-AF65-F5344CB8AC3E}">
        <p14:creationId xmlns:p14="http://schemas.microsoft.com/office/powerpoint/2010/main" val="86711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4F809-AC4F-7509-474A-91BAF217C8BF}"/>
              </a:ext>
            </a:extLst>
          </p:cNvPr>
          <p:cNvSpPr>
            <a:spLocks noGrp="1"/>
          </p:cNvSpPr>
          <p:nvPr>
            <p:ph type="title"/>
          </p:nvPr>
        </p:nvSpPr>
        <p:spPr/>
        <p:txBody>
          <a:bodyPr/>
          <a:lstStyle/>
          <a:p>
            <a:r>
              <a:rPr lang="en-US"/>
              <a:t>Chapter 8B</a:t>
            </a:r>
            <a:br>
              <a:rPr lang="en-US"/>
            </a:br>
            <a:r>
              <a:rPr lang="en-US"/>
              <a:t>Signs</a:t>
            </a:r>
          </a:p>
        </p:txBody>
      </p:sp>
    </p:spTree>
    <p:extLst>
      <p:ext uri="{BB962C8B-B14F-4D97-AF65-F5344CB8AC3E}">
        <p14:creationId xmlns:p14="http://schemas.microsoft.com/office/powerpoint/2010/main" val="415865371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3AADD-DCE6-9023-BFF1-77CE7F2C7B68}"/>
              </a:ext>
            </a:extLst>
          </p:cNvPr>
          <p:cNvSpPr>
            <a:spLocks noGrp="1"/>
          </p:cNvSpPr>
          <p:nvPr>
            <p:ph type="title"/>
          </p:nvPr>
        </p:nvSpPr>
        <p:spPr/>
        <p:txBody>
          <a:bodyPr/>
          <a:lstStyle/>
          <a:p>
            <a:r>
              <a:rPr lang="en-US" sz="3600"/>
              <a:t>Section 8B.02 Sizes of Grade Crossing Signs </a:t>
            </a:r>
            <a:endParaRPr lang="en-US" sz="2400"/>
          </a:p>
        </p:txBody>
      </p:sp>
      <p:sp>
        <p:nvSpPr>
          <p:cNvPr id="4" name="Content Placeholder 3">
            <a:extLst>
              <a:ext uri="{FF2B5EF4-FFF2-40B4-BE49-F238E27FC236}">
                <a16:creationId xmlns:a16="http://schemas.microsoft.com/office/drawing/2014/main" id="{7E1F26BA-F7B9-BC44-AD8F-6DE6890D696C}"/>
              </a:ext>
            </a:extLst>
          </p:cNvPr>
          <p:cNvSpPr>
            <a:spLocks noGrp="1"/>
          </p:cNvSpPr>
          <p:nvPr>
            <p:ph idx="1"/>
          </p:nvPr>
        </p:nvSpPr>
        <p:spPr/>
        <p:txBody>
          <a:bodyPr/>
          <a:lstStyle/>
          <a:p>
            <a:r>
              <a:rPr lang="en-US"/>
              <a:t>Clarifies that sizes for grade crossing signs listed in Table 8B-1 are minimum sizes</a:t>
            </a:r>
          </a:p>
        </p:txBody>
      </p:sp>
      <p:sp>
        <p:nvSpPr>
          <p:cNvPr id="6" name="TextBox 5">
            <a:extLst>
              <a:ext uri="{FF2B5EF4-FFF2-40B4-BE49-F238E27FC236}">
                <a16:creationId xmlns:a16="http://schemas.microsoft.com/office/drawing/2014/main" id="{420BC463-96FE-C6AC-64AF-4BE40A75E99B}"/>
              </a:ext>
            </a:extLst>
          </p:cNvPr>
          <p:cNvSpPr txBox="1"/>
          <p:nvPr/>
        </p:nvSpPr>
        <p:spPr>
          <a:xfrm>
            <a:off x="1936750" y="2252720"/>
            <a:ext cx="8001000" cy="369332"/>
          </a:xfrm>
          <a:prstGeom prst="rect">
            <a:avLst/>
          </a:prstGeom>
          <a:noFill/>
        </p:spPr>
        <p:txBody>
          <a:bodyPr wrap="square" rtlCol="0">
            <a:spAutoFit/>
          </a:bodyPr>
          <a:lstStyle/>
          <a:p>
            <a:pPr marL="0" indent="0" algn="ctr">
              <a:buNone/>
            </a:pPr>
            <a:r>
              <a:rPr lang="en-US" sz="1800"/>
              <a:t>Table 8B-1 Grade</a:t>
            </a:r>
            <a:r>
              <a:rPr lang="en-US" sz="1800">
                <a:solidFill>
                  <a:srgbClr val="FF0000"/>
                </a:solidFill>
              </a:rPr>
              <a:t> </a:t>
            </a:r>
            <a:r>
              <a:rPr lang="en-US" sz="1800"/>
              <a:t>Crossing Sign and Plaque Minimum Sizes (Sheet 1 of 2)</a:t>
            </a:r>
          </a:p>
        </p:txBody>
      </p:sp>
      <p:graphicFrame>
        <p:nvGraphicFramePr>
          <p:cNvPr id="5" name="Table 4">
            <a:extLst>
              <a:ext uri="{FF2B5EF4-FFF2-40B4-BE49-F238E27FC236}">
                <a16:creationId xmlns:a16="http://schemas.microsoft.com/office/drawing/2014/main" id="{C6010DF7-8CD5-52C5-3B39-BB1F8BCEFD68}"/>
              </a:ext>
            </a:extLst>
          </p:cNvPr>
          <p:cNvGraphicFramePr>
            <a:graphicFrameLocks noGrp="1"/>
          </p:cNvGraphicFramePr>
          <p:nvPr>
            <p:extLst>
              <p:ext uri="{D42A27DB-BD31-4B8C-83A1-F6EECF244321}">
                <p14:modId xmlns:p14="http://schemas.microsoft.com/office/powerpoint/2010/main" val="481749614"/>
              </p:ext>
            </p:extLst>
          </p:nvPr>
        </p:nvGraphicFramePr>
        <p:xfrm>
          <a:off x="1314450" y="2638483"/>
          <a:ext cx="9267112" cy="2831655"/>
        </p:xfrm>
        <a:graphic>
          <a:graphicData uri="http://schemas.openxmlformats.org/drawingml/2006/table">
            <a:tbl>
              <a:tblPr firstRow="1"/>
              <a:tblGrid>
                <a:gridCol w="2479800">
                  <a:extLst>
                    <a:ext uri="{9D8B030D-6E8A-4147-A177-3AD203B41FA5}">
                      <a16:colId xmlns:a16="http://schemas.microsoft.com/office/drawing/2014/main" val="4197445234"/>
                    </a:ext>
                  </a:extLst>
                </a:gridCol>
                <a:gridCol w="1037225">
                  <a:extLst>
                    <a:ext uri="{9D8B030D-6E8A-4147-A177-3AD203B41FA5}">
                      <a16:colId xmlns:a16="http://schemas.microsoft.com/office/drawing/2014/main" val="922753786"/>
                    </a:ext>
                  </a:extLst>
                </a:gridCol>
                <a:gridCol w="1025302">
                  <a:extLst>
                    <a:ext uri="{9D8B030D-6E8A-4147-A177-3AD203B41FA5}">
                      <a16:colId xmlns:a16="http://schemas.microsoft.com/office/drawing/2014/main" val="2527441901"/>
                    </a:ext>
                  </a:extLst>
                </a:gridCol>
                <a:gridCol w="1048115">
                  <a:extLst>
                    <a:ext uri="{9D8B030D-6E8A-4147-A177-3AD203B41FA5}">
                      <a16:colId xmlns:a16="http://schemas.microsoft.com/office/drawing/2014/main" val="248791896"/>
                    </a:ext>
                  </a:extLst>
                </a:gridCol>
                <a:gridCol w="1019908">
                  <a:extLst>
                    <a:ext uri="{9D8B030D-6E8A-4147-A177-3AD203B41FA5}">
                      <a16:colId xmlns:a16="http://schemas.microsoft.com/office/drawing/2014/main" val="63479666"/>
                    </a:ext>
                  </a:extLst>
                </a:gridCol>
                <a:gridCol w="926123">
                  <a:extLst>
                    <a:ext uri="{9D8B030D-6E8A-4147-A177-3AD203B41FA5}">
                      <a16:colId xmlns:a16="http://schemas.microsoft.com/office/drawing/2014/main" val="2067840603"/>
                    </a:ext>
                  </a:extLst>
                </a:gridCol>
                <a:gridCol w="800715">
                  <a:extLst>
                    <a:ext uri="{9D8B030D-6E8A-4147-A177-3AD203B41FA5}">
                      <a16:colId xmlns:a16="http://schemas.microsoft.com/office/drawing/2014/main" val="389253400"/>
                    </a:ext>
                  </a:extLst>
                </a:gridCol>
                <a:gridCol w="929924">
                  <a:extLst>
                    <a:ext uri="{9D8B030D-6E8A-4147-A177-3AD203B41FA5}">
                      <a16:colId xmlns:a16="http://schemas.microsoft.com/office/drawing/2014/main" val="2269018962"/>
                    </a:ext>
                  </a:extLst>
                </a:gridCol>
              </a:tblGrid>
              <a:tr h="217097">
                <a:tc>
                  <a:txBody>
                    <a:bodyPr/>
                    <a:lstStyle/>
                    <a:p>
                      <a:pPr algn="ctr" fontAlgn="ctr"/>
                      <a:r>
                        <a:rPr lang="en-US" sz="1200" b="1" i="0" u="none" strike="noStrike">
                          <a:effectLst/>
                          <a:latin typeface="Arial" panose="020B0604020202020204" pitchFamily="34" charset="0"/>
                        </a:rPr>
                        <a:t>Sign or Plaque</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i="0" u="none" strike="noStrike">
                          <a:effectLst/>
                          <a:latin typeface="Arial" panose="020B0604020202020204" pitchFamily="34" charset="0"/>
                        </a:rPr>
                        <a:t>Sign Designation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i="0" u="none" strike="noStrike">
                          <a:effectLst/>
                          <a:latin typeface="Arial" panose="020B0604020202020204" pitchFamily="34" charset="0"/>
                        </a:rPr>
                        <a:t>Section</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i="0" u="none" strike="noStrike">
                          <a:effectLst/>
                          <a:latin typeface="Arial" panose="020B0604020202020204" pitchFamily="34" charset="0"/>
                        </a:rPr>
                        <a:t>Conventional Road Single Lane</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Arial" panose="020B0604020202020204" pitchFamily="34" charset="0"/>
                          <a:ea typeface="+mn-ea"/>
                          <a:cs typeface="+mn-cs"/>
                        </a:rPr>
                        <a:t>Conventional Road Multi- Lane</a:t>
                      </a:r>
                      <a:endParaRPr lang="en-US"/>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i="0" u="none" strike="noStrike">
                          <a:effectLst/>
                          <a:latin typeface="Arial" panose="020B0604020202020204" pitchFamily="34" charset="0"/>
                        </a:rPr>
                        <a:t>Expressway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i="0" u="none" strike="noStrike">
                          <a:effectLst/>
                          <a:latin typeface="Arial" panose="020B0604020202020204" pitchFamily="34" charset="0"/>
                        </a:rPr>
                        <a:t>Minimum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200" b="1" i="0" u="none" strike="noStrike">
                          <a:effectLst/>
                          <a:latin typeface="Arial" panose="020B0604020202020204" pitchFamily="34" charset="0"/>
                        </a:rPr>
                        <a:t>Oversized</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087525"/>
                  </a:ext>
                </a:extLst>
              </a:tr>
              <a:tr h="304584">
                <a:tc>
                  <a:txBody>
                    <a:bodyPr/>
                    <a:lstStyle/>
                    <a:p>
                      <a:pPr algn="l" fontAlgn="ctr"/>
                      <a:r>
                        <a:rPr lang="en-US" sz="1200" b="0" i="0" u="none" strike="noStrike" dirty="0">
                          <a:effectLst/>
                          <a:latin typeface="Arial" panose="020B0604020202020204" pitchFamily="34" charset="0"/>
                        </a:rPr>
                        <a:t>Stop</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R1-1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8B.04,</a:t>
                      </a:r>
                    </a:p>
                    <a:p>
                      <a:pPr algn="ctr" fontAlgn="ctr"/>
                      <a:r>
                        <a:rPr lang="en-US" sz="1200" b="0" i="0" u="none" strike="noStrike">
                          <a:effectLst/>
                          <a:latin typeface="Arial" panose="020B0604020202020204" pitchFamily="34" charset="0"/>
                        </a:rPr>
                        <a:t> 8B.05</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30 x 30</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36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36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48 x 48</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72974475"/>
                  </a:ext>
                </a:extLst>
              </a:tr>
              <a:tr h="304584">
                <a:tc>
                  <a:txBody>
                    <a:bodyPr/>
                    <a:lstStyle/>
                    <a:p>
                      <a:pPr algn="l" fontAlgn="ctr"/>
                      <a:r>
                        <a:rPr lang="en-US" sz="1200" b="0" i="0" u="none" strike="noStrike">
                          <a:effectLst/>
                          <a:latin typeface="Arial" panose="020B0604020202020204" pitchFamily="34" charset="0"/>
                        </a:rPr>
                        <a:t>Yield</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R1-2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8B.04,</a:t>
                      </a:r>
                    </a:p>
                    <a:p>
                      <a:pPr algn="ctr" fontAlgn="ctr"/>
                      <a:r>
                        <a:rPr lang="en-US" sz="1200" b="0" i="0" u="none" strike="noStrike">
                          <a:effectLst/>
                          <a:latin typeface="Arial" panose="020B0604020202020204" pitchFamily="34" charset="0"/>
                        </a:rPr>
                        <a:t> 8B.05</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30 x 30 x 30</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effectLst/>
                          <a:latin typeface="Arial" panose="020B0604020202020204" pitchFamily="34" charset="0"/>
                        </a:rPr>
                        <a:t>36 x 36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36 x 36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48 x 48 x 48</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0031172"/>
                  </a:ext>
                </a:extLst>
              </a:tr>
              <a:tr h="304584">
                <a:tc>
                  <a:txBody>
                    <a:bodyPr/>
                    <a:lstStyle/>
                    <a:p>
                      <a:pPr algn="l" fontAlgn="ctr"/>
                      <a:r>
                        <a:rPr lang="en-US" sz="1200" b="0" i="0" u="none" strike="noStrike">
                          <a:solidFill>
                            <a:schemeClr val="tx1"/>
                          </a:solidFill>
                          <a:effectLst/>
                          <a:latin typeface="Arial" panose="020B0604020202020204" pitchFamily="34" charset="0"/>
                        </a:rPr>
                        <a:t>No Right Turn – Train (symbol)</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R3-1a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8D.10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24 x 30</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30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38880051"/>
                  </a:ext>
                </a:extLst>
              </a:tr>
              <a:tr h="304584">
                <a:tc>
                  <a:txBody>
                    <a:bodyPr/>
                    <a:lstStyle/>
                    <a:p>
                      <a:pPr algn="l" fontAlgn="ctr"/>
                      <a:r>
                        <a:rPr lang="en-US" sz="1200" b="0" i="0" u="none" strike="noStrike">
                          <a:solidFill>
                            <a:schemeClr val="tx1"/>
                          </a:solidFill>
                          <a:effectLst/>
                          <a:latin typeface="Arial" panose="020B0604020202020204" pitchFamily="34" charset="0"/>
                        </a:rPr>
                        <a:t>No Left Turn </a:t>
                      </a:r>
                      <a:r>
                        <a:rPr lang="en-US" sz="1200" b="0" i="0" u="none" strike="sngStrike">
                          <a:solidFill>
                            <a:schemeClr val="tx1"/>
                          </a:solidFill>
                          <a:effectLst/>
                          <a:latin typeface="Arial" panose="020B0604020202020204" pitchFamily="34" charset="0"/>
                        </a:rPr>
                        <a:t>–</a:t>
                      </a:r>
                      <a:r>
                        <a:rPr lang="en-US" sz="1200" b="0" i="0" u="none" strike="noStrike">
                          <a:solidFill>
                            <a:schemeClr val="tx1"/>
                          </a:solidFill>
                          <a:effectLst/>
                          <a:latin typeface="Arial" panose="020B0604020202020204" pitchFamily="34" charset="0"/>
                        </a:rPr>
                        <a:t> (Train symbol)</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R3-2a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8D.10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24 x 30</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30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1049998"/>
                  </a:ext>
                </a:extLst>
              </a:tr>
              <a:tr h="304584">
                <a:tc>
                  <a:txBody>
                    <a:bodyPr/>
                    <a:lstStyle/>
                    <a:p>
                      <a:pPr algn="l" fontAlgn="ctr"/>
                      <a:r>
                        <a:rPr lang="en-US" sz="1200" b="0" i="0" u="none" strike="noStrike">
                          <a:effectLst/>
                          <a:latin typeface="Arial" panose="020B0604020202020204" pitchFamily="34" charset="0"/>
                        </a:rPr>
                        <a:t>Do Not Stop on Tracks</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R8-8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8B.07</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24 x 30</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24 x 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36 x 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36 x 48</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109264831"/>
                  </a:ext>
                </a:extLst>
              </a:tr>
              <a:tr h="304584">
                <a:tc>
                  <a:txBody>
                    <a:bodyPr/>
                    <a:lstStyle/>
                    <a:p>
                      <a:pPr algn="l" fontAlgn="ctr"/>
                      <a:r>
                        <a:rPr lang="en-US" sz="1200" b="0" i="0" u="none" strike="noStrike">
                          <a:effectLst/>
                          <a:latin typeface="Arial" panose="020B0604020202020204" pitchFamily="34" charset="0"/>
                        </a:rPr>
                        <a:t>Tracks Out of Service</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R8-9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8B.08</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24 x 24</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24 x 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36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effectLst/>
                          <a:latin typeface="Arial" panose="020B0604020202020204" pitchFamily="34" charset="0"/>
                        </a:rPr>
                        <a:t>36 x 36</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5630226"/>
                  </a:ext>
                </a:extLst>
              </a:tr>
              <a:tr h="304584">
                <a:tc>
                  <a:txBody>
                    <a:bodyPr/>
                    <a:lstStyle/>
                    <a:p>
                      <a:pPr algn="l" fontAlgn="ctr"/>
                      <a:r>
                        <a:rPr lang="en-US" sz="1200" b="0" i="0" u="none" strike="noStrike">
                          <a:effectLst/>
                          <a:latin typeface="Arial" panose="020B0604020202020204" pitchFamily="34" charset="0"/>
                        </a:rPr>
                        <a:t>Stop Here When Flashing</a:t>
                      </a:r>
                    </a:p>
                  </a:txBody>
                  <a:tcPr marL="9525" marR="9525" marT="9525" marB="0" anchor="ctr">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R8-10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8B.09</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24 x 36</a:t>
                      </a:r>
                    </a:p>
                  </a:txBody>
                  <a:tcPr marL="9525" marR="9525" marT="9525"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24 x 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a:effectLst/>
                          <a:latin typeface="Arial" panose="020B060402020202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sz="1200" b="0" i="0" u="none" strike="noStrike" dirty="0">
                          <a:effectLst/>
                          <a:latin typeface="Arial" panose="020B0604020202020204" pitchFamily="34" charset="0"/>
                        </a:rPr>
                        <a:t>36 x 48</a:t>
                      </a:r>
                    </a:p>
                  </a:txBody>
                  <a:tcPr marL="9525" marR="9525" marT="9525" marB="0" anchor="ctr">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1340038"/>
                  </a:ext>
                </a:extLst>
              </a:tr>
            </a:tbl>
          </a:graphicData>
        </a:graphic>
      </p:graphicFrame>
    </p:spTree>
    <p:extLst>
      <p:ext uri="{BB962C8B-B14F-4D97-AF65-F5344CB8AC3E}">
        <p14:creationId xmlns:p14="http://schemas.microsoft.com/office/powerpoint/2010/main" val="269130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E7328-3DE1-5268-BBB0-132071FECEE7}"/>
              </a:ext>
            </a:extLst>
          </p:cNvPr>
          <p:cNvSpPr>
            <a:spLocks noGrp="1"/>
          </p:cNvSpPr>
          <p:nvPr>
            <p:ph type="title"/>
          </p:nvPr>
        </p:nvSpPr>
        <p:spPr>
          <a:xfrm>
            <a:off x="617620" y="365124"/>
            <a:ext cx="10969699" cy="1882675"/>
          </a:xfrm>
        </p:spPr>
        <p:txBody>
          <a:bodyPr>
            <a:normAutofit/>
          </a:bodyPr>
          <a:lstStyle/>
          <a:p>
            <a:r>
              <a:rPr lang="en-US" dirty="0"/>
              <a:t>Section 8B.03 Grade Crossing (Crossbuck) Sign (R15-1) and Number of Tracks Plaque (R15-2P) at Active and Passive Grade Crossings </a:t>
            </a:r>
            <a:r>
              <a:rPr lang="en-US" sz="2400" dirty="0"/>
              <a:t>(1 of 2)</a:t>
            </a:r>
          </a:p>
        </p:txBody>
      </p:sp>
      <p:sp>
        <p:nvSpPr>
          <p:cNvPr id="4" name="Content Placeholder 3">
            <a:extLst>
              <a:ext uri="{FF2B5EF4-FFF2-40B4-BE49-F238E27FC236}">
                <a16:creationId xmlns:a16="http://schemas.microsoft.com/office/drawing/2014/main" id="{68C89D18-EE5B-6E1B-4557-B411CAA31E4C}"/>
              </a:ext>
            </a:extLst>
          </p:cNvPr>
          <p:cNvSpPr>
            <a:spLocks noGrp="1"/>
          </p:cNvSpPr>
          <p:nvPr>
            <p:ph idx="1"/>
          </p:nvPr>
        </p:nvSpPr>
        <p:spPr>
          <a:xfrm>
            <a:off x="617538" y="2255838"/>
            <a:ext cx="6110367" cy="3713162"/>
          </a:xfrm>
        </p:spPr>
        <p:txBody>
          <a:bodyPr/>
          <a:lstStyle/>
          <a:p>
            <a:r>
              <a:rPr lang="en-US" dirty="0"/>
              <a:t>Option changed to Standard  requiring minimum of one Crossbuck sign at </a:t>
            </a:r>
            <a:r>
              <a:rPr lang="en-US" b="1" dirty="0"/>
              <a:t>active</a:t>
            </a:r>
            <a:r>
              <a:rPr lang="en-US" dirty="0"/>
              <a:t> LRT grade crossing</a:t>
            </a:r>
          </a:p>
          <a:p>
            <a:r>
              <a:rPr lang="en-US" dirty="0"/>
              <a:t>Number of Tracks plaque required below Crossbuck sign where two or more tracks at active </a:t>
            </a:r>
            <a:r>
              <a:rPr lang="en-US" b="1" dirty="0"/>
              <a:t>and</a:t>
            </a:r>
            <a:r>
              <a:rPr lang="en-US" dirty="0"/>
              <a:t> passive grade crossings</a:t>
            </a:r>
          </a:p>
        </p:txBody>
      </p:sp>
      <p:pic>
        <p:nvPicPr>
          <p:cNvPr id="25" name="Picture 24" descr="Two rectangular white signs intersect each other at a 90-degree angle to form an &quot;x,&quot; denoting a crossbuck. In black letters, the word &quot;RAILROAD&quot;  runs from northwest to southeast, and the word &quot;CROSSING&quot; runs from southwest to northeast.">
            <a:extLst>
              <a:ext uri="{FF2B5EF4-FFF2-40B4-BE49-F238E27FC236}">
                <a16:creationId xmlns:a16="http://schemas.microsoft.com/office/drawing/2014/main" id="{DA5643FC-CD65-3D5B-B0B0-73A0C13711A1}"/>
              </a:ext>
            </a:extLst>
          </p:cNvPr>
          <p:cNvPicPr>
            <a:picLocks noChangeAspect="1"/>
          </p:cNvPicPr>
          <p:nvPr/>
        </p:nvPicPr>
        <p:blipFill rotWithShape="1">
          <a:blip r:embed="rId3"/>
          <a:srcRect b="11464"/>
          <a:stretch/>
        </p:blipFill>
        <p:spPr>
          <a:xfrm>
            <a:off x="6684072" y="2323583"/>
            <a:ext cx="1621111" cy="1569626"/>
          </a:xfrm>
          <a:prstGeom prst="rect">
            <a:avLst/>
          </a:prstGeom>
        </p:spPr>
      </p:pic>
      <p:sp>
        <p:nvSpPr>
          <p:cNvPr id="32" name="TextBox 31">
            <a:extLst>
              <a:ext uri="{FF2B5EF4-FFF2-40B4-BE49-F238E27FC236}">
                <a16:creationId xmlns:a16="http://schemas.microsoft.com/office/drawing/2014/main" id="{3D638063-EA78-659D-EACF-E17B49D1D603}"/>
              </a:ext>
            </a:extLst>
          </p:cNvPr>
          <p:cNvSpPr txBox="1"/>
          <p:nvPr/>
        </p:nvSpPr>
        <p:spPr>
          <a:xfrm>
            <a:off x="7042212" y="3803557"/>
            <a:ext cx="900307" cy="369332"/>
          </a:xfrm>
          <a:prstGeom prst="rect">
            <a:avLst/>
          </a:prstGeom>
          <a:noFill/>
        </p:spPr>
        <p:txBody>
          <a:bodyPr wrap="square" rtlCol="0">
            <a:spAutoFit/>
          </a:bodyPr>
          <a:lstStyle/>
          <a:p>
            <a:pPr algn="ctr"/>
            <a:r>
              <a:rPr lang="en-US" dirty="0"/>
              <a:t>R15-1</a:t>
            </a:r>
          </a:p>
        </p:txBody>
      </p:sp>
      <p:pic>
        <p:nvPicPr>
          <p:cNvPr id="3" name="Picture 2" descr="An inverted T-shaped white sign with the numeral &quot;3&quot; in black on the top section of the sign and the word &quot;TRACKS&quot; in black on the bottom section of the sign.">
            <a:extLst>
              <a:ext uri="{FF2B5EF4-FFF2-40B4-BE49-F238E27FC236}">
                <a16:creationId xmlns:a16="http://schemas.microsoft.com/office/drawing/2014/main" id="{21362210-9597-3605-B6C0-A5A47F6FA5FC}"/>
              </a:ext>
              <a:ext uri="{C183D7F6-B498-43B3-948B-1728B52AA6E4}">
                <adec:decorative xmlns:adec="http://schemas.microsoft.com/office/drawing/2017/decorative" val="0"/>
              </a:ext>
            </a:extLst>
          </p:cNvPr>
          <p:cNvPicPr>
            <a:picLocks noChangeAspect="1"/>
          </p:cNvPicPr>
          <p:nvPr/>
        </p:nvPicPr>
        <p:blipFill rotWithShape="1">
          <a:blip r:embed="rId4"/>
          <a:srcRect t="8099" b="20012"/>
          <a:stretch>
            <a:fillRect/>
          </a:stretch>
        </p:blipFill>
        <p:spPr>
          <a:xfrm>
            <a:off x="6872156" y="4671068"/>
            <a:ext cx="1230669" cy="814864"/>
          </a:xfrm>
          <a:prstGeom prst="rect">
            <a:avLst/>
          </a:prstGeom>
        </p:spPr>
      </p:pic>
      <p:sp>
        <p:nvSpPr>
          <p:cNvPr id="23" name="TextBox 22">
            <a:extLst>
              <a:ext uri="{FF2B5EF4-FFF2-40B4-BE49-F238E27FC236}">
                <a16:creationId xmlns:a16="http://schemas.microsoft.com/office/drawing/2014/main" id="{4BC1FF7A-2264-AC97-3262-CDADF108A7A1}"/>
              </a:ext>
            </a:extLst>
          </p:cNvPr>
          <p:cNvSpPr txBox="1"/>
          <p:nvPr/>
        </p:nvSpPr>
        <p:spPr>
          <a:xfrm>
            <a:off x="6992144" y="5492051"/>
            <a:ext cx="994618" cy="369332"/>
          </a:xfrm>
          <a:prstGeom prst="rect">
            <a:avLst/>
          </a:prstGeom>
          <a:noFill/>
        </p:spPr>
        <p:txBody>
          <a:bodyPr wrap="square" rtlCol="0">
            <a:spAutoFit/>
          </a:bodyPr>
          <a:lstStyle/>
          <a:p>
            <a:pPr algn="ctr"/>
            <a:r>
              <a:rPr lang="en-US" dirty="0"/>
              <a:t>R15-2P</a:t>
            </a:r>
          </a:p>
        </p:txBody>
      </p:sp>
      <p:pic>
        <p:nvPicPr>
          <p:cNvPr id="8" name="Picture 7">
            <a:extLst>
              <a:ext uri="{FF2B5EF4-FFF2-40B4-BE49-F238E27FC236}">
                <a16:creationId xmlns:a16="http://schemas.microsoft.com/office/drawing/2014/main" id="{6E851193-27FF-4BC0-72BC-7677E8B7602B}"/>
              </a:ext>
              <a:ext uri="{C183D7F6-B498-43B3-948B-1728B52AA6E4}">
                <adec:decorative xmlns:adec="http://schemas.microsoft.com/office/drawing/2017/decorative" val="1"/>
              </a:ext>
            </a:extLst>
          </p:cNvPr>
          <p:cNvPicPr>
            <a:picLocks noChangeAspect="1"/>
          </p:cNvPicPr>
          <p:nvPr/>
        </p:nvPicPr>
        <p:blipFill>
          <a:blip r:embed="rId5"/>
          <a:srcRect l="3778" r="5909" b="843"/>
          <a:stretch>
            <a:fillRect/>
          </a:stretch>
        </p:blipFill>
        <p:spPr>
          <a:xfrm>
            <a:off x="8855193" y="2201980"/>
            <a:ext cx="3081877" cy="3971432"/>
          </a:xfrm>
          <a:prstGeom prst="rect">
            <a:avLst/>
          </a:prstGeom>
        </p:spPr>
      </p:pic>
      <p:sp>
        <p:nvSpPr>
          <p:cNvPr id="5" name="Rectangle 4" descr="Figure 8D-1. Composite Drawing of Active Traffic Control Devices for Grade Crossing Showing Clearances">
            <a:extLst>
              <a:ext uri="{FF2B5EF4-FFF2-40B4-BE49-F238E27FC236}">
                <a16:creationId xmlns:a16="http://schemas.microsoft.com/office/drawing/2014/main" id="{F41DD3A1-A9D0-0E76-BE9F-BEE4EDB2455B}"/>
              </a:ext>
              <a:ext uri="{C183D7F6-B498-43B3-948B-1728B52AA6E4}">
                <adec:decorative xmlns:adec="http://schemas.microsoft.com/office/drawing/2017/decorative" val="0"/>
              </a:ext>
            </a:extLst>
          </p:cNvPr>
          <p:cNvSpPr/>
          <p:nvPr/>
        </p:nvSpPr>
        <p:spPr bwMode="auto">
          <a:xfrm>
            <a:off x="8916680" y="2167621"/>
            <a:ext cx="3168253" cy="26963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nvGrpSpPr>
          <p:cNvPr id="43" name="Group 42" descr="Two red flashing-light signals are mounted horizontally on an overhead structure. Attached to a post, two red flashing-light signals are mounted horizontally and an alternating retroreflective red and white striped automatic gate assembly is shown with the gate arm in the vertical position. An R15-1 sign and an R15-2P are mounted on the post above the red flashing-light signals. The gate has three red lights on the top edge. The gate is also shown in the horizontal position.">
            <a:extLst>
              <a:ext uri="{FF2B5EF4-FFF2-40B4-BE49-F238E27FC236}">
                <a16:creationId xmlns:a16="http://schemas.microsoft.com/office/drawing/2014/main" id="{AC10852B-25E3-C389-1A60-2FD3185B4A0C}"/>
              </a:ext>
            </a:extLst>
          </p:cNvPr>
          <p:cNvGrpSpPr/>
          <p:nvPr/>
        </p:nvGrpSpPr>
        <p:grpSpPr>
          <a:xfrm>
            <a:off x="8849560" y="2118029"/>
            <a:ext cx="3187666" cy="4063335"/>
            <a:chOff x="8849560" y="2118029"/>
            <a:chExt cx="3187666" cy="4063335"/>
          </a:xfrm>
        </p:grpSpPr>
        <p:sp>
          <p:nvSpPr>
            <p:cNvPr id="6" name="Rectangle 5">
              <a:extLst>
                <a:ext uri="{FF2B5EF4-FFF2-40B4-BE49-F238E27FC236}">
                  <a16:creationId xmlns:a16="http://schemas.microsoft.com/office/drawing/2014/main" id="{92685048-257C-F295-140E-94453D2C75B3}"/>
                </a:ext>
              </a:extLst>
            </p:cNvPr>
            <p:cNvSpPr/>
            <p:nvPr/>
          </p:nvSpPr>
          <p:spPr bwMode="auto">
            <a:xfrm>
              <a:off x="9995234" y="3242314"/>
              <a:ext cx="523564" cy="18228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20ECD398-B3CD-2D68-04B3-3026A2364C3F}"/>
                </a:ext>
              </a:extLst>
            </p:cNvPr>
            <p:cNvSpPr/>
            <p:nvPr/>
          </p:nvSpPr>
          <p:spPr bwMode="auto">
            <a:xfrm>
              <a:off x="9270226" y="3106616"/>
              <a:ext cx="741506" cy="26963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0AEBB732-873C-AE7F-EAC0-D2F4996E5A1C}"/>
                </a:ext>
              </a:extLst>
            </p:cNvPr>
            <p:cNvSpPr/>
            <p:nvPr/>
          </p:nvSpPr>
          <p:spPr bwMode="auto">
            <a:xfrm>
              <a:off x="10289914" y="3777831"/>
              <a:ext cx="391892" cy="49088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313E493F-9F60-04BD-2C9D-1D634CD65AAD}"/>
                </a:ext>
              </a:extLst>
            </p:cNvPr>
            <p:cNvSpPr/>
            <p:nvPr/>
          </p:nvSpPr>
          <p:spPr bwMode="auto">
            <a:xfrm>
              <a:off x="8938700" y="5355772"/>
              <a:ext cx="915317" cy="47150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F8ED7C82-021F-E31F-1DF0-22B1BC0E0679}"/>
                </a:ext>
              </a:extLst>
            </p:cNvPr>
            <p:cNvSpPr/>
            <p:nvPr/>
          </p:nvSpPr>
          <p:spPr bwMode="auto">
            <a:xfrm>
              <a:off x="10478372" y="4932936"/>
              <a:ext cx="268444" cy="125031"/>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4F48CFA5-14C7-04D3-AA72-C5E7CEAC23CD}"/>
                </a:ext>
              </a:extLst>
            </p:cNvPr>
            <p:cNvSpPr/>
            <p:nvPr/>
          </p:nvSpPr>
          <p:spPr bwMode="auto">
            <a:xfrm>
              <a:off x="10231636" y="2437366"/>
              <a:ext cx="527106" cy="14110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A43FF919-BD2B-E79C-E4CF-A9D48C63CA32}"/>
                </a:ext>
              </a:extLst>
            </p:cNvPr>
            <p:cNvSpPr/>
            <p:nvPr/>
          </p:nvSpPr>
          <p:spPr bwMode="auto">
            <a:xfrm>
              <a:off x="11174868" y="4577844"/>
              <a:ext cx="611516" cy="18081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C9BE4DD1-57B7-F0E5-EFA9-7E017BB10C39}"/>
                </a:ext>
              </a:extLst>
            </p:cNvPr>
            <p:cNvSpPr/>
            <p:nvPr/>
          </p:nvSpPr>
          <p:spPr bwMode="auto">
            <a:xfrm>
              <a:off x="11485290" y="5569398"/>
              <a:ext cx="451781" cy="25665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A3516930-C6F3-64F9-F3A4-00FDB9B37461}"/>
                </a:ext>
              </a:extLst>
            </p:cNvPr>
            <p:cNvSpPr/>
            <p:nvPr/>
          </p:nvSpPr>
          <p:spPr bwMode="auto">
            <a:xfrm>
              <a:off x="11554590" y="5809959"/>
              <a:ext cx="399851" cy="26965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DD39E504-5C01-4CD0-C40B-2F0785314C46}"/>
                </a:ext>
              </a:extLst>
            </p:cNvPr>
            <p:cNvSpPr/>
            <p:nvPr/>
          </p:nvSpPr>
          <p:spPr bwMode="auto">
            <a:xfrm>
              <a:off x="8901404" y="4824408"/>
              <a:ext cx="1332967" cy="32106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38500399-9247-B7E6-628F-593BF363B624}"/>
                </a:ext>
              </a:extLst>
            </p:cNvPr>
            <p:cNvSpPr/>
            <p:nvPr/>
          </p:nvSpPr>
          <p:spPr bwMode="auto">
            <a:xfrm>
              <a:off x="9784228" y="5619806"/>
              <a:ext cx="431438" cy="1130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C62F9C24-6962-85CF-736B-241A57A9E39B}"/>
                </a:ext>
              </a:extLst>
            </p:cNvPr>
            <p:cNvSpPr/>
            <p:nvPr/>
          </p:nvSpPr>
          <p:spPr bwMode="auto">
            <a:xfrm>
              <a:off x="10390726" y="5509068"/>
              <a:ext cx="214387" cy="17443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ED16EECB-9C51-81B0-8247-1791C5FFDEB4}"/>
                </a:ext>
              </a:extLst>
            </p:cNvPr>
            <p:cNvSpPr/>
            <p:nvPr/>
          </p:nvSpPr>
          <p:spPr bwMode="auto">
            <a:xfrm>
              <a:off x="9001846" y="6095564"/>
              <a:ext cx="741506" cy="7784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TextBox 19">
              <a:extLst>
                <a:ext uri="{FF2B5EF4-FFF2-40B4-BE49-F238E27FC236}">
                  <a16:creationId xmlns:a16="http://schemas.microsoft.com/office/drawing/2014/main" id="{79E82F7A-F9B0-2413-5B0B-A9CA1B5D2434}"/>
                </a:ext>
              </a:extLst>
            </p:cNvPr>
            <p:cNvSpPr txBox="1"/>
            <p:nvPr/>
          </p:nvSpPr>
          <p:spPr>
            <a:xfrm>
              <a:off x="9378635" y="3088971"/>
              <a:ext cx="492141" cy="217817"/>
            </a:xfrm>
            <a:prstGeom prst="rect">
              <a:avLst/>
            </a:prstGeom>
            <a:noFill/>
          </p:spPr>
          <p:txBody>
            <a:bodyPr wrap="square" rtlCol="0">
              <a:spAutoFit/>
            </a:bodyPr>
            <a:lstStyle/>
            <a:p>
              <a:pPr algn="ctr"/>
              <a:r>
                <a:rPr lang="en-US" sz="500" dirty="0"/>
                <a:t>8 inches or 12 inches</a:t>
              </a:r>
            </a:p>
          </p:txBody>
        </p:sp>
        <p:sp>
          <p:nvSpPr>
            <p:cNvPr id="21" name="TextBox 20">
              <a:extLst>
                <a:ext uri="{FF2B5EF4-FFF2-40B4-BE49-F238E27FC236}">
                  <a16:creationId xmlns:a16="http://schemas.microsoft.com/office/drawing/2014/main" id="{D7463067-2568-5078-72DC-43DC0127A808}"/>
                </a:ext>
              </a:extLst>
            </p:cNvPr>
            <p:cNvSpPr txBox="1"/>
            <p:nvPr/>
          </p:nvSpPr>
          <p:spPr>
            <a:xfrm>
              <a:off x="9854017" y="3187384"/>
              <a:ext cx="827788" cy="285885"/>
            </a:xfrm>
            <a:prstGeom prst="rect">
              <a:avLst/>
            </a:prstGeom>
            <a:noFill/>
          </p:spPr>
          <p:txBody>
            <a:bodyPr wrap="square" rtlCol="0">
              <a:spAutoFit/>
            </a:bodyPr>
            <a:lstStyle/>
            <a:p>
              <a:pPr algn="ctr"/>
              <a:r>
                <a:rPr lang="en-US" sz="500" dirty="0"/>
                <a:t>17 ft MIN.</a:t>
              </a:r>
            </a:p>
            <a:p>
              <a:pPr algn="ctr"/>
              <a:r>
                <a:rPr lang="en-US" sz="500" dirty="0"/>
                <a:t>clearance above</a:t>
              </a:r>
            </a:p>
            <a:p>
              <a:pPr algn="ctr"/>
              <a:r>
                <a:rPr lang="en-US" sz="500" dirty="0"/>
                <a:t>crown of roadway</a:t>
              </a:r>
            </a:p>
          </p:txBody>
        </p:sp>
        <p:sp>
          <p:nvSpPr>
            <p:cNvPr id="22" name="TextBox 21">
              <a:extLst>
                <a:ext uri="{FF2B5EF4-FFF2-40B4-BE49-F238E27FC236}">
                  <a16:creationId xmlns:a16="http://schemas.microsoft.com/office/drawing/2014/main" id="{78BDEFB0-D2A5-F2D7-06E5-AFBCE4C429FB}"/>
                </a:ext>
              </a:extLst>
            </p:cNvPr>
            <p:cNvSpPr txBox="1"/>
            <p:nvPr/>
          </p:nvSpPr>
          <p:spPr>
            <a:xfrm>
              <a:off x="10188658" y="3777831"/>
              <a:ext cx="558158" cy="422021"/>
            </a:xfrm>
            <a:prstGeom prst="rect">
              <a:avLst/>
            </a:prstGeom>
            <a:noFill/>
          </p:spPr>
          <p:txBody>
            <a:bodyPr wrap="square" rtlCol="0">
              <a:spAutoFit/>
            </a:bodyPr>
            <a:lstStyle/>
            <a:p>
              <a:pPr algn="r"/>
              <a:r>
                <a:rPr lang="en-US" sz="500" dirty="0"/>
                <a:t>Edge of the traffic control device that is nearest to the roadway</a:t>
              </a:r>
            </a:p>
          </p:txBody>
        </p:sp>
        <p:sp>
          <p:nvSpPr>
            <p:cNvPr id="24" name="TextBox 23">
              <a:extLst>
                <a:ext uri="{FF2B5EF4-FFF2-40B4-BE49-F238E27FC236}">
                  <a16:creationId xmlns:a16="http://schemas.microsoft.com/office/drawing/2014/main" id="{67B8A4E1-EFEE-E8EE-4712-61810A924A6B}"/>
                </a:ext>
              </a:extLst>
            </p:cNvPr>
            <p:cNvSpPr txBox="1"/>
            <p:nvPr/>
          </p:nvSpPr>
          <p:spPr>
            <a:xfrm>
              <a:off x="10086912" y="2431967"/>
              <a:ext cx="827788" cy="149749"/>
            </a:xfrm>
            <a:prstGeom prst="rect">
              <a:avLst/>
            </a:prstGeom>
            <a:noFill/>
          </p:spPr>
          <p:txBody>
            <a:bodyPr wrap="square" rtlCol="0">
              <a:spAutoFit/>
            </a:bodyPr>
            <a:lstStyle/>
            <a:p>
              <a:pPr algn="ctr"/>
              <a:r>
                <a:rPr lang="en-US" sz="500"/>
                <a:t>Length as specified</a:t>
              </a:r>
            </a:p>
          </p:txBody>
        </p:sp>
        <p:sp>
          <p:nvSpPr>
            <p:cNvPr id="26" name="TextBox 25">
              <a:extLst>
                <a:ext uri="{FF2B5EF4-FFF2-40B4-BE49-F238E27FC236}">
                  <a16:creationId xmlns:a16="http://schemas.microsoft.com/office/drawing/2014/main" id="{A88964EA-9559-637E-2C59-D7DAE2C3B4A4}"/>
                </a:ext>
              </a:extLst>
            </p:cNvPr>
            <p:cNvSpPr txBox="1"/>
            <p:nvPr/>
          </p:nvSpPr>
          <p:spPr>
            <a:xfrm>
              <a:off x="9041650" y="2118029"/>
              <a:ext cx="2951763" cy="338554"/>
            </a:xfrm>
            <a:prstGeom prst="rect">
              <a:avLst/>
            </a:prstGeom>
            <a:noFill/>
          </p:spPr>
          <p:txBody>
            <a:bodyPr wrap="square" rtlCol="0">
              <a:spAutoFit/>
            </a:bodyPr>
            <a:lstStyle/>
            <a:p>
              <a:pPr algn="ctr"/>
              <a:r>
                <a:rPr lang="en-US" sz="800" b="1" dirty="0"/>
                <a:t>Figure 8D-1.  Composite Drawing of Active Traffic Control Devices for Grade Crossing Showing Clearances</a:t>
              </a:r>
            </a:p>
          </p:txBody>
        </p:sp>
        <p:sp>
          <p:nvSpPr>
            <p:cNvPr id="27" name="TextBox 26">
              <a:extLst>
                <a:ext uri="{FF2B5EF4-FFF2-40B4-BE49-F238E27FC236}">
                  <a16:creationId xmlns:a16="http://schemas.microsoft.com/office/drawing/2014/main" id="{81B70D25-F1C3-D267-B518-A373612D176D}"/>
                </a:ext>
              </a:extLst>
            </p:cNvPr>
            <p:cNvSpPr txBox="1"/>
            <p:nvPr/>
          </p:nvSpPr>
          <p:spPr>
            <a:xfrm>
              <a:off x="8984465" y="4933242"/>
              <a:ext cx="1332968" cy="229231"/>
            </a:xfrm>
            <a:prstGeom prst="rect">
              <a:avLst/>
            </a:prstGeom>
            <a:noFill/>
          </p:spPr>
          <p:txBody>
            <a:bodyPr wrap="square" rtlCol="0">
              <a:spAutoFit/>
            </a:bodyPr>
            <a:lstStyle/>
            <a:p>
              <a:pPr algn="ctr"/>
              <a:r>
                <a:rPr lang="en-US" sz="500" dirty="0"/>
                <a:t>Minimum of three red lights positioned as appropriate for approaching traffic</a:t>
              </a:r>
            </a:p>
          </p:txBody>
        </p:sp>
        <p:sp>
          <p:nvSpPr>
            <p:cNvPr id="28" name="TextBox 27">
              <a:extLst>
                <a:ext uri="{FF2B5EF4-FFF2-40B4-BE49-F238E27FC236}">
                  <a16:creationId xmlns:a16="http://schemas.microsoft.com/office/drawing/2014/main" id="{45A72AED-3E7E-0E3B-DCCE-DBA8442BA4D0}"/>
                </a:ext>
              </a:extLst>
            </p:cNvPr>
            <p:cNvSpPr txBox="1"/>
            <p:nvPr/>
          </p:nvSpPr>
          <p:spPr>
            <a:xfrm>
              <a:off x="9777644" y="5572020"/>
              <a:ext cx="549810" cy="217817"/>
            </a:xfrm>
            <a:prstGeom prst="rect">
              <a:avLst/>
            </a:prstGeom>
            <a:noFill/>
          </p:spPr>
          <p:txBody>
            <a:bodyPr wrap="square" rtlCol="0">
              <a:spAutoFit/>
            </a:bodyPr>
            <a:lstStyle/>
            <a:p>
              <a:pPr algn="ctr"/>
              <a:r>
                <a:rPr lang="en-US" sz="500"/>
                <a:t>3.5 ft MIN.</a:t>
              </a:r>
            </a:p>
            <a:p>
              <a:pPr algn="ctr"/>
              <a:r>
                <a:rPr lang="en-US" sz="500"/>
                <a:t>4.5 ft MAX.</a:t>
              </a:r>
            </a:p>
          </p:txBody>
        </p:sp>
        <p:sp>
          <p:nvSpPr>
            <p:cNvPr id="29" name="TextBox 28">
              <a:extLst>
                <a:ext uri="{FF2B5EF4-FFF2-40B4-BE49-F238E27FC236}">
                  <a16:creationId xmlns:a16="http://schemas.microsoft.com/office/drawing/2014/main" id="{25CC6046-E26D-0475-3E35-ED54A1BFCC51}"/>
                </a:ext>
              </a:extLst>
            </p:cNvPr>
            <p:cNvSpPr txBox="1"/>
            <p:nvPr/>
          </p:nvSpPr>
          <p:spPr>
            <a:xfrm>
              <a:off x="10264432" y="5563595"/>
              <a:ext cx="461424" cy="217817"/>
            </a:xfrm>
            <a:prstGeom prst="rect">
              <a:avLst/>
            </a:prstGeom>
            <a:noFill/>
          </p:spPr>
          <p:txBody>
            <a:bodyPr wrap="square" rtlCol="0">
              <a:spAutoFit/>
            </a:bodyPr>
            <a:lstStyle/>
            <a:p>
              <a:pPr algn="ctr"/>
              <a:r>
                <a:rPr lang="en-US" sz="500"/>
                <a:t>Face of curb</a:t>
              </a:r>
            </a:p>
          </p:txBody>
        </p:sp>
        <p:sp>
          <p:nvSpPr>
            <p:cNvPr id="30" name="TextBox 29">
              <a:extLst>
                <a:ext uri="{FF2B5EF4-FFF2-40B4-BE49-F238E27FC236}">
                  <a16:creationId xmlns:a16="http://schemas.microsoft.com/office/drawing/2014/main" id="{E1E5C168-1972-2DE7-6924-07916CA52CC8}"/>
                </a:ext>
              </a:extLst>
            </p:cNvPr>
            <p:cNvSpPr txBox="1"/>
            <p:nvPr/>
          </p:nvSpPr>
          <p:spPr>
            <a:xfrm>
              <a:off x="11078136" y="4542599"/>
              <a:ext cx="476697" cy="149749"/>
            </a:xfrm>
            <a:prstGeom prst="rect">
              <a:avLst/>
            </a:prstGeom>
            <a:noFill/>
          </p:spPr>
          <p:txBody>
            <a:bodyPr wrap="square" rtlCol="0">
              <a:spAutoFit/>
            </a:bodyPr>
            <a:lstStyle/>
            <a:p>
              <a:pPr algn="ctr"/>
              <a:r>
                <a:rPr lang="en-US" sz="500"/>
                <a:t>15 inches</a:t>
              </a:r>
            </a:p>
          </p:txBody>
        </p:sp>
        <p:sp>
          <p:nvSpPr>
            <p:cNvPr id="31" name="TextBox 30">
              <a:extLst>
                <a:ext uri="{FF2B5EF4-FFF2-40B4-BE49-F238E27FC236}">
                  <a16:creationId xmlns:a16="http://schemas.microsoft.com/office/drawing/2014/main" id="{D21CD8B8-CBC4-5DED-0023-AF139182D26E}"/>
                </a:ext>
              </a:extLst>
            </p:cNvPr>
            <p:cNvSpPr txBox="1"/>
            <p:nvPr/>
          </p:nvSpPr>
          <p:spPr>
            <a:xfrm>
              <a:off x="11394723" y="5542560"/>
              <a:ext cx="614592" cy="217817"/>
            </a:xfrm>
            <a:prstGeom prst="rect">
              <a:avLst/>
            </a:prstGeom>
            <a:noFill/>
          </p:spPr>
          <p:txBody>
            <a:bodyPr wrap="square" rtlCol="0">
              <a:spAutoFit/>
            </a:bodyPr>
            <a:lstStyle/>
            <a:p>
              <a:pPr algn="ctr"/>
              <a:r>
                <a:rPr lang="en-US" sz="400" dirty="0"/>
                <a:t>Counterweight </a:t>
              </a:r>
            </a:p>
            <a:p>
              <a:pPr algn="ctr"/>
              <a:r>
                <a:rPr lang="en-US" sz="400" dirty="0"/>
                <a:t>(see Note 1)</a:t>
              </a:r>
            </a:p>
          </p:txBody>
        </p:sp>
        <p:sp>
          <p:nvSpPr>
            <p:cNvPr id="33" name="TextBox 32">
              <a:extLst>
                <a:ext uri="{FF2B5EF4-FFF2-40B4-BE49-F238E27FC236}">
                  <a16:creationId xmlns:a16="http://schemas.microsoft.com/office/drawing/2014/main" id="{34145BFE-0B7C-560E-5A75-1722D748DA4D}"/>
                </a:ext>
              </a:extLst>
            </p:cNvPr>
            <p:cNvSpPr txBox="1"/>
            <p:nvPr/>
          </p:nvSpPr>
          <p:spPr>
            <a:xfrm>
              <a:off x="11446252" y="5795133"/>
              <a:ext cx="590974" cy="338554"/>
            </a:xfrm>
            <a:prstGeom prst="rect">
              <a:avLst/>
            </a:prstGeom>
            <a:noFill/>
          </p:spPr>
          <p:txBody>
            <a:bodyPr wrap="square" rtlCol="0">
              <a:spAutoFit/>
            </a:bodyPr>
            <a:lstStyle/>
            <a:p>
              <a:pPr algn="ctr"/>
              <a:r>
                <a:rPr lang="en-US" sz="400" dirty="0"/>
                <a:t>4 inches</a:t>
              </a:r>
            </a:p>
            <a:p>
              <a:pPr algn="ctr"/>
              <a:r>
                <a:rPr lang="en-US" sz="400" dirty="0"/>
                <a:t>MAX. above</a:t>
              </a:r>
            </a:p>
            <a:p>
              <a:pPr algn="ctr"/>
              <a:r>
                <a:rPr lang="en-US" sz="400" dirty="0"/>
                <a:t>ground level</a:t>
              </a:r>
            </a:p>
            <a:p>
              <a:pPr algn="ctr"/>
              <a:r>
                <a:rPr lang="en-US" sz="400" dirty="0"/>
                <a:t>(see Note 2)</a:t>
              </a:r>
            </a:p>
          </p:txBody>
        </p:sp>
        <p:sp>
          <p:nvSpPr>
            <p:cNvPr id="34" name="TextBox 33">
              <a:extLst>
                <a:ext uri="{FF2B5EF4-FFF2-40B4-BE49-F238E27FC236}">
                  <a16:creationId xmlns:a16="http://schemas.microsoft.com/office/drawing/2014/main" id="{FADE9D40-3846-ABDE-ADE9-274755DA9A32}"/>
                </a:ext>
              </a:extLst>
            </p:cNvPr>
            <p:cNvSpPr txBox="1"/>
            <p:nvPr/>
          </p:nvSpPr>
          <p:spPr>
            <a:xfrm>
              <a:off x="8849560" y="5316153"/>
              <a:ext cx="1105471" cy="630942"/>
            </a:xfrm>
            <a:prstGeom prst="rect">
              <a:avLst/>
            </a:prstGeom>
            <a:noFill/>
          </p:spPr>
          <p:txBody>
            <a:bodyPr wrap="square" rtlCol="0">
              <a:spAutoFit/>
            </a:bodyPr>
            <a:lstStyle/>
            <a:p>
              <a:r>
                <a:rPr lang="en-US" sz="500" dirty="0"/>
                <a:t>The minimum width of the retroreflective sheeting for the first 32 feet of gate arm is 4 inches and the minimum width of the retroreflective sheeting from the end of the first 32 feet to the tip of the gate arm is 2 inches</a:t>
              </a:r>
            </a:p>
          </p:txBody>
        </p:sp>
        <p:sp>
          <p:nvSpPr>
            <p:cNvPr id="35" name="TextBox 34">
              <a:extLst>
                <a:ext uri="{FF2B5EF4-FFF2-40B4-BE49-F238E27FC236}">
                  <a16:creationId xmlns:a16="http://schemas.microsoft.com/office/drawing/2014/main" id="{0CC4EAFE-1603-79EF-7A32-F5BB5A305122}"/>
                </a:ext>
              </a:extLst>
            </p:cNvPr>
            <p:cNvSpPr txBox="1"/>
            <p:nvPr/>
          </p:nvSpPr>
          <p:spPr>
            <a:xfrm>
              <a:off x="8964705" y="6031615"/>
              <a:ext cx="827788" cy="149749"/>
            </a:xfrm>
            <a:prstGeom prst="rect">
              <a:avLst/>
            </a:prstGeom>
            <a:noFill/>
          </p:spPr>
          <p:txBody>
            <a:bodyPr wrap="square" rtlCol="0">
              <a:spAutoFit/>
            </a:bodyPr>
            <a:lstStyle/>
            <a:p>
              <a:pPr algn="ctr"/>
              <a:r>
                <a:rPr lang="en-US" sz="500" dirty="0"/>
                <a:t>Crown of the roadway</a:t>
              </a:r>
            </a:p>
          </p:txBody>
        </p:sp>
        <p:sp>
          <p:nvSpPr>
            <p:cNvPr id="36" name="TextBox 35">
              <a:extLst>
                <a:ext uri="{FF2B5EF4-FFF2-40B4-BE49-F238E27FC236}">
                  <a16:creationId xmlns:a16="http://schemas.microsoft.com/office/drawing/2014/main" id="{58A9BE97-5253-7D45-08BA-EA26C7DD6B9E}"/>
                </a:ext>
              </a:extLst>
            </p:cNvPr>
            <p:cNvSpPr txBox="1"/>
            <p:nvPr/>
          </p:nvSpPr>
          <p:spPr>
            <a:xfrm>
              <a:off x="10337689" y="4886791"/>
              <a:ext cx="549810" cy="217817"/>
            </a:xfrm>
            <a:prstGeom prst="rect">
              <a:avLst/>
            </a:prstGeom>
            <a:noFill/>
          </p:spPr>
          <p:txBody>
            <a:bodyPr wrap="square" rtlCol="0">
              <a:spAutoFit/>
            </a:bodyPr>
            <a:lstStyle/>
            <a:p>
              <a:pPr algn="ctr"/>
              <a:r>
                <a:rPr lang="en-US" sz="500" dirty="0"/>
                <a:t>8 ft MIN.</a:t>
              </a:r>
            </a:p>
            <a:p>
              <a:pPr algn="ctr"/>
              <a:r>
                <a:rPr lang="en-US" sz="500" dirty="0"/>
                <a:t>9 ft MAX.</a:t>
              </a:r>
            </a:p>
          </p:txBody>
        </p:sp>
        <p:sp>
          <p:nvSpPr>
            <p:cNvPr id="37" name="Rectangle 36">
              <a:extLst>
                <a:ext uri="{FF2B5EF4-FFF2-40B4-BE49-F238E27FC236}">
                  <a16:creationId xmlns:a16="http://schemas.microsoft.com/office/drawing/2014/main" id="{F261145E-8616-B6F9-F9A9-72AAE9799098}"/>
                </a:ext>
              </a:extLst>
            </p:cNvPr>
            <p:cNvSpPr/>
            <p:nvPr/>
          </p:nvSpPr>
          <p:spPr bwMode="auto">
            <a:xfrm>
              <a:off x="10531006" y="5806684"/>
              <a:ext cx="122558" cy="8943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CE0B8F97-CD58-422F-3773-EDCD408D4538}"/>
                </a:ext>
              </a:extLst>
            </p:cNvPr>
            <p:cNvSpPr/>
            <p:nvPr/>
          </p:nvSpPr>
          <p:spPr bwMode="auto">
            <a:xfrm>
              <a:off x="11034209" y="4174989"/>
              <a:ext cx="253095" cy="4972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TextBox 38">
              <a:extLst>
                <a:ext uri="{FF2B5EF4-FFF2-40B4-BE49-F238E27FC236}">
                  <a16:creationId xmlns:a16="http://schemas.microsoft.com/office/drawing/2014/main" id="{055431B4-CB82-86A0-036D-90CBE8B89AD1}"/>
                </a:ext>
              </a:extLst>
            </p:cNvPr>
            <p:cNvSpPr txBox="1"/>
            <p:nvPr/>
          </p:nvSpPr>
          <p:spPr>
            <a:xfrm>
              <a:off x="10455064" y="5776525"/>
              <a:ext cx="290983" cy="149749"/>
            </a:xfrm>
            <a:prstGeom prst="rect">
              <a:avLst/>
            </a:prstGeom>
            <a:noFill/>
          </p:spPr>
          <p:txBody>
            <a:bodyPr wrap="square" rtlCol="0">
              <a:spAutoFit/>
            </a:bodyPr>
            <a:lstStyle/>
            <a:p>
              <a:pPr algn="ctr"/>
              <a:r>
                <a:rPr lang="en-US" sz="500"/>
                <a:t>2 ft *</a:t>
              </a:r>
            </a:p>
          </p:txBody>
        </p:sp>
        <p:sp>
          <p:nvSpPr>
            <p:cNvPr id="40" name="TextBox 39">
              <a:extLst>
                <a:ext uri="{FF2B5EF4-FFF2-40B4-BE49-F238E27FC236}">
                  <a16:creationId xmlns:a16="http://schemas.microsoft.com/office/drawing/2014/main" id="{1697B914-71D5-8663-85C0-2786B54BB39F}"/>
                </a:ext>
              </a:extLst>
            </p:cNvPr>
            <p:cNvSpPr txBox="1"/>
            <p:nvPr/>
          </p:nvSpPr>
          <p:spPr>
            <a:xfrm>
              <a:off x="10914701" y="4129812"/>
              <a:ext cx="476697" cy="136135"/>
            </a:xfrm>
            <a:prstGeom prst="rect">
              <a:avLst/>
            </a:prstGeom>
            <a:noFill/>
          </p:spPr>
          <p:txBody>
            <a:bodyPr wrap="square" rtlCol="0">
              <a:spAutoFit/>
            </a:bodyPr>
            <a:lstStyle/>
            <a:p>
              <a:pPr algn="ctr"/>
              <a:r>
                <a:rPr lang="en-US" sz="400"/>
                <a:t>30 inches</a:t>
              </a:r>
            </a:p>
          </p:txBody>
        </p:sp>
      </p:grpSp>
    </p:spTree>
    <p:extLst>
      <p:ext uri="{BB962C8B-B14F-4D97-AF65-F5344CB8AC3E}">
        <p14:creationId xmlns:p14="http://schemas.microsoft.com/office/powerpoint/2010/main" val="10525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E7328-3DE1-5268-BBB0-132071FECEE7}"/>
              </a:ext>
            </a:extLst>
          </p:cNvPr>
          <p:cNvSpPr>
            <a:spLocks noGrp="1"/>
          </p:cNvSpPr>
          <p:nvPr>
            <p:ph type="title"/>
          </p:nvPr>
        </p:nvSpPr>
        <p:spPr>
          <a:xfrm>
            <a:off x="617620" y="365124"/>
            <a:ext cx="10969699" cy="1882675"/>
          </a:xfrm>
        </p:spPr>
        <p:txBody>
          <a:bodyPr>
            <a:normAutofit/>
          </a:bodyPr>
          <a:lstStyle/>
          <a:p>
            <a:r>
              <a:rPr lang="en-US" dirty="0"/>
              <a:t>Section 8B.03 Grade Crossing (Crossbuck) Sign (R15-1) and Number of Tracks Plaque (R15-2P) at Active and Passive Grade Crossings </a:t>
            </a:r>
            <a:r>
              <a:rPr lang="en-US" sz="2400" dirty="0"/>
              <a:t>(2 of 2)</a:t>
            </a:r>
          </a:p>
        </p:txBody>
      </p:sp>
      <p:sp>
        <p:nvSpPr>
          <p:cNvPr id="4" name="Content Placeholder 3">
            <a:extLst>
              <a:ext uri="{FF2B5EF4-FFF2-40B4-BE49-F238E27FC236}">
                <a16:creationId xmlns:a16="http://schemas.microsoft.com/office/drawing/2014/main" id="{68C89D18-EE5B-6E1B-4557-B411CAA31E4C}"/>
              </a:ext>
            </a:extLst>
          </p:cNvPr>
          <p:cNvSpPr>
            <a:spLocks noGrp="1"/>
          </p:cNvSpPr>
          <p:nvPr>
            <p:ph idx="1"/>
          </p:nvPr>
        </p:nvSpPr>
        <p:spPr>
          <a:xfrm>
            <a:off x="617539" y="2255838"/>
            <a:ext cx="7435018" cy="4017962"/>
          </a:xfrm>
        </p:spPr>
        <p:txBody>
          <a:bodyPr>
            <a:normAutofit/>
          </a:bodyPr>
          <a:lstStyle/>
          <a:p>
            <a:pPr>
              <a:spcBef>
                <a:spcPts val="300"/>
              </a:spcBef>
              <a:spcAft>
                <a:spcPts val="300"/>
              </a:spcAft>
            </a:pPr>
            <a:r>
              <a:rPr lang="en-US" dirty="0"/>
              <a:t>Requires retroreflective white material not less than 2 inches in width on back of Crossbuck only at passive crossings</a:t>
            </a:r>
          </a:p>
          <a:p>
            <a:pPr lvl="1"/>
            <a:r>
              <a:rPr lang="en-US" dirty="0"/>
              <a:t>Optional at active crossings</a:t>
            </a:r>
          </a:p>
          <a:p>
            <a:pPr>
              <a:spcBef>
                <a:spcPts val="300"/>
              </a:spcBef>
              <a:spcAft>
                <a:spcPts val="300"/>
              </a:spcAft>
            </a:pPr>
            <a:r>
              <a:rPr lang="en-US" dirty="0"/>
              <a:t>Revises Guidance on minimum clearance dimensions from nearest rail</a:t>
            </a:r>
          </a:p>
          <a:p>
            <a:pPr>
              <a:spcBef>
                <a:spcPts val="300"/>
              </a:spcBef>
              <a:spcAft>
                <a:spcPts val="300"/>
              </a:spcAft>
            </a:pPr>
            <a:r>
              <a:rPr lang="en-US" dirty="0"/>
              <a:t>Adds Guidance: 9-ft mounting height measured to center of Crossbuck</a:t>
            </a:r>
          </a:p>
        </p:txBody>
      </p:sp>
      <p:pic>
        <p:nvPicPr>
          <p:cNvPr id="28" name="Picture 27"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E60604E4-6503-E5AA-3E56-BB7DF6EA7BE1}"/>
              </a:ext>
              <a:ext uri="{C183D7F6-B498-43B3-948B-1728B52AA6E4}">
                <adec:decorative xmlns:adec="http://schemas.microsoft.com/office/drawing/2017/decorative" val="1"/>
              </a:ext>
            </a:extLst>
          </p:cNvPr>
          <p:cNvPicPr>
            <a:picLocks noChangeAspect="1"/>
          </p:cNvPicPr>
          <p:nvPr/>
        </p:nvPicPr>
        <p:blipFill rotWithShape="1">
          <a:blip r:embed="rId3"/>
          <a:srcRect l="33496" t="59130" r="62746" b="37951"/>
          <a:stretch/>
        </p:blipFill>
        <p:spPr>
          <a:xfrm>
            <a:off x="8427937" y="4079784"/>
            <a:ext cx="56041" cy="58478"/>
          </a:xfrm>
          <a:prstGeom prst="rect">
            <a:avLst/>
          </a:prstGeom>
        </p:spPr>
      </p:pic>
      <p:sp>
        <p:nvSpPr>
          <p:cNvPr id="7" name="TextBox 6" descr="Figure 8B-2. Crossbuck Assembly with a YIELD or STOP Sign on the Crossbuck Sign Support">
            <a:extLst>
              <a:ext uri="{FF2B5EF4-FFF2-40B4-BE49-F238E27FC236}">
                <a16:creationId xmlns:a16="http://schemas.microsoft.com/office/drawing/2014/main" id="{4371E9A1-D887-2725-6040-9E914BCDD540}"/>
              </a:ext>
            </a:extLst>
          </p:cNvPr>
          <p:cNvSpPr txBox="1"/>
          <p:nvPr/>
        </p:nvSpPr>
        <p:spPr>
          <a:xfrm>
            <a:off x="8572500" y="2341146"/>
            <a:ext cx="3205163" cy="400110"/>
          </a:xfrm>
          <a:prstGeom prst="rect">
            <a:avLst/>
          </a:prstGeom>
          <a:noFill/>
        </p:spPr>
        <p:txBody>
          <a:bodyPr wrap="square" rtlCol="0">
            <a:spAutoFit/>
          </a:bodyPr>
          <a:lstStyle/>
          <a:p>
            <a:pPr algn="ctr"/>
            <a:r>
              <a:rPr lang="en-US" sz="1000" b="1" dirty="0"/>
              <a:t>Figure 8B-2.  Crossbuck Assembly with a YIELD or STOP Sign on the Crossbuck Sign Support</a:t>
            </a:r>
          </a:p>
        </p:txBody>
      </p:sp>
      <p:grpSp>
        <p:nvGrpSpPr>
          <p:cNvPr id="3" name="Group 2"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70534393-A5B1-06A6-9DAD-7ACD7C9648F7}"/>
              </a:ext>
            </a:extLst>
          </p:cNvPr>
          <p:cNvGrpSpPr/>
          <p:nvPr/>
        </p:nvGrpSpPr>
        <p:grpSpPr>
          <a:xfrm>
            <a:off x="8472211" y="2781300"/>
            <a:ext cx="3516588" cy="2713910"/>
            <a:chOff x="8472211" y="2781300"/>
            <a:chExt cx="3516588" cy="2713910"/>
          </a:xfrm>
        </p:grpSpPr>
        <p:pic>
          <p:nvPicPr>
            <p:cNvPr id="9" name="Picture 8"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A09B4BBA-F66B-0F79-6DE7-F1EBC8314B8F}"/>
                </a:ext>
              </a:extLst>
            </p:cNvPr>
            <p:cNvPicPr>
              <a:picLocks noChangeAspect="1"/>
            </p:cNvPicPr>
            <p:nvPr/>
          </p:nvPicPr>
          <p:blipFill rotWithShape="1">
            <a:blip r:embed="rId4"/>
            <a:srcRect l="43898" t="6950" b="13616"/>
            <a:stretch/>
          </p:blipFill>
          <p:spPr>
            <a:xfrm>
              <a:off x="9829800" y="2781300"/>
              <a:ext cx="2158999" cy="2667000"/>
            </a:xfrm>
            <a:prstGeom prst="rect">
              <a:avLst/>
            </a:prstGeom>
          </p:spPr>
        </p:pic>
        <p:sp>
          <p:nvSpPr>
            <p:cNvPr id="13" name="Rectangle 12"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E1F448C0-6B50-2F8F-4873-871E69F362F4}"/>
                </a:ext>
              </a:extLst>
            </p:cNvPr>
            <p:cNvSpPr/>
            <p:nvPr/>
          </p:nvSpPr>
          <p:spPr bwMode="auto">
            <a:xfrm>
              <a:off x="11125200" y="4380607"/>
              <a:ext cx="838200" cy="99149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5B9D1083-A53E-191B-FE50-02CC3C03B7C1}"/>
                </a:ext>
              </a:extLst>
            </p:cNvPr>
            <p:cNvSpPr/>
            <p:nvPr/>
          </p:nvSpPr>
          <p:spPr bwMode="auto">
            <a:xfrm>
              <a:off x="9677400" y="4704843"/>
              <a:ext cx="533400" cy="7917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7BAC8F30-1E0F-1010-4DE2-63BF0C0F971E}"/>
                </a:ext>
              </a:extLst>
            </p:cNvPr>
            <p:cNvSpPr/>
            <p:nvPr/>
          </p:nvSpPr>
          <p:spPr bwMode="auto">
            <a:xfrm>
              <a:off x="9994899" y="4005302"/>
              <a:ext cx="533400" cy="7917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B2295999-4C8B-4FE5-DF51-04C2766BC073}"/>
                </a:ext>
              </a:extLst>
            </p:cNvPr>
            <p:cNvSpPr/>
            <p:nvPr/>
          </p:nvSpPr>
          <p:spPr bwMode="auto">
            <a:xfrm>
              <a:off x="10287000" y="4974799"/>
              <a:ext cx="533400" cy="7917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64823E74-05FC-53A7-0315-23284551823C}"/>
                </a:ext>
              </a:extLst>
            </p:cNvPr>
            <p:cNvSpPr/>
            <p:nvPr/>
          </p:nvSpPr>
          <p:spPr bwMode="auto">
            <a:xfrm>
              <a:off x="10375899" y="5277151"/>
              <a:ext cx="292101" cy="16569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F0F181E3-F60E-16C4-3F10-1EAA228F29BD}"/>
                </a:ext>
              </a:extLst>
            </p:cNvPr>
            <p:cNvSpPr/>
            <p:nvPr/>
          </p:nvSpPr>
          <p:spPr bwMode="auto">
            <a:xfrm>
              <a:off x="11125201" y="3975485"/>
              <a:ext cx="152400" cy="16656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TextBox 18"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DE3753E1-4B06-39A8-7A0F-0D4DDCDA3100}"/>
                </a:ext>
              </a:extLst>
            </p:cNvPr>
            <p:cNvSpPr txBox="1"/>
            <p:nvPr/>
          </p:nvSpPr>
          <p:spPr>
            <a:xfrm>
              <a:off x="10106211" y="3960251"/>
              <a:ext cx="424695" cy="169277"/>
            </a:xfrm>
            <a:prstGeom prst="rect">
              <a:avLst/>
            </a:prstGeom>
            <a:noFill/>
          </p:spPr>
          <p:txBody>
            <a:bodyPr wrap="square" rtlCol="0">
              <a:spAutoFit/>
            </a:bodyPr>
            <a:lstStyle/>
            <a:p>
              <a:r>
                <a:rPr lang="en-US" sz="500"/>
                <a:t>9 ft *</a:t>
              </a:r>
            </a:p>
          </p:txBody>
        </p:sp>
        <p:sp>
          <p:nvSpPr>
            <p:cNvPr id="20" name="TextBox 19"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B5C95E25-09EF-1328-6BEC-7039684E38B5}"/>
                </a:ext>
              </a:extLst>
            </p:cNvPr>
            <p:cNvSpPr txBox="1"/>
            <p:nvPr/>
          </p:nvSpPr>
          <p:spPr>
            <a:xfrm>
              <a:off x="9556365" y="4653968"/>
              <a:ext cx="705234" cy="169277"/>
            </a:xfrm>
            <a:prstGeom prst="rect">
              <a:avLst/>
            </a:prstGeom>
            <a:noFill/>
          </p:spPr>
          <p:txBody>
            <a:bodyPr wrap="square" rtlCol="0">
              <a:spAutoFit/>
            </a:bodyPr>
            <a:lstStyle/>
            <a:p>
              <a:r>
                <a:rPr lang="en-US" sz="500"/>
                <a:t>See Notes 2 and 3</a:t>
              </a:r>
            </a:p>
          </p:txBody>
        </p:sp>
        <p:sp>
          <p:nvSpPr>
            <p:cNvPr id="21" name="TextBox 20"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AFE0160E-7FC4-2F2B-1898-9628557FF5C7}"/>
                </a:ext>
              </a:extLst>
            </p:cNvPr>
            <p:cNvSpPr txBox="1"/>
            <p:nvPr/>
          </p:nvSpPr>
          <p:spPr>
            <a:xfrm>
              <a:off x="10419595" y="4924947"/>
              <a:ext cx="533399" cy="169277"/>
            </a:xfrm>
            <a:prstGeom prst="rect">
              <a:avLst/>
            </a:prstGeom>
            <a:noFill/>
          </p:spPr>
          <p:txBody>
            <a:bodyPr wrap="square" rtlCol="0">
              <a:spAutoFit/>
            </a:bodyPr>
            <a:lstStyle/>
            <a:p>
              <a:r>
                <a:rPr lang="en-US" sz="500"/>
                <a:t>2 ft MAX. **</a:t>
              </a:r>
            </a:p>
          </p:txBody>
        </p:sp>
        <p:sp>
          <p:nvSpPr>
            <p:cNvPr id="22" name="TextBox 21"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2643740B-8C9D-7C1D-4070-00219B9AECDF}"/>
                </a:ext>
              </a:extLst>
            </p:cNvPr>
            <p:cNvSpPr txBox="1"/>
            <p:nvPr/>
          </p:nvSpPr>
          <p:spPr>
            <a:xfrm>
              <a:off x="11035172" y="3949700"/>
              <a:ext cx="332457" cy="169277"/>
            </a:xfrm>
            <a:prstGeom prst="rect">
              <a:avLst/>
            </a:prstGeom>
            <a:noFill/>
          </p:spPr>
          <p:txBody>
            <a:bodyPr wrap="square" rtlCol="0">
              <a:spAutoFit/>
            </a:bodyPr>
            <a:lstStyle/>
            <a:p>
              <a:r>
                <a:rPr lang="en-US" sz="500"/>
                <a:t>OR</a:t>
              </a:r>
            </a:p>
          </p:txBody>
        </p:sp>
        <p:sp>
          <p:nvSpPr>
            <p:cNvPr id="23" name="TextBox 22"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FF31DC81-EA98-886F-5F4F-4E793E146CA5}"/>
                </a:ext>
              </a:extLst>
            </p:cNvPr>
            <p:cNvSpPr txBox="1"/>
            <p:nvPr/>
          </p:nvSpPr>
          <p:spPr>
            <a:xfrm>
              <a:off x="10287000" y="5248989"/>
              <a:ext cx="648840" cy="246221"/>
            </a:xfrm>
            <a:prstGeom prst="rect">
              <a:avLst/>
            </a:prstGeom>
            <a:noFill/>
          </p:spPr>
          <p:txBody>
            <a:bodyPr wrap="square" rtlCol="0">
              <a:spAutoFit/>
            </a:bodyPr>
            <a:lstStyle/>
            <a:p>
              <a:r>
                <a:rPr lang="en-US" sz="500"/>
                <a:t>Edge of roadway</a:t>
              </a:r>
            </a:p>
          </p:txBody>
        </p:sp>
        <p:sp>
          <p:nvSpPr>
            <p:cNvPr id="24" name="TextBox 23"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695AE377-7716-F6BC-E0D5-B1C1EC9A5765}"/>
                </a:ext>
              </a:extLst>
            </p:cNvPr>
            <p:cNvSpPr txBox="1"/>
            <p:nvPr/>
          </p:nvSpPr>
          <p:spPr>
            <a:xfrm>
              <a:off x="11060558" y="4412572"/>
              <a:ext cx="902842" cy="323165"/>
            </a:xfrm>
            <a:prstGeom prst="rect">
              <a:avLst/>
            </a:prstGeom>
            <a:noFill/>
          </p:spPr>
          <p:txBody>
            <a:bodyPr wrap="square" rtlCol="0">
              <a:spAutoFit/>
            </a:bodyPr>
            <a:lstStyle/>
            <a:p>
              <a:r>
                <a:rPr lang="en-US" sz="500"/>
                <a:t>Optional 2-inch red or white retroreflective strip on front of support</a:t>
              </a:r>
            </a:p>
          </p:txBody>
        </p:sp>
        <p:sp>
          <p:nvSpPr>
            <p:cNvPr id="25" name="TextBox 24"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C90F9337-1B2E-40DC-0BA2-8933199B2810}"/>
                </a:ext>
              </a:extLst>
            </p:cNvPr>
            <p:cNvSpPr txBox="1"/>
            <p:nvPr/>
          </p:nvSpPr>
          <p:spPr>
            <a:xfrm>
              <a:off x="11046267" y="5048934"/>
              <a:ext cx="753174" cy="323165"/>
            </a:xfrm>
            <a:prstGeom prst="rect">
              <a:avLst/>
            </a:prstGeom>
            <a:noFill/>
          </p:spPr>
          <p:txBody>
            <a:bodyPr wrap="square" rtlCol="0">
              <a:spAutoFit/>
            </a:bodyPr>
            <a:lstStyle/>
            <a:p>
              <a:r>
                <a:rPr lang="en-US" sz="500"/>
                <a:t>2-inch white retroreflective strip on back of support</a:t>
              </a:r>
            </a:p>
          </p:txBody>
        </p:sp>
        <p:pic>
          <p:nvPicPr>
            <p:cNvPr id="26" name="Picture 25"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16B2F3E1-E54A-CF64-4DD0-BD649954293A}"/>
                </a:ext>
              </a:extLst>
            </p:cNvPr>
            <p:cNvPicPr>
              <a:picLocks noChangeAspect="1"/>
            </p:cNvPicPr>
            <p:nvPr/>
          </p:nvPicPr>
          <p:blipFill rotWithShape="1">
            <a:blip r:embed="rId3"/>
            <a:srcRect l="33496" t="59130" r="62746" b="37951"/>
            <a:stretch/>
          </p:blipFill>
          <p:spPr>
            <a:xfrm>
              <a:off x="8477250" y="3695700"/>
              <a:ext cx="56041" cy="58478"/>
            </a:xfrm>
            <a:prstGeom prst="rect">
              <a:avLst/>
            </a:prstGeom>
          </p:spPr>
        </p:pic>
        <p:pic>
          <p:nvPicPr>
            <p:cNvPr id="27" name="Picture 26" descr="A sign assembly composed of an R15-1 sign mounted above an R15-2P plaque is shown. This assembly is  mounted on a sign support above a “YIELD” sign; a “STOP” sign is shown as an alternate option.&#10;An optional white or red retroreflective strip is attached to the front of the sign support. A white retroreflective strip is attached to the back of the support.&#10;The center of the crossbuck is shown at a dimensioned distance of 9 ft above the roadway level.">
              <a:extLst>
                <a:ext uri="{FF2B5EF4-FFF2-40B4-BE49-F238E27FC236}">
                  <a16:creationId xmlns:a16="http://schemas.microsoft.com/office/drawing/2014/main" id="{F99AEBBF-EB45-8EB6-5994-879A31EF80F9}"/>
                </a:ext>
              </a:extLst>
            </p:cNvPr>
            <p:cNvPicPr>
              <a:picLocks noChangeAspect="1"/>
            </p:cNvPicPr>
            <p:nvPr/>
          </p:nvPicPr>
          <p:blipFill rotWithShape="1">
            <a:blip r:embed="rId3"/>
            <a:srcRect l="33496" t="59130" r="62746" b="37951"/>
            <a:stretch/>
          </p:blipFill>
          <p:spPr>
            <a:xfrm>
              <a:off x="8472211" y="4079784"/>
              <a:ext cx="56041" cy="58478"/>
            </a:xfrm>
            <a:prstGeom prst="rect">
              <a:avLst/>
            </a:prstGeom>
          </p:spPr>
        </p:pic>
      </p:grpSp>
      <p:sp>
        <p:nvSpPr>
          <p:cNvPr id="12" name="TextBox 11">
            <a:extLst>
              <a:ext uri="{FF2B5EF4-FFF2-40B4-BE49-F238E27FC236}">
                <a16:creationId xmlns:a16="http://schemas.microsoft.com/office/drawing/2014/main" id="{BF39D86C-14D1-DA81-A788-80569292F8F4}"/>
              </a:ext>
            </a:extLst>
          </p:cNvPr>
          <p:cNvSpPr txBox="1"/>
          <p:nvPr/>
        </p:nvSpPr>
        <p:spPr>
          <a:xfrm>
            <a:off x="8455957" y="3689831"/>
            <a:ext cx="1265046" cy="630942"/>
          </a:xfrm>
          <a:prstGeom prst="rect">
            <a:avLst/>
          </a:prstGeom>
          <a:noFill/>
        </p:spPr>
        <p:txBody>
          <a:bodyPr wrap="square" rtlCol="0">
            <a:spAutoFit/>
          </a:bodyPr>
          <a:lstStyle/>
          <a:p>
            <a:r>
              <a:rPr lang="en-US" sz="500"/>
              <a:t>Height may be varied as required by local conditions and may be increased to accommodate signs mounted below the Crossbuck sign</a:t>
            </a:r>
          </a:p>
          <a:p>
            <a:endParaRPr lang="en-US" sz="500"/>
          </a:p>
          <a:p>
            <a:r>
              <a:rPr lang="en-US" sz="500"/>
              <a:t>Measured to the elevation of the near edge of the roadway</a:t>
            </a:r>
          </a:p>
        </p:txBody>
      </p:sp>
      <p:sp>
        <p:nvSpPr>
          <p:cNvPr id="10" name="TextBox 9">
            <a:extLst>
              <a:ext uri="{FF2B5EF4-FFF2-40B4-BE49-F238E27FC236}">
                <a16:creationId xmlns:a16="http://schemas.microsoft.com/office/drawing/2014/main" id="{A042173C-C987-B288-CF97-4BF097616040}"/>
              </a:ext>
            </a:extLst>
          </p:cNvPr>
          <p:cNvSpPr txBox="1"/>
          <p:nvPr/>
        </p:nvSpPr>
        <p:spPr>
          <a:xfrm>
            <a:off x="8216515" y="5419830"/>
            <a:ext cx="3804790" cy="553998"/>
          </a:xfrm>
          <a:prstGeom prst="rect">
            <a:avLst/>
          </a:prstGeom>
          <a:noFill/>
        </p:spPr>
        <p:txBody>
          <a:bodyPr wrap="square" rtlCol="0">
            <a:spAutoFit/>
          </a:bodyPr>
          <a:lstStyle/>
          <a:p>
            <a:r>
              <a:rPr lang="en-US" sz="500" dirty="0"/>
              <a:t>Notes:</a:t>
            </a:r>
          </a:p>
          <a:p>
            <a:pPr marL="228600" indent="-228600">
              <a:buAutoNum type="arabicPeriod"/>
            </a:pPr>
            <a:r>
              <a:rPr lang="en-US" sz="500" dirty="0"/>
              <a:t>YIELD or STOP signs are used only at passive crossings.  A STOP sign is used only if an engineering study determines that is appropriate for that particular approach.</a:t>
            </a:r>
          </a:p>
          <a:p>
            <a:pPr marL="228600" indent="-228600">
              <a:buAutoNum type="arabicPeriod"/>
            </a:pPr>
            <a:r>
              <a:rPr lang="en-US" sz="500" dirty="0"/>
              <a:t>Mounting height shall be at least 4 feet of installations of YIELD or STOP signs on existing Crossbuck sign supports.</a:t>
            </a:r>
          </a:p>
          <a:p>
            <a:pPr marL="228600" indent="-228600">
              <a:buAutoNum type="arabicPeriod"/>
            </a:pPr>
            <a:r>
              <a:rPr lang="en-US" sz="500" dirty="0"/>
              <a:t>Mounting height shall be at least 5 feet for new installations in rural areas and at least 6 feet for new installations in areas where parking or pedestrian movements are likely to occur.</a:t>
            </a:r>
          </a:p>
        </p:txBody>
      </p:sp>
    </p:spTree>
    <p:extLst>
      <p:ext uri="{BB962C8B-B14F-4D97-AF65-F5344CB8AC3E}">
        <p14:creationId xmlns:p14="http://schemas.microsoft.com/office/powerpoint/2010/main" val="1623461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EA49D-77E4-3FAC-4178-22F96BE8CCF5}"/>
              </a:ext>
            </a:extLst>
          </p:cNvPr>
          <p:cNvSpPr>
            <a:spLocks noGrp="1"/>
          </p:cNvSpPr>
          <p:nvPr>
            <p:ph type="title"/>
          </p:nvPr>
        </p:nvSpPr>
        <p:spPr/>
        <p:txBody>
          <a:bodyPr>
            <a:normAutofit/>
          </a:bodyPr>
          <a:lstStyle/>
          <a:p>
            <a:r>
              <a:rPr lang="en-US" sz="3600"/>
              <a:t>Section 8B.04 Crossbuck Assemblies with YIELD or STOP Signs at Passive Grade Crossings </a:t>
            </a:r>
            <a:r>
              <a:rPr lang="en-US" sz="2400"/>
              <a:t>(1 of 2)</a:t>
            </a:r>
          </a:p>
        </p:txBody>
      </p:sp>
      <p:sp>
        <p:nvSpPr>
          <p:cNvPr id="4" name="Content Placeholder 3">
            <a:extLst>
              <a:ext uri="{FF2B5EF4-FFF2-40B4-BE49-F238E27FC236}">
                <a16:creationId xmlns:a16="http://schemas.microsoft.com/office/drawing/2014/main" id="{9D0AC3FD-12BF-42BD-3CCE-5AAA27AED1FF}"/>
              </a:ext>
            </a:extLst>
          </p:cNvPr>
          <p:cNvSpPr>
            <a:spLocks noGrp="1"/>
          </p:cNvSpPr>
          <p:nvPr>
            <p:ph idx="1"/>
          </p:nvPr>
        </p:nvSpPr>
        <p:spPr/>
        <p:txBody>
          <a:bodyPr/>
          <a:lstStyle/>
          <a:p>
            <a:r>
              <a:rPr lang="en-US"/>
              <a:t>Adds Guidance for inadequate clear storage distance at passive crossing located on a stop approach to a highway-highway intersection</a:t>
            </a:r>
          </a:p>
          <a:p>
            <a:r>
              <a:rPr lang="en-US"/>
              <a:t>Adds Standard to address passive grade crossings near signalized highway-highway intersections controlled by a traffic control signal that is </a:t>
            </a:r>
            <a:r>
              <a:rPr lang="en-US" b="1"/>
              <a:t>not</a:t>
            </a:r>
            <a:r>
              <a:rPr lang="en-US"/>
              <a:t> preempted</a:t>
            </a:r>
          </a:p>
        </p:txBody>
      </p:sp>
    </p:spTree>
    <p:extLst>
      <p:ext uri="{BB962C8B-B14F-4D97-AF65-F5344CB8AC3E}">
        <p14:creationId xmlns:p14="http://schemas.microsoft.com/office/powerpoint/2010/main" val="366391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EA49D-77E4-3FAC-4178-22F96BE8CCF5}"/>
              </a:ext>
            </a:extLst>
          </p:cNvPr>
          <p:cNvSpPr>
            <a:spLocks noGrp="1"/>
          </p:cNvSpPr>
          <p:nvPr>
            <p:ph type="title"/>
          </p:nvPr>
        </p:nvSpPr>
        <p:spPr>
          <a:xfrm>
            <a:off x="617620" y="365125"/>
            <a:ext cx="10969699" cy="1386619"/>
          </a:xfrm>
        </p:spPr>
        <p:txBody>
          <a:bodyPr>
            <a:normAutofit/>
          </a:bodyPr>
          <a:lstStyle/>
          <a:p>
            <a:r>
              <a:rPr lang="en-US" dirty="0"/>
              <a:t>Section 8B.04 Crossbuck Assemblies with YIELD or STOP Signs at Passive Grade Crossings </a:t>
            </a:r>
            <a:r>
              <a:rPr lang="en-US" sz="2400" dirty="0"/>
              <a:t>(2 of 2)</a:t>
            </a:r>
          </a:p>
        </p:txBody>
      </p:sp>
      <p:sp>
        <p:nvSpPr>
          <p:cNvPr id="4" name="Content Placeholder 3">
            <a:extLst>
              <a:ext uri="{FF2B5EF4-FFF2-40B4-BE49-F238E27FC236}">
                <a16:creationId xmlns:a16="http://schemas.microsoft.com/office/drawing/2014/main" id="{9D0AC3FD-12BF-42BD-3CCE-5AAA27AED1FF}"/>
              </a:ext>
            </a:extLst>
          </p:cNvPr>
          <p:cNvSpPr>
            <a:spLocks noGrp="1"/>
          </p:cNvSpPr>
          <p:nvPr>
            <p:ph idx="1"/>
          </p:nvPr>
        </p:nvSpPr>
        <p:spPr>
          <a:xfrm>
            <a:off x="617538" y="1751013"/>
            <a:ext cx="7968357" cy="4217987"/>
          </a:xfrm>
        </p:spPr>
        <p:txBody>
          <a:bodyPr>
            <a:normAutofit/>
          </a:bodyPr>
          <a:lstStyle/>
          <a:p>
            <a:r>
              <a:rPr lang="en-US" dirty="0"/>
              <a:t>Revises Standard to address mounting height minimums for STOP or YIELD signs</a:t>
            </a:r>
          </a:p>
          <a:p>
            <a:r>
              <a:rPr lang="en-US" dirty="0"/>
              <a:t>Revises Guidance to recommend STOP or YIELD sign be placed in the same plane as the Crossbuck if on separate supports</a:t>
            </a:r>
          </a:p>
          <a:p>
            <a:r>
              <a:rPr lang="en-US" dirty="0"/>
              <a:t>Revises Standard to address round sign support white retroreflective strip</a:t>
            </a:r>
          </a:p>
        </p:txBody>
      </p:sp>
      <p:pic>
        <p:nvPicPr>
          <p:cNvPr id="5" name="Picture 4" descr="A “YIELD” sign is shown mounted on a sign support to the right of a “roadway.” An optional red retroreflective strip is attached on the front of the sign support. The base of the sign is shown as a dimensioned distance of 5 ft MIN from the ground. The left edge of the sign is shown as a dimensioned distance of 6 ft MIN from the near edge of the traveled way.&#10;An R15-1 sign mounted on a sign support is shown to the right of the “YIELD” sign. The left arms of the R15-1 sign are shown overhanging the “YIELD” sign with a dimensioned distance of “2 inches MIN” between the top of the “YIELD” sign and the bottom of the arm of the R15-1 sign. The R15-1 sign is shown with a white retroreflective strip on the front and back of the sign support.">
            <a:extLst>
              <a:ext uri="{FF2B5EF4-FFF2-40B4-BE49-F238E27FC236}">
                <a16:creationId xmlns:a16="http://schemas.microsoft.com/office/drawing/2014/main" id="{174C8BA2-F30D-0344-37C8-E9BCDFF34156}"/>
              </a:ext>
              <a:ext uri="{C183D7F6-B498-43B3-948B-1728B52AA6E4}">
                <adec:decorative xmlns:adec="http://schemas.microsoft.com/office/drawing/2017/decorative" val="1"/>
              </a:ext>
            </a:extLst>
          </p:cNvPr>
          <p:cNvPicPr>
            <a:picLocks noChangeAspect="1"/>
          </p:cNvPicPr>
          <p:nvPr/>
        </p:nvPicPr>
        <p:blipFill rotWithShape="1">
          <a:blip r:embed="rId3"/>
          <a:srcRect l="17391" t="49572" r="24239" b="10429"/>
          <a:stretch/>
        </p:blipFill>
        <p:spPr>
          <a:xfrm>
            <a:off x="9296146" y="4042288"/>
            <a:ext cx="1676400" cy="1828800"/>
          </a:xfrm>
          <a:prstGeom prst="rect">
            <a:avLst/>
          </a:prstGeom>
        </p:spPr>
      </p:pic>
      <p:sp>
        <p:nvSpPr>
          <p:cNvPr id="10" name="Rectangle 9" descr="A “YIELD” sign is shown mounted on a sign support to the right of a “roadway.” An optional red retroreflective strip is attached on the front of the sign support. The base of the sign is shown as a dimensioned distance of 5 ft MIN from the ground. The left edge of the sign is shown as a dimensioned distance of 6 ft MIN from the near edge of the traveled way.&#10;An R15-1 sign mounted on a sign support is shown to the right of the “YIELD” sign. The left arms of the R15-1 sign are shown overhanging the “YIELD” sign with a dimensioned distance of “2 inches MIN” between the top of the “YIELD” sign and the bottom of the arm of the R15-1 sign. The R15-1 sign is shown with a white retroreflective strip on the front and back of the sign support.">
            <a:extLst>
              <a:ext uri="{FF2B5EF4-FFF2-40B4-BE49-F238E27FC236}">
                <a16:creationId xmlns:a16="http://schemas.microsoft.com/office/drawing/2014/main" id="{A3D4FA72-BDF9-750A-D34D-22D4D62B1B2F}"/>
              </a:ext>
              <a:ext uri="{C183D7F6-B498-43B3-948B-1728B52AA6E4}">
                <adec:decorative xmlns:adec="http://schemas.microsoft.com/office/drawing/2017/decorative" val="1"/>
              </a:ext>
            </a:extLst>
          </p:cNvPr>
          <p:cNvSpPr/>
          <p:nvPr/>
        </p:nvSpPr>
        <p:spPr bwMode="auto">
          <a:xfrm>
            <a:off x="9954809" y="3796362"/>
            <a:ext cx="510927" cy="256267"/>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charset="0"/>
            </a:endParaRPr>
          </a:p>
        </p:txBody>
      </p:sp>
      <p:sp>
        <p:nvSpPr>
          <p:cNvPr id="6" name="TextBox 5">
            <a:extLst>
              <a:ext uri="{FF2B5EF4-FFF2-40B4-BE49-F238E27FC236}">
                <a16:creationId xmlns:a16="http://schemas.microsoft.com/office/drawing/2014/main" id="{D4FC72AE-C7BB-F5E2-8F69-3C2DB3992B5F}"/>
              </a:ext>
            </a:extLst>
          </p:cNvPr>
          <p:cNvSpPr txBox="1"/>
          <p:nvPr/>
        </p:nvSpPr>
        <p:spPr>
          <a:xfrm>
            <a:off x="8585610" y="1599308"/>
            <a:ext cx="3419580" cy="400110"/>
          </a:xfrm>
          <a:prstGeom prst="rect">
            <a:avLst/>
          </a:prstGeom>
          <a:noFill/>
        </p:spPr>
        <p:txBody>
          <a:bodyPr wrap="square" rtlCol="0">
            <a:spAutoFit/>
          </a:bodyPr>
          <a:lstStyle/>
          <a:p>
            <a:pPr algn="ctr"/>
            <a:r>
              <a:rPr lang="en-US" sz="1000" b="1" dirty="0"/>
              <a:t>Figure 8B-3.  Crossbuck Assembly with a YIELD or STOP Sign on a Separate Sign Support (Sheet 1 of 2)</a:t>
            </a:r>
          </a:p>
        </p:txBody>
      </p:sp>
      <p:grpSp>
        <p:nvGrpSpPr>
          <p:cNvPr id="41" name="Group 40" descr="A “YIELD” sign is shown mounted on a sign support to the right of a “roadway.” An optional red retroreflective strip is attached on the front of the sign support. The base of the sign is a  minimum distance of 5 feet from the ground.  An R15-1 Railroad Crossing sign mounted on a sign support is shown to the right of the “YIELD” sign with 2 inches minimum between the top of the yield sign and the bottom of the arm of the R15-1 sign.">
            <a:extLst>
              <a:ext uri="{FF2B5EF4-FFF2-40B4-BE49-F238E27FC236}">
                <a16:creationId xmlns:a16="http://schemas.microsoft.com/office/drawing/2014/main" id="{28447B24-5A00-4813-D4A0-877CA81BCEFA}"/>
              </a:ext>
            </a:extLst>
          </p:cNvPr>
          <p:cNvGrpSpPr/>
          <p:nvPr/>
        </p:nvGrpSpPr>
        <p:grpSpPr>
          <a:xfrm>
            <a:off x="8619127" y="1978928"/>
            <a:ext cx="2840085" cy="1905000"/>
            <a:chOff x="7862044" y="1910104"/>
            <a:chExt cx="2840085" cy="1905000"/>
          </a:xfrm>
        </p:grpSpPr>
        <p:pic>
          <p:nvPicPr>
            <p:cNvPr id="7" name="Picture 6">
              <a:extLst>
                <a:ext uri="{FF2B5EF4-FFF2-40B4-BE49-F238E27FC236}">
                  <a16:creationId xmlns:a16="http://schemas.microsoft.com/office/drawing/2014/main" id="{895605A6-4DAF-56D3-11D8-1D01F554772D}"/>
                </a:ext>
                <a:ext uri="{C183D7F6-B498-43B3-948B-1728B52AA6E4}">
                  <adec:decorative xmlns:adec="http://schemas.microsoft.com/office/drawing/2017/decorative" val="1"/>
                </a:ext>
              </a:extLst>
            </p:cNvPr>
            <p:cNvPicPr>
              <a:picLocks noChangeAspect="1"/>
            </p:cNvPicPr>
            <p:nvPr/>
          </p:nvPicPr>
          <p:blipFill rotWithShape="1">
            <a:blip r:embed="rId3"/>
            <a:srcRect l="10593" t="5091" r="7158" b="53243"/>
            <a:stretch/>
          </p:blipFill>
          <p:spPr>
            <a:xfrm>
              <a:off x="8301828" y="1910104"/>
              <a:ext cx="2362201" cy="1905000"/>
            </a:xfrm>
            <a:prstGeom prst="rect">
              <a:avLst/>
            </a:prstGeom>
          </p:spPr>
        </p:pic>
        <p:grpSp>
          <p:nvGrpSpPr>
            <p:cNvPr id="39" name="Group 38">
              <a:extLst>
                <a:ext uri="{FF2B5EF4-FFF2-40B4-BE49-F238E27FC236}">
                  <a16:creationId xmlns:a16="http://schemas.microsoft.com/office/drawing/2014/main" id="{67BE4B64-2350-E9A8-263E-A134522D35AE}"/>
                </a:ext>
              </a:extLst>
            </p:cNvPr>
            <p:cNvGrpSpPr/>
            <p:nvPr/>
          </p:nvGrpSpPr>
          <p:grpSpPr>
            <a:xfrm>
              <a:off x="7862044" y="2456102"/>
              <a:ext cx="2840085" cy="1277698"/>
              <a:chOff x="7862044" y="2456102"/>
              <a:chExt cx="2840085" cy="1277698"/>
            </a:xfrm>
          </p:grpSpPr>
          <p:sp>
            <p:nvSpPr>
              <p:cNvPr id="8" name="Rectangle 7">
                <a:extLst>
                  <a:ext uri="{FF2B5EF4-FFF2-40B4-BE49-F238E27FC236}">
                    <a16:creationId xmlns:a16="http://schemas.microsoft.com/office/drawing/2014/main" id="{E90B999D-6B18-5D42-DD3D-EB1E9384CA9C}"/>
                  </a:ext>
                </a:extLst>
              </p:cNvPr>
              <p:cNvSpPr/>
              <p:nvPr/>
            </p:nvSpPr>
            <p:spPr bwMode="auto">
              <a:xfrm>
                <a:off x="8767663" y="3165500"/>
                <a:ext cx="533400" cy="2667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7CC4B1BB-205B-B2F9-DBAA-C2A4C7A1C85E}"/>
                  </a:ext>
                </a:extLst>
              </p:cNvPr>
              <p:cNvSpPr/>
              <p:nvPr/>
            </p:nvSpPr>
            <p:spPr bwMode="auto">
              <a:xfrm>
                <a:off x="10150768" y="3107874"/>
                <a:ext cx="533400" cy="2667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3344730B-3D28-6A71-B9C6-8C1C011C029E}"/>
                  </a:ext>
                </a:extLst>
              </p:cNvPr>
              <p:cNvSpPr/>
              <p:nvPr/>
            </p:nvSpPr>
            <p:spPr bwMode="auto">
              <a:xfrm>
                <a:off x="7862044" y="3219766"/>
                <a:ext cx="533400" cy="2667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23DA2DA1-4E2A-3721-F390-B44562FE00A7}"/>
                  </a:ext>
                </a:extLst>
              </p:cNvPr>
              <p:cNvSpPr/>
              <p:nvPr/>
            </p:nvSpPr>
            <p:spPr bwMode="auto">
              <a:xfrm>
                <a:off x="9197726" y="2496851"/>
                <a:ext cx="533400" cy="7239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62FCF07D-39C7-D256-B148-4659524A2C7C}"/>
                  </a:ext>
                </a:extLst>
              </p:cNvPr>
              <p:cNvSpPr/>
              <p:nvPr/>
            </p:nvSpPr>
            <p:spPr bwMode="auto">
              <a:xfrm>
                <a:off x="9634831" y="3302454"/>
                <a:ext cx="288927" cy="7239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876BE50A-FC57-F44D-6E4B-D1DAF9FFFF24}"/>
                  </a:ext>
                </a:extLst>
              </p:cNvPr>
              <p:cNvSpPr/>
              <p:nvPr/>
            </p:nvSpPr>
            <p:spPr bwMode="auto">
              <a:xfrm>
                <a:off x="10210800" y="3652837"/>
                <a:ext cx="152400" cy="8096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4CC6A869-000B-E637-3F88-07F79ECE9BB3}"/>
                  </a:ext>
                </a:extLst>
              </p:cNvPr>
              <p:cNvSpPr/>
              <p:nvPr/>
            </p:nvSpPr>
            <p:spPr bwMode="auto">
              <a:xfrm>
                <a:off x="10210800" y="3509000"/>
                <a:ext cx="152400" cy="12002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TextBox 15">
                <a:extLst>
                  <a:ext uri="{FF2B5EF4-FFF2-40B4-BE49-F238E27FC236}">
                    <a16:creationId xmlns:a16="http://schemas.microsoft.com/office/drawing/2014/main" id="{7F4E91CA-41FD-EE18-0925-C689AB809E57}"/>
                  </a:ext>
                </a:extLst>
              </p:cNvPr>
              <p:cNvSpPr txBox="1"/>
              <p:nvPr/>
            </p:nvSpPr>
            <p:spPr>
              <a:xfrm>
                <a:off x="9309100" y="2456102"/>
                <a:ext cx="515937" cy="153888"/>
              </a:xfrm>
              <a:prstGeom prst="rect">
                <a:avLst/>
              </a:prstGeom>
              <a:noFill/>
            </p:spPr>
            <p:txBody>
              <a:bodyPr wrap="square" rtlCol="0">
                <a:spAutoFit/>
              </a:bodyPr>
              <a:lstStyle/>
              <a:p>
                <a:r>
                  <a:rPr lang="en-US" sz="400"/>
                  <a:t>2 inches MIN.</a:t>
                </a:r>
              </a:p>
            </p:txBody>
          </p:sp>
          <p:sp>
            <p:nvSpPr>
              <p:cNvPr id="17" name="TextBox 16">
                <a:extLst>
                  <a:ext uri="{FF2B5EF4-FFF2-40B4-BE49-F238E27FC236}">
                    <a16:creationId xmlns:a16="http://schemas.microsoft.com/office/drawing/2014/main" id="{1D298EA3-3C5B-DCBF-57F9-A73081A5B17C}"/>
                  </a:ext>
                </a:extLst>
              </p:cNvPr>
              <p:cNvSpPr txBox="1"/>
              <p:nvPr/>
            </p:nvSpPr>
            <p:spPr>
              <a:xfrm>
                <a:off x="9550399" y="3274498"/>
                <a:ext cx="515937" cy="153888"/>
              </a:xfrm>
              <a:prstGeom prst="rect">
                <a:avLst/>
              </a:prstGeom>
              <a:noFill/>
            </p:spPr>
            <p:txBody>
              <a:bodyPr wrap="square" rtlCol="0">
                <a:spAutoFit/>
              </a:bodyPr>
              <a:lstStyle/>
              <a:p>
                <a:r>
                  <a:rPr lang="en-US" sz="400"/>
                  <a:t>5 ft MIN.</a:t>
                </a:r>
              </a:p>
            </p:txBody>
          </p:sp>
          <p:sp>
            <p:nvSpPr>
              <p:cNvPr id="18" name="TextBox 17">
                <a:extLst>
                  <a:ext uri="{FF2B5EF4-FFF2-40B4-BE49-F238E27FC236}">
                    <a16:creationId xmlns:a16="http://schemas.microsoft.com/office/drawing/2014/main" id="{B2A67597-0BE3-3DD8-BAB6-02049992E4FC}"/>
                  </a:ext>
                </a:extLst>
              </p:cNvPr>
              <p:cNvSpPr txBox="1"/>
              <p:nvPr/>
            </p:nvSpPr>
            <p:spPr>
              <a:xfrm>
                <a:off x="10029031" y="3452197"/>
                <a:ext cx="515937" cy="215444"/>
              </a:xfrm>
              <a:prstGeom prst="rect">
                <a:avLst/>
              </a:prstGeom>
              <a:noFill/>
            </p:spPr>
            <p:txBody>
              <a:bodyPr wrap="square" rtlCol="0">
                <a:spAutoFit/>
              </a:bodyPr>
              <a:lstStyle/>
              <a:p>
                <a:pPr algn="ctr"/>
                <a:r>
                  <a:rPr lang="en-US" sz="400"/>
                  <a:t>2 ft</a:t>
                </a:r>
              </a:p>
              <a:p>
                <a:pPr algn="ctr"/>
                <a:r>
                  <a:rPr lang="en-US" sz="400"/>
                  <a:t>MAX</a:t>
                </a:r>
              </a:p>
            </p:txBody>
          </p:sp>
          <p:sp>
            <p:nvSpPr>
              <p:cNvPr id="19" name="TextBox 18">
                <a:extLst>
                  <a:ext uri="{FF2B5EF4-FFF2-40B4-BE49-F238E27FC236}">
                    <a16:creationId xmlns:a16="http://schemas.microsoft.com/office/drawing/2014/main" id="{DE538F43-23B0-DB12-A9ED-9FEFCD9A71F2}"/>
                  </a:ext>
                </a:extLst>
              </p:cNvPr>
              <p:cNvSpPr txBox="1"/>
              <p:nvPr/>
            </p:nvSpPr>
            <p:spPr>
              <a:xfrm>
                <a:off x="10074272" y="3099502"/>
                <a:ext cx="627857" cy="276999"/>
              </a:xfrm>
              <a:prstGeom prst="rect">
                <a:avLst/>
              </a:prstGeom>
              <a:noFill/>
            </p:spPr>
            <p:txBody>
              <a:bodyPr wrap="square" rtlCol="0">
                <a:spAutoFit/>
              </a:bodyPr>
              <a:lstStyle/>
              <a:p>
                <a:r>
                  <a:rPr lang="en-US" sz="400"/>
                  <a:t>2-inch white retroreflective strip on front and back</a:t>
                </a:r>
              </a:p>
            </p:txBody>
          </p:sp>
          <p:sp>
            <p:nvSpPr>
              <p:cNvPr id="20" name="TextBox 19">
                <a:extLst>
                  <a:ext uri="{FF2B5EF4-FFF2-40B4-BE49-F238E27FC236}">
                    <a16:creationId xmlns:a16="http://schemas.microsoft.com/office/drawing/2014/main" id="{0E0C81D0-AFE7-62D1-A1A6-53D69C5F5C85}"/>
                  </a:ext>
                </a:extLst>
              </p:cNvPr>
              <p:cNvSpPr txBox="1"/>
              <p:nvPr/>
            </p:nvSpPr>
            <p:spPr>
              <a:xfrm>
                <a:off x="8767663" y="3160350"/>
                <a:ext cx="609600" cy="276999"/>
              </a:xfrm>
              <a:prstGeom prst="rect">
                <a:avLst/>
              </a:prstGeom>
              <a:noFill/>
            </p:spPr>
            <p:txBody>
              <a:bodyPr wrap="square" rtlCol="0">
                <a:spAutoFit/>
              </a:bodyPr>
              <a:lstStyle/>
              <a:p>
                <a:pPr algn="r"/>
                <a:r>
                  <a:rPr lang="en-US" sz="400"/>
                  <a:t>Optional 2-inch red retroreflective strip on front</a:t>
                </a:r>
              </a:p>
            </p:txBody>
          </p:sp>
          <p:sp>
            <p:nvSpPr>
              <p:cNvPr id="21" name="TextBox 20">
                <a:extLst>
                  <a:ext uri="{FF2B5EF4-FFF2-40B4-BE49-F238E27FC236}">
                    <a16:creationId xmlns:a16="http://schemas.microsoft.com/office/drawing/2014/main" id="{E2DA5DD6-9F62-2FAE-529D-9F94DE282679}"/>
                  </a:ext>
                </a:extLst>
              </p:cNvPr>
              <p:cNvSpPr txBox="1"/>
              <p:nvPr/>
            </p:nvSpPr>
            <p:spPr>
              <a:xfrm>
                <a:off x="7998070" y="3324997"/>
                <a:ext cx="481806" cy="215444"/>
              </a:xfrm>
              <a:prstGeom prst="rect">
                <a:avLst/>
              </a:prstGeom>
              <a:noFill/>
            </p:spPr>
            <p:txBody>
              <a:bodyPr wrap="square" rtlCol="0">
                <a:spAutoFit/>
              </a:bodyPr>
              <a:lstStyle/>
              <a:p>
                <a:pPr algn="r"/>
                <a:r>
                  <a:rPr lang="en-US" sz="400"/>
                  <a:t>Edge of roadway</a:t>
                </a:r>
              </a:p>
            </p:txBody>
          </p:sp>
        </p:grpSp>
      </p:grpSp>
      <p:sp>
        <p:nvSpPr>
          <p:cNvPr id="22" name="TextBox 21">
            <a:extLst>
              <a:ext uri="{FF2B5EF4-FFF2-40B4-BE49-F238E27FC236}">
                <a16:creationId xmlns:a16="http://schemas.microsoft.com/office/drawing/2014/main" id="{D74BAE4A-F8B6-7195-D9F9-03B7BDFF381D}"/>
              </a:ext>
            </a:extLst>
          </p:cNvPr>
          <p:cNvSpPr txBox="1"/>
          <p:nvPr/>
        </p:nvSpPr>
        <p:spPr>
          <a:xfrm>
            <a:off x="9859262" y="3765801"/>
            <a:ext cx="640060" cy="169277"/>
          </a:xfrm>
          <a:prstGeom prst="rect">
            <a:avLst/>
          </a:prstGeom>
          <a:noFill/>
        </p:spPr>
        <p:txBody>
          <a:bodyPr wrap="square" rtlCol="0">
            <a:spAutoFit/>
          </a:bodyPr>
          <a:lstStyle/>
          <a:p>
            <a:pPr algn="r"/>
            <a:r>
              <a:rPr lang="en-US" sz="500" dirty="0"/>
              <a:t>RURAL AREA</a:t>
            </a:r>
          </a:p>
        </p:txBody>
      </p:sp>
      <p:grpSp>
        <p:nvGrpSpPr>
          <p:cNvPr id="40" name="Group 39" descr="The illustration shows the same configuration as the previous configuration for a Rural Area, except the base of the sign is a  minimum distance of 7 feet from the ground, and there is a dimensioned distance of 2 inches minimum between the left edge of the R15-1 sign and the right edge of the Yield sign.">
            <a:extLst>
              <a:ext uri="{FF2B5EF4-FFF2-40B4-BE49-F238E27FC236}">
                <a16:creationId xmlns:a16="http://schemas.microsoft.com/office/drawing/2014/main" id="{3CDB86CC-09B1-2129-FAF0-EB046FF67903}"/>
              </a:ext>
            </a:extLst>
          </p:cNvPr>
          <p:cNvGrpSpPr/>
          <p:nvPr/>
        </p:nvGrpSpPr>
        <p:grpSpPr>
          <a:xfrm>
            <a:off x="9041101" y="4778163"/>
            <a:ext cx="2237965" cy="899395"/>
            <a:chOff x="8284018" y="4709339"/>
            <a:chExt cx="2237965" cy="899395"/>
          </a:xfrm>
        </p:grpSpPr>
        <p:sp>
          <p:nvSpPr>
            <p:cNvPr id="23" name="Rectangle 22">
              <a:extLst>
                <a:ext uri="{FF2B5EF4-FFF2-40B4-BE49-F238E27FC236}">
                  <a16:creationId xmlns:a16="http://schemas.microsoft.com/office/drawing/2014/main" id="{E28F7AE2-FA35-CEE5-C69D-AB69B8C222B1}"/>
                </a:ext>
              </a:extLst>
            </p:cNvPr>
            <p:cNvSpPr/>
            <p:nvPr/>
          </p:nvSpPr>
          <p:spPr bwMode="auto">
            <a:xfrm>
              <a:off x="9970356" y="4981330"/>
              <a:ext cx="533400" cy="2667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D9AE49F1-9B62-0EA6-BFB4-4ACEFE79825F}"/>
                </a:ext>
              </a:extLst>
            </p:cNvPr>
            <p:cNvSpPr/>
            <p:nvPr/>
          </p:nvSpPr>
          <p:spPr bwMode="auto">
            <a:xfrm>
              <a:off x="9321304" y="5143500"/>
              <a:ext cx="432295" cy="26264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C8CB137-73C4-098E-C72B-2D0043B36F3C}"/>
                </a:ext>
              </a:extLst>
            </p:cNvPr>
            <p:cNvSpPr/>
            <p:nvPr/>
          </p:nvSpPr>
          <p:spPr bwMode="auto">
            <a:xfrm>
              <a:off x="8299149" y="5337667"/>
              <a:ext cx="361453" cy="11227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0B1E987E-C631-1760-29C6-84628934F0E9}"/>
                </a:ext>
              </a:extLst>
            </p:cNvPr>
            <p:cNvSpPr/>
            <p:nvPr/>
          </p:nvSpPr>
          <p:spPr bwMode="auto">
            <a:xfrm>
              <a:off x="8856636" y="5114522"/>
              <a:ext cx="361453" cy="10855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C0326A06-493B-AA0E-38C0-F55AB74024BA}"/>
                </a:ext>
              </a:extLst>
            </p:cNvPr>
            <p:cNvSpPr/>
            <p:nvPr/>
          </p:nvSpPr>
          <p:spPr bwMode="auto">
            <a:xfrm>
              <a:off x="9934439" y="5436129"/>
              <a:ext cx="361453" cy="13305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6629DB09-9768-73DB-4999-D51AC91DDF5C}"/>
                </a:ext>
              </a:extLst>
            </p:cNvPr>
            <p:cNvSpPr/>
            <p:nvPr/>
          </p:nvSpPr>
          <p:spPr bwMode="auto">
            <a:xfrm>
              <a:off x="9325304" y="5001945"/>
              <a:ext cx="461607" cy="18135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85D962D3-47F8-E9EE-CCBD-3CBD2F702AEB}"/>
                </a:ext>
              </a:extLst>
            </p:cNvPr>
            <p:cNvSpPr/>
            <p:nvPr/>
          </p:nvSpPr>
          <p:spPr bwMode="auto">
            <a:xfrm>
              <a:off x="9350126" y="4749236"/>
              <a:ext cx="361453" cy="13305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TextBox 29">
              <a:extLst>
                <a:ext uri="{FF2B5EF4-FFF2-40B4-BE49-F238E27FC236}">
                  <a16:creationId xmlns:a16="http://schemas.microsoft.com/office/drawing/2014/main" id="{09BE34DE-1DD9-B4D5-9A94-8FBB2DC14E2C}"/>
                </a:ext>
              </a:extLst>
            </p:cNvPr>
            <p:cNvSpPr txBox="1"/>
            <p:nvPr/>
          </p:nvSpPr>
          <p:spPr>
            <a:xfrm>
              <a:off x="9761041" y="5393290"/>
              <a:ext cx="515937" cy="215444"/>
            </a:xfrm>
            <a:prstGeom prst="rect">
              <a:avLst/>
            </a:prstGeom>
            <a:noFill/>
          </p:spPr>
          <p:txBody>
            <a:bodyPr wrap="square" rtlCol="0">
              <a:spAutoFit/>
            </a:bodyPr>
            <a:lstStyle/>
            <a:p>
              <a:pPr algn="ctr"/>
              <a:r>
                <a:rPr lang="en-US" sz="400"/>
                <a:t>2 ft</a:t>
              </a:r>
            </a:p>
            <a:p>
              <a:pPr algn="ctr"/>
              <a:r>
                <a:rPr lang="en-US" sz="400"/>
                <a:t>MAX</a:t>
              </a:r>
            </a:p>
          </p:txBody>
        </p:sp>
        <p:sp>
          <p:nvSpPr>
            <p:cNvPr id="31" name="TextBox 30">
              <a:extLst>
                <a:ext uri="{FF2B5EF4-FFF2-40B4-BE49-F238E27FC236}">
                  <a16:creationId xmlns:a16="http://schemas.microsoft.com/office/drawing/2014/main" id="{F0B41351-EA95-8D28-D768-20851338B3AA}"/>
                </a:ext>
              </a:extLst>
            </p:cNvPr>
            <p:cNvSpPr txBox="1"/>
            <p:nvPr/>
          </p:nvSpPr>
          <p:spPr>
            <a:xfrm>
              <a:off x="9894126" y="4946073"/>
              <a:ext cx="627857" cy="276999"/>
            </a:xfrm>
            <a:prstGeom prst="rect">
              <a:avLst/>
            </a:prstGeom>
            <a:noFill/>
          </p:spPr>
          <p:txBody>
            <a:bodyPr wrap="square" rtlCol="0">
              <a:spAutoFit/>
            </a:bodyPr>
            <a:lstStyle/>
            <a:p>
              <a:r>
                <a:rPr lang="en-US" sz="400"/>
                <a:t>2-inch white retroreflective strip on front and back</a:t>
              </a:r>
            </a:p>
          </p:txBody>
        </p:sp>
        <p:sp>
          <p:nvSpPr>
            <p:cNvPr id="32" name="TextBox 31">
              <a:extLst>
                <a:ext uri="{FF2B5EF4-FFF2-40B4-BE49-F238E27FC236}">
                  <a16:creationId xmlns:a16="http://schemas.microsoft.com/office/drawing/2014/main" id="{20E666F2-67E7-1712-1BBE-E43385B799C2}"/>
                </a:ext>
              </a:extLst>
            </p:cNvPr>
            <p:cNvSpPr txBox="1"/>
            <p:nvPr/>
          </p:nvSpPr>
          <p:spPr>
            <a:xfrm>
              <a:off x="9251307" y="4963054"/>
              <a:ext cx="609600" cy="276999"/>
            </a:xfrm>
            <a:prstGeom prst="rect">
              <a:avLst/>
            </a:prstGeom>
            <a:noFill/>
          </p:spPr>
          <p:txBody>
            <a:bodyPr wrap="square" rtlCol="0">
              <a:spAutoFit/>
            </a:bodyPr>
            <a:lstStyle/>
            <a:p>
              <a:r>
                <a:rPr lang="en-US" sz="400"/>
                <a:t>Optional 2-inch red retroreflective strip on front</a:t>
              </a:r>
            </a:p>
          </p:txBody>
        </p:sp>
        <p:sp>
          <p:nvSpPr>
            <p:cNvPr id="33" name="TextBox 32">
              <a:extLst>
                <a:ext uri="{FF2B5EF4-FFF2-40B4-BE49-F238E27FC236}">
                  <a16:creationId xmlns:a16="http://schemas.microsoft.com/office/drawing/2014/main" id="{D33F1B4B-384E-F772-E9CA-7E3A7539B3ED}"/>
                </a:ext>
              </a:extLst>
            </p:cNvPr>
            <p:cNvSpPr txBox="1"/>
            <p:nvPr/>
          </p:nvSpPr>
          <p:spPr>
            <a:xfrm>
              <a:off x="9327902" y="4709339"/>
              <a:ext cx="414337" cy="215444"/>
            </a:xfrm>
            <a:prstGeom prst="rect">
              <a:avLst/>
            </a:prstGeom>
            <a:noFill/>
          </p:spPr>
          <p:txBody>
            <a:bodyPr wrap="square" rtlCol="0">
              <a:spAutoFit/>
            </a:bodyPr>
            <a:lstStyle/>
            <a:p>
              <a:pPr algn="ctr"/>
              <a:r>
                <a:rPr lang="en-US" sz="400" dirty="0"/>
                <a:t>2 inches MIN.</a:t>
              </a:r>
            </a:p>
          </p:txBody>
        </p:sp>
        <p:sp>
          <p:nvSpPr>
            <p:cNvPr id="34" name="TextBox 33">
              <a:extLst>
                <a:ext uri="{FF2B5EF4-FFF2-40B4-BE49-F238E27FC236}">
                  <a16:creationId xmlns:a16="http://schemas.microsoft.com/office/drawing/2014/main" id="{0447099B-0E93-F059-188B-11610E003E75}"/>
                </a:ext>
              </a:extLst>
            </p:cNvPr>
            <p:cNvSpPr txBox="1"/>
            <p:nvPr/>
          </p:nvSpPr>
          <p:spPr>
            <a:xfrm>
              <a:off x="8284018" y="5298343"/>
              <a:ext cx="412454" cy="215444"/>
            </a:xfrm>
            <a:prstGeom prst="rect">
              <a:avLst/>
            </a:prstGeom>
            <a:noFill/>
          </p:spPr>
          <p:txBody>
            <a:bodyPr wrap="square" rtlCol="0">
              <a:spAutoFit/>
            </a:bodyPr>
            <a:lstStyle/>
            <a:p>
              <a:pPr algn="r"/>
              <a:r>
                <a:rPr lang="en-US" sz="400" dirty="0"/>
                <a:t>Face</a:t>
              </a:r>
            </a:p>
            <a:p>
              <a:pPr algn="r"/>
              <a:r>
                <a:rPr lang="en-US" sz="400" dirty="0"/>
                <a:t>of curb</a:t>
              </a:r>
            </a:p>
          </p:txBody>
        </p:sp>
        <p:sp>
          <p:nvSpPr>
            <p:cNvPr id="35" name="TextBox 34">
              <a:extLst>
                <a:ext uri="{FF2B5EF4-FFF2-40B4-BE49-F238E27FC236}">
                  <a16:creationId xmlns:a16="http://schemas.microsoft.com/office/drawing/2014/main" id="{7184B1E4-0BFB-8000-90A9-63EF70CDBA0D}"/>
                </a:ext>
              </a:extLst>
            </p:cNvPr>
            <p:cNvSpPr txBox="1"/>
            <p:nvPr/>
          </p:nvSpPr>
          <p:spPr>
            <a:xfrm>
              <a:off x="8882284" y="5089326"/>
              <a:ext cx="515937" cy="153888"/>
            </a:xfrm>
            <a:prstGeom prst="rect">
              <a:avLst/>
            </a:prstGeom>
            <a:noFill/>
          </p:spPr>
          <p:txBody>
            <a:bodyPr wrap="square" rtlCol="0">
              <a:spAutoFit/>
            </a:bodyPr>
            <a:lstStyle/>
            <a:p>
              <a:r>
                <a:rPr lang="en-US" sz="400"/>
                <a:t>7 ft MIN.</a:t>
              </a:r>
            </a:p>
          </p:txBody>
        </p:sp>
      </p:grpSp>
      <p:sp>
        <p:nvSpPr>
          <p:cNvPr id="36" name="TextBox 35">
            <a:extLst>
              <a:ext uri="{FF2B5EF4-FFF2-40B4-BE49-F238E27FC236}">
                <a16:creationId xmlns:a16="http://schemas.microsoft.com/office/drawing/2014/main" id="{188566EC-1354-EC28-802F-172772705F59}"/>
              </a:ext>
            </a:extLst>
          </p:cNvPr>
          <p:cNvSpPr txBox="1"/>
          <p:nvPr/>
        </p:nvSpPr>
        <p:spPr>
          <a:xfrm>
            <a:off x="8943720" y="5816336"/>
            <a:ext cx="2117924" cy="169277"/>
          </a:xfrm>
          <a:prstGeom prst="rect">
            <a:avLst/>
          </a:prstGeom>
          <a:noFill/>
        </p:spPr>
        <p:txBody>
          <a:bodyPr wrap="square" rtlCol="0">
            <a:spAutoFit/>
          </a:bodyPr>
          <a:lstStyle/>
          <a:p>
            <a:pPr algn="r"/>
            <a:r>
              <a:rPr lang="en-US" sz="500"/>
              <a:t>AREA WITH PEDESTRIAN MOVEMENTS OR PARKING</a:t>
            </a:r>
          </a:p>
        </p:txBody>
      </p:sp>
      <p:sp>
        <p:nvSpPr>
          <p:cNvPr id="37" name="TextBox 36">
            <a:extLst>
              <a:ext uri="{FF2B5EF4-FFF2-40B4-BE49-F238E27FC236}">
                <a16:creationId xmlns:a16="http://schemas.microsoft.com/office/drawing/2014/main" id="{F800866E-DC08-1A3D-492F-61213138DBD3}"/>
              </a:ext>
            </a:extLst>
          </p:cNvPr>
          <p:cNvSpPr txBox="1"/>
          <p:nvPr/>
        </p:nvSpPr>
        <p:spPr>
          <a:xfrm>
            <a:off x="8836959" y="5895766"/>
            <a:ext cx="2996609" cy="338554"/>
          </a:xfrm>
          <a:prstGeom prst="rect">
            <a:avLst/>
          </a:prstGeom>
          <a:noFill/>
        </p:spPr>
        <p:txBody>
          <a:bodyPr wrap="square" rtlCol="0">
            <a:spAutoFit/>
          </a:bodyPr>
          <a:lstStyle/>
          <a:p>
            <a:r>
              <a:rPr lang="en-US" sz="400" dirty="0"/>
              <a:t>Notes:</a:t>
            </a:r>
          </a:p>
          <a:p>
            <a:r>
              <a:rPr lang="en-US" sz="400" dirty="0"/>
              <a:t>1.  YIELD signs are used only at passive crossings.</a:t>
            </a:r>
          </a:p>
          <a:p>
            <a:r>
              <a:rPr lang="en-US" sz="400" dirty="0"/>
              <a:t>2.  Place the face of the signs in the same plane and place the YIELD sign closer to the traveled way. Provide </a:t>
            </a:r>
          </a:p>
          <a:p>
            <a:r>
              <a:rPr lang="en-US" sz="400" dirty="0"/>
              <a:t>     a 2-inch minimum separation between the edge of the Crossbuck sign and the edge of the YIELD sign.</a:t>
            </a:r>
          </a:p>
        </p:txBody>
      </p:sp>
    </p:spTree>
    <p:extLst>
      <p:ext uri="{BB962C8B-B14F-4D97-AF65-F5344CB8AC3E}">
        <p14:creationId xmlns:p14="http://schemas.microsoft.com/office/powerpoint/2010/main" val="3933581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dirty="0">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2137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748FB-62DA-626C-ECDE-881D38E93353}"/>
              </a:ext>
            </a:extLst>
          </p:cNvPr>
          <p:cNvSpPr>
            <a:spLocks noGrp="1"/>
          </p:cNvSpPr>
          <p:nvPr>
            <p:ph type="title"/>
          </p:nvPr>
        </p:nvSpPr>
        <p:spPr/>
        <p:txBody>
          <a:bodyPr>
            <a:normAutofit/>
          </a:bodyPr>
          <a:lstStyle/>
          <a:p>
            <a:r>
              <a:rPr lang="en-US" sz="3600"/>
              <a:t>Section 8B.06 Grade Crossing Advance Warning Signs (W10-1 through W10-4)</a:t>
            </a:r>
          </a:p>
        </p:txBody>
      </p:sp>
      <p:sp>
        <p:nvSpPr>
          <p:cNvPr id="4" name="Content Placeholder 3">
            <a:extLst>
              <a:ext uri="{FF2B5EF4-FFF2-40B4-BE49-F238E27FC236}">
                <a16:creationId xmlns:a16="http://schemas.microsoft.com/office/drawing/2014/main" id="{ECBD3AA3-8225-4605-3801-3515F267612A}"/>
              </a:ext>
            </a:extLst>
          </p:cNvPr>
          <p:cNvSpPr>
            <a:spLocks noGrp="1"/>
          </p:cNvSpPr>
          <p:nvPr>
            <p:ph idx="1"/>
          </p:nvPr>
        </p:nvSpPr>
        <p:spPr/>
        <p:txBody>
          <a:bodyPr/>
          <a:lstStyle/>
          <a:p>
            <a:r>
              <a:rPr lang="en-US"/>
              <a:t>Revises Standard by adding a new exception that Grade Crossing Advance Warning signs are </a:t>
            </a:r>
            <a:r>
              <a:rPr lang="en-US" b="1"/>
              <a:t>not</a:t>
            </a:r>
            <a:r>
              <a:rPr lang="en-US"/>
              <a:t> required at </a:t>
            </a:r>
            <a:br>
              <a:rPr lang="en-US"/>
            </a:br>
            <a:r>
              <a:rPr lang="en-US"/>
              <a:t>highway-LRT grade crossings where Crossbuck signs are not used</a:t>
            </a:r>
          </a:p>
          <a:p>
            <a:endParaRPr lang="en-US"/>
          </a:p>
        </p:txBody>
      </p:sp>
    </p:spTree>
    <p:extLst>
      <p:ext uri="{BB962C8B-B14F-4D97-AF65-F5344CB8AC3E}">
        <p14:creationId xmlns:p14="http://schemas.microsoft.com/office/powerpoint/2010/main" val="187183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22D4C-8E56-E8E2-D028-5EFBC3023A95}"/>
              </a:ext>
            </a:extLst>
          </p:cNvPr>
          <p:cNvSpPr>
            <a:spLocks noGrp="1"/>
          </p:cNvSpPr>
          <p:nvPr>
            <p:ph type="title"/>
          </p:nvPr>
        </p:nvSpPr>
        <p:spPr/>
        <p:txBody>
          <a:bodyPr>
            <a:normAutofit/>
          </a:bodyPr>
          <a:lstStyle/>
          <a:p>
            <a:r>
              <a:rPr lang="en-US" sz="3600"/>
              <a:t>Section 8B.07 DO NOT STOP ON TRACKS Sign (R8-8)</a:t>
            </a:r>
          </a:p>
        </p:txBody>
      </p:sp>
      <p:sp>
        <p:nvSpPr>
          <p:cNvPr id="4" name="Content Placeholder 3">
            <a:extLst>
              <a:ext uri="{FF2B5EF4-FFF2-40B4-BE49-F238E27FC236}">
                <a16:creationId xmlns:a16="http://schemas.microsoft.com/office/drawing/2014/main" id="{FF90F59F-8E70-35C4-CD86-F1BCE0CD9CD1}"/>
              </a:ext>
            </a:extLst>
          </p:cNvPr>
          <p:cNvSpPr>
            <a:spLocks noGrp="1"/>
          </p:cNvSpPr>
          <p:nvPr>
            <p:ph idx="1"/>
          </p:nvPr>
        </p:nvSpPr>
        <p:spPr/>
        <p:txBody>
          <a:bodyPr/>
          <a:lstStyle/>
          <a:p>
            <a:r>
              <a:rPr lang="en-US"/>
              <a:t>Adds Guidance to use R8-8 sign if motor vehicle queues are likely to extend onto the tracks</a:t>
            </a:r>
          </a:p>
        </p:txBody>
      </p:sp>
      <p:pic>
        <p:nvPicPr>
          <p:cNvPr id="6" name="Picture 5" descr="A vertical rectangular white sign with a black border and the words “DO NOT STOP ON TRACKS” in black on four lines.">
            <a:extLst>
              <a:ext uri="{FF2B5EF4-FFF2-40B4-BE49-F238E27FC236}">
                <a16:creationId xmlns:a16="http://schemas.microsoft.com/office/drawing/2014/main" id="{24CD6838-E0B5-8D22-9522-95427FF0E394}"/>
              </a:ext>
            </a:extLst>
          </p:cNvPr>
          <p:cNvPicPr>
            <a:picLocks noChangeAspect="1"/>
          </p:cNvPicPr>
          <p:nvPr/>
        </p:nvPicPr>
        <p:blipFill rotWithShape="1">
          <a:blip r:embed="rId3"/>
          <a:srcRect b="16604"/>
          <a:stretch/>
        </p:blipFill>
        <p:spPr>
          <a:xfrm>
            <a:off x="4951457" y="2982440"/>
            <a:ext cx="2249443" cy="2684848"/>
          </a:xfrm>
          <a:prstGeom prst="rect">
            <a:avLst/>
          </a:prstGeom>
        </p:spPr>
      </p:pic>
      <p:sp>
        <p:nvSpPr>
          <p:cNvPr id="7" name="TextBox 6">
            <a:extLst>
              <a:ext uri="{FF2B5EF4-FFF2-40B4-BE49-F238E27FC236}">
                <a16:creationId xmlns:a16="http://schemas.microsoft.com/office/drawing/2014/main" id="{DC237CE8-D709-5A6B-E023-DF73EA6C2056}"/>
              </a:ext>
            </a:extLst>
          </p:cNvPr>
          <p:cNvSpPr txBox="1"/>
          <p:nvPr/>
        </p:nvSpPr>
        <p:spPr>
          <a:xfrm>
            <a:off x="5041557" y="5633670"/>
            <a:ext cx="2026507" cy="369332"/>
          </a:xfrm>
          <a:prstGeom prst="rect">
            <a:avLst/>
          </a:prstGeom>
          <a:noFill/>
        </p:spPr>
        <p:txBody>
          <a:bodyPr wrap="square" rtlCol="0">
            <a:spAutoFit/>
          </a:bodyPr>
          <a:lstStyle/>
          <a:p>
            <a:pPr algn="ctr"/>
            <a:r>
              <a:rPr lang="en-US"/>
              <a:t>R8-8</a:t>
            </a:r>
          </a:p>
        </p:txBody>
      </p:sp>
    </p:spTree>
    <p:extLst>
      <p:ext uri="{BB962C8B-B14F-4D97-AF65-F5344CB8AC3E}">
        <p14:creationId xmlns:p14="http://schemas.microsoft.com/office/powerpoint/2010/main" val="337303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1DF06-2600-6AF1-BACB-60C871754402}"/>
              </a:ext>
            </a:extLst>
          </p:cNvPr>
          <p:cNvSpPr>
            <a:spLocks noGrp="1"/>
          </p:cNvSpPr>
          <p:nvPr>
            <p:ph type="title"/>
          </p:nvPr>
        </p:nvSpPr>
        <p:spPr/>
        <p:txBody>
          <a:bodyPr>
            <a:normAutofit/>
          </a:bodyPr>
          <a:lstStyle/>
          <a:p>
            <a:r>
              <a:rPr lang="en-US" sz="3600"/>
              <a:t>Section 8B.08 TRACKS OUT OF SERVICE Sign (R8-9)</a:t>
            </a:r>
          </a:p>
        </p:txBody>
      </p:sp>
      <p:sp>
        <p:nvSpPr>
          <p:cNvPr id="4" name="Content Placeholder 3">
            <a:extLst>
              <a:ext uri="{FF2B5EF4-FFF2-40B4-BE49-F238E27FC236}">
                <a16:creationId xmlns:a16="http://schemas.microsoft.com/office/drawing/2014/main" id="{C0B6341B-358B-491B-C8ED-DF503E92A5B6}"/>
              </a:ext>
            </a:extLst>
          </p:cNvPr>
          <p:cNvSpPr>
            <a:spLocks noGrp="1"/>
          </p:cNvSpPr>
          <p:nvPr>
            <p:ph idx="1"/>
          </p:nvPr>
        </p:nvSpPr>
        <p:spPr/>
        <p:txBody>
          <a:bodyPr/>
          <a:lstStyle/>
          <a:p>
            <a:r>
              <a:rPr lang="en-US"/>
              <a:t>Adds Standard requiring Emergency Notification System (ENS) sign (I13-1) at out-of-service tracks</a:t>
            </a:r>
          </a:p>
        </p:txBody>
      </p:sp>
      <p:pic>
        <p:nvPicPr>
          <p:cNvPr id="6" name="Picture 5" descr="A vertical rectangular white sign with a black border and the words &quot;TRACKS OUT OF SERVICE&quot; in black on three lines.">
            <a:extLst>
              <a:ext uri="{FF2B5EF4-FFF2-40B4-BE49-F238E27FC236}">
                <a16:creationId xmlns:a16="http://schemas.microsoft.com/office/drawing/2014/main" id="{6A7007B8-E236-C15F-00F7-1827327A9951}"/>
              </a:ext>
            </a:extLst>
          </p:cNvPr>
          <p:cNvPicPr>
            <a:picLocks noChangeAspect="1"/>
          </p:cNvPicPr>
          <p:nvPr/>
        </p:nvPicPr>
        <p:blipFill rotWithShape="1">
          <a:blip r:embed="rId3"/>
          <a:srcRect r="4353" b="21288"/>
          <a:stretch/>
        </p:blipFill>
        <p:spPr>
          <a:xfrm>
            <a:off x="2710920" y="2668905"/>
            <a:ext cx="2849016" cy="2817495"/>
          </a:xfrm>
          <a:prstGeom prst="rect">
            <a:avLst/>
          </a:prstGeom>
        </p:spPr>
      </p:pic>
      <p:sp>
        <p:nvSpPr>
          <p:cNvPr id="10" name="TextBox 9">
            <a:extLst>
              <a:ext uri="{FF2B5EF4-FFF2-40B4-BE49-F238E27FC236}">
                <a16:creationId xmlns:a16="http://schemas.microsoft.com/office/drawing/2014/main" id="{57ED8CB9-3589-EF1B-C058-797B1E4F5316}"/>
              </a:ext>
            </a:extLst>
          </p:cNvPr>
          <p:cNvSpPr txBox="1"/>
          <p:nvPr/>
        </p:nvSpPr>
        <p:spPr>
          <a:xfrm>
            <a:off x="2817341" y="5480892"/>
            <a:ext cx="2508055" cy="369332"/>
          </a:xfrm>
          <a:prstGeom prst="rect">
            <a:avLst/>
          </a:prstGeom>
          <a:noFill/>
        </p:spPr>
        <p:txBody>
          <a:bodyPr wrap="square" rtlCol="0">
            <a:spAutoFit/>
          </a:bodyPr>
          <a:lstStyle/>
          <a:p>
            <a:pPr algn="ctr"/>
            <a:r>
              <a:rPr lang="en-US"/>
              <a:t>R8-9</a:t>
            </a:r>
          </a:p>
        </p:txBody>
      </p:sp>
      <p:sp>
        <p:nvSpPr>
          <p:cNvPr id="9" name="TextBox 8">
            <a:extLst>
              <a:ext uri="{FF2B5EF4-FFF2-40B4-BE49-F238E27FC236}">
                <a16:creationId xmlns:a16="http://schemas.microsoft.com/office/drawing/2014/main" id="{E249F501-B2FD-3E87-3AE7-AAFED9BE3E75}"/>
              </a:ext>
            </a:extLst>
          </p:cNvPr>
          <p:cNvSpPr txBox="1"/>
          <p:nvPr/>
        </p:nvSpPr>
        <p:spPr>
          <a:xfrm>
            <a:off x="5607050" y="2819400"/>
            <a:ext cx="1524000" cy="2785378"/>
          </a:xfrm>
          <a:prstGeom prst="rect">
            <a:avLst/>
          </a:prstGeom>
          <a:noFill/>
        </p:spPr>
        <p:txBody>
          <a:bodyPr wrap="square" rtlCol="0">
            <a:spAutoFit/>
          </a:bodyPr>
          <a:lstStyle/>
          <a:p>
            <a:r>
              <a:rPr lang="en-US" sz="17500"/>
              <a:t>+</a:t>
            </a:r>
          </a:p>
        </p:txBody>
      </p:sp>
      <p:pic>
        <p:nvPicPr>
          <p:cNvPr id="7" name="Picture 6" descr="A horizontal rectangular blue sign with a white border. The message “REPORT PROBLEM OR EMERGENCY 1-800-XXX-XXXX” is in white on the first three lines. On the fourth line, “X-ING” is in white to the left of a white panel with the text “836 597 H” in black. “XYZ RAILROAD” is in small white letters on the fifth line.">
            <a:extLst>
              <a:ext uri="{FF2B5EF4-FFF2-40B4-BE49-F238E27FC236}">
                <a16:creationId xmlns:a16="http://schemas.microsoft.com/office/drawing/2014/main" id="{B3C1603D-5B2B-07E5-CA7C-9B0792B20330}"/>
              </a:ext>
            </a:extLst>
          </p:cNvPr>
          <p:cNvPicPr>
            <a:picLocks noChangeAspect="1"/>
          </p:cNvPicPr>
          <p:nvPr/>
        </p:nvPicPr>
        <p:blipFill rotWithShape="1">
          <a:blip r:embed="rId4"/>
          <a:srcRect l="4127" b="9022"/>
          <a:stretch/>
        </p:blipFill>
        <p:spPr>
          <a:xfrm>
            <a:off x="7260714" y="2609285"/>
            <a:ext cx="4044951" cy="3163995"/>
          </a:xfrm>
          <a:prstGeom prst="rect">
            <a:avLst/>
          </a:prstGeom>
        </p:spPr>
      </p:pic>
      <p:sp>
        <p:nvSpPr>
          <p:cNvPr id="12" name="TextBox 11">
            <a:extLst>
              <a:ext uri="{FF2B5EF4-FFF2-40B4-BE49-F238E27FC236}">
                <a16:creationId xmlns:a16="http://schemas.microsoft.com/office/drawing/2014/main" id="{85FEA81B-51A5-CC67-0CEF-543BDF6FDE06}"/>
              </a:ext>
            </a:extLst>
          </p:cNvPr>
          <p:cNvSpPr txBox="1"/>
          <p:nvPr/>
        </p:nvSpPr>
        <p:spPr>
          <a:xfrm>
            <a:off x="7260714" y="5696008"/>
            <a:ext cx="3872724" cy="369332"/>
          </a:xfrm>
          <a:prstGeom prst="rect">
            <a:avLst/>
          </a:prstGeom>
          <a:noFill/>
        </p:spPr>
        <p:txBody>
          <a:bodyPr wrap="square" rtlCol="0">
            <a:spAutoFit/>
          </a:bodyPr>
          <a:lstStyle/>
          <a:p>
            <a:pPr algn="ctr"/>
            <a:r>
              <a:rPr lang="en-US"/>
              <a:t>I13-1</a:t>
            </a:r>
          </a:p>
        </p:txBody>
      </p:sp>
    </p:spTree>
    <p:extLst>
      <p:ext uri="{BB962C8B-B14F-4D97-AF65-F5344CB8AC3E}">
        <p14:creationId xmlns:p14="http://schemas.microsoft.com/office/powerpoint/2010/main" val="104935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519C6-24DC-7D72-D418-0904CCF3919E}"/>
              </a:ext>
            </a:extLst>
          </p:cNvPr>
          <p:cNvSpPr>
            <a:spLocks noGrp="1"/>
          </p:cNvSpPr>
          <p:nvPr>
            <p:ph type="title"/>
          </p:nvPr>
        </p:nvSpPr>
        <p:spPr/>
        <p:txBody>
          <a:bodyPr>
            <a:normAutofit/>
          </a:bodyPr>
          <a:lstStyle/>
          <a:p>
            <a:r>
              <a:rPr lang="en-US" sz="3600"/>
              <a:t>Section 8B.16 Low Ground Clearance Grade Crossing Sign (W10-5)</a:t>
            </a:r>
          </a:p>
        </p:txBody>
      </p:sp>
      <p:sp>
        <p:nvSpPr>
          <p:cNvPr id="4" name="Content Placeholder 3">
            <a:extLst>
              <a:ext uri="{FF2B5EF4-FFF2-40B4-BE49-F238E27FC236}">
                <a16:creationId xmlns:a16="http://schemas.microsoft.com/office/drawing/2014/main" id="{6512F986-C8A0-ECDC-CFCC-DED72BBA8238}"/>
              </a:ext>
            </a:extLst>
          </p:cNvPr>
          <p:cNvSpPr>
            <a:spLocks noGrp="1"/>
          </p:cNvSpPr>
          <p:nvPr>
            <p:ph idx="1"/>
          </p:nvPr>
        </p:nvSpPr>
        <p:spPr/>
        <p:txBody>
          <a:bodyPr/>
          <a:lstStyle/>
          <a:p>
            <a:r>
              <a:rPr lang="en-US"/>
              <a:t>Consider other vehicle types and combinations</a:t>
            </a:r>
          </a:p>
          <a:p>
            <a:r>
              <a:rPr lang="en-US"/>
              <a:t>Use word message warning signs and selective exclusion regulatory signs</a:t>
            </a:r>
          </a:p>
        </p:txBody>
      </p:sp>
      <p:pic>
        <p:nvPicPr>
          <p:cNvPr id="5" name="Picture 4" descr="A diamond-shaped yellow sign with a black border and a black symbol of a flatbed truck crossing a vertically placed railroad track with the flatbed touching the track. The sign is mounted above a plaque that reads, &quot;Low Ground Clearance.&quot;">
            <a:extLst>
              <a:ext uri="{FF2B5EF4-FFF2-40B4-BE49-F238E27FC236}">
                <a16:creationId xmlns:a16="http://schemas.microsoft.com/office/drawing/2014/main" id="{CC307636-705D-79F3-7045-7B2EB7783709}"/>
              </a:ext>
            </a:extLst>
          </p:cNvPr>
          <p:cNvPicPr>
            <a:picLocks noChangeAspect="1"/>
          </p:cNvPicPr>
          <p:nvPr/>
        </p:nvPicPr>
        <p:blipFill rotWithShape="1">
          <a:blip r:embed="rId3"/>
          <a:srcRect l="4279" t="1576" r="27122" b="35549"/>
          <a:stretch>
            <a:fillRect/>
          </a:stretch>
        </p:blipFill>
        <p:spPr>
          <a:xfrm>
            <a:off x="4906651" y="2939844"/>
            <a:ext cx="1916566" cy="1916699"/>
          </a:xfrm>
          <a:prstGeom prst="rect">
            <a:avLst/>
          </a:prstGeom>
        </p:spPr>
      </p:pic>
      <p:sp>
        <p:nvSpPr>
          <p:cNvPr id="9" name="TextBox 8">
            <a:extLst>
              <a:ext uri="{FF2B5EF4-FFF2-40B4-BE49-F238E27FC236}">
                <a16:creationId xmlns:a16="http://schemas.microsoft.com/office/drawing/2014/main" id="{BB8225D9-067A-3CD6-9CC4-231B2B250B65}"/>
              </a:ext>
            </a:extLst>
          </p:cNvPr>
          <p:cNvSpPr txBox="1"/>
          <p:nvPr/>
        </p:nvSpPr>
        <p:spPr>
          <a:xfrm>
            <a:off x="6978186" y="3758683"/>
            <a:ext cx="1009962" cy="369332"/>
          </a:xfrm>
          <a:prstGeom prst="rect">
            <a:avLst/>
          </a:prstGeom>
          <a:noFill/>
        </p:spPr>
        <p:txBody>
          <a:bodyPr wrap="square" rtlCol="0">
            <a:spAutoFit/>
          </a:bodyPr>
          <a:lstStyle/>
          <a:p>
            <a:r>
              <a:rPr lang="en-US" dirty="0"/>
              <a:t>W10-5</a:t>
            </a:r>
          </a:p>
        </p:txBody>
      </p:sp>
      <p:pic>
        <p:nvPicPr>
          <p:cNvPr id="6" name="Picture 5" descr="A horizontal rectangular yellow plaque with a black border and the words “LOW GROUND CLEARANCE” in black on two lines. W10-5 is mounted above the plaque.">
            <a:extLst>
              <a:ext uri="{FF2B5EF4-FFF2-40B4-BE49-F238E27FC236}">
                <a16:creationId xmlns:a16="http://schemas.microsoft.com/office/drawing/2014/main" id="{A90A6FBD-F691-F20D-5339-56AEF4C3618E}"/>
              </a:ext>
            </a:extLst>
          </p:cNvPr>
          <p:cNvPicPr>
            <a:picLocks noChangeAspect="1"/>
          </p:cNvPicPr>
          <p:nvPr/>
        </p:nvPicPr>
        <p:blipFill rotWithShape="1">
          <a:blip r:embed="rId3"/>
          <a:srcRect l="16470" t="64966" r="39063" b="3336"/>
          <a:stretch/>
        </p:blipFill>
        <p:spPr>
          <a:xfrm>
            <a:off x="5097782" y="4858254"/>
            <a:ext cx="1534304" cy="1193353"/>
          </a:xfrm>
          <a:prstGeom prst="rect">
            <a:avLst/>
          </a:prstGeom>
        </p:spPr>
      </p:pic>
      <p:sp>
        <p:nvSpPr>
          <p:cNvPr id="10" name="TextBox 9">
            <a:extLst>
              <a:ext uri="{FF2B5EF4-FFF2-40B4-BE49-F238E27FC236}">
                <a16:creationId xmlns:a16="http://schemas.microsoft.com/office/drawing/2014/main" id="{15C527BD-C7A3-B868-4F58-4CA4C235A041}"/>
              </a:ext>
            </a:extLst>
          </p:cNvPr>
          <p:cNvSpPr txBox="1"/>
          <p:nvPr/>
        </p:nvSpPr>
        <p:spPr>
          <a:xfrm>
            <a:off x="6978187" y="5287258"/>
            <a:ext cx="1094101" cy="369332"/>
          </a:xfrm>
          <a:prstGeom prst="rect">
            <a:avLst/>
          </a:prstGeom>
          <a:noFill/>
        </p:spPr>
        <p:txBody>
          <a:bodyPr wrap="square" rtlCol="0">
            <a:spAutoFit/>
          </a:bodyPr>
          <a:lstStyle/>
          <a:p>
            <a:r>
              <a:rPr lang="en-US" dirty="0"/>
              <a:t>W10-5P</a:t>
            </a:r>
          </a:p>
        </p:txBody>
      </p:sp>
      <p:sp>
        <p:nvSpPr>
          <p:cNvPr id="8" name="Rectangle 7">
            <a:extLst>
              <a:ext uri="{FF2B5EF4-FFF2-40B4-BE49-F238E27FC236}">
                <a16:creationId xmlns:a16="http://schemas.microsoft.com/office/drawing/2014/main" id="{F52E40DE-CB0F-CF0A-78BF-C006C0376A49}"/>
              </a:ext>
              <a:ext uri="{C183D7F6-B498-43B3-948B-1728B52AA6E4}">
                <adec:decorative xmlns:adec="http://schemas.microsoft.com/office/drawing/2017/decorative" val="1"/>
              </a:ext>
            </a:extLst>
          </p:cNvPr>
          <p:cNvSpPr/>
          <p:nvPr/>
        </p:nvSpPr>
        <p:spPr bwMode="auto">
          <a:xfrm>
            <a:off x="6446343" y="4357723"/>
            <a:ext cx="1220999" cy="39518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9253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BD16C-16D0-1FD8-1D69-8C7A25DD5FFB}"/>
              </a:ext>
            </a:extLst>
          </p:cNvPr>
          <p:cNvSpPr>
            <a:spLocks noGrp="1"/>
          </p:cNvSpPr>
          <p:nvPr>
            <p:ph type="title"/>
          </p:nvPr>
        </p:nvSpPr>
        <p:spPr/>
        <p:txBody>
          <a:bodyPr/>
          <a:lstStyle/>
          <a:p>
            <a:r>
              <a:rPr lang="en-US" sz="3600"/>
              <a:t>Section 8B.18 Another Train Coming Sign (W10-16)</a:t>
            </a:r>
          </a:p>
        </p:txBody>
      </p:sp>
      <p:sp>
        <p:nvSpPr>
          <p:cNvPr id="4" name="Content Placeholder 3">
            <a:extLst>
              <a:ext uri="{FF2B5EF4-FFF2-40B4-BE49-F238E27FC236}">
                <a16:creationId xmlns:a16="http://schemas.microsoft.com/office/drawing/2014/main" id="{D276AD13-5664-4C67-FF32-7664B32DD630}"/>
              </a:ext>
            </a:extLst>
          </p:cNvPr>
          <p:cNvSpPr>
            <a:spLocks noGrp="1"/>
          </p:cNvSpPr>
          <p:nvPr>
            <p:ph idx="1"/>
          </p:nvPr>
        </p:nvSpPr>
        <p:spPr/>
        <p:txBody>
          <a:bodyPr/>
          <a:lstStyle/>
          <a:p>
            <a:pPr algn="l"/>
            <a:r>
              <a:rPr lang="en-US"/>
              <a:t>Includes Guidance that the Diagnostic Team should make the decision</a:t>
            </a:r>
          </a:p>
          <a:p>
            <a:pPr algn="l"/>
            <a:r>
              <a:rPr lang="en-US"/>
              <a:t>Adds Option to supplement with a warning beacon</a:t>
            </a:r>
          </a:p>
        </p:txBody>
      </p:sp>
      <p:pic>
        <p:nvPicPr>
          <p:cNvPr id="6" name="Picture 5" descr="A square black sign with no border. The words “ANOTHER TRAIN COMING” are shown in yellow on three lines.">
            <a:extLst>
              <a:ext uri="{FF2B5EF4-FFF2-40B4-BE49-F238E27FC236}">
                <a16:creationId xmlns:a16="http://schemas.microsoft.com/office/drawing/2014/main" id="{1BD0376F-E407-8454-DE0F-3B8E365FE29C}"/>
              </a:ext>
            </a:extLst>
          </p:cNvPr>
          <p:cNvPicPr>
            <a:picLocks noChangeAspect="1"/>
          </p:cNvPicPr>
          <p:nvPr/>
        </p:nvPicPr>
        <p:blipFill rotWithShape="1">
          <a:blip r:embed="rId3"/>
          <a:srcRect l="-1" r="-4348" b="41623"/>
          <a:stretch/>
        </p:blipFill>
        <p:spPr>
          <a:xfrm>
            <a:off x="4723252" y="2841717"/>
            <a:ext cx="2066925" cy="1745925"/>
          </a:xfrm>
          <a:prstGeom prst="rect">
            <a:avLst/>
          </a:prstGeom>
        </p:spPr>
      </p:pic>
      <p:sp>
        <p:nvSpPr>
          <p:cNvPr id="7" name="TextBox 6">
            <a:extLst>
              <a:ext uri="{FF2B5EF4-FFF2-40B4-BE49-F238E27FC236}">
                <a16:creationId xmlns:a16="http://schemas.microsoft.com/office/drawing/2014/main" id="{B4AEB542-777C-C9AE-2854-E2EE41CD85DE}"/>
              </a:ext>
            </a:extLst>
          </p:cNvPr>
          <p:cNvSpPr txBox="1"/>
          <p:nvPr/>
        </p:nvSpPr>
        <p:spPr>
          <a:xfrm>
            <a:off x="4644596" y="4596633"/>
            <a:ext cx="2133600" cy="954107"/>
          </a:xfrm>
          <a:prstGeom prst="rect">
            <a:avLst/>
          </a:prstGeom>
          <a:noFill/>
        </p:spPr>
        <p:txBody>
          <a:bodyPr wrap="square" rtlCol="0">
            <a:spAutoFit/>
          </a:bodyPr>
          <a:lstStyle/>
          <a:p>
            <a:pPr algn="ctr"/>
            <a:r>
              <a:rPr lang="en-US"/>
              <a:t>W10-16</a:t>
            </a:r>
          </a:p>
          <a:p>
            <a:pPr algn="ctr"/>
            <a:r>
              <a:rPr lang="en-US"/>
              <a:t>Activated</a:t>
            </a:r>
          </a:p>
          <a:p>
            <a:pPr algn="ctr"/>
            <a:r>
              <a:rPr lang="en-US"/>
              <a:t>Blank-Out</a:t>
            </a:r>
            <a:endParaRPr lang="en-US" sz="2000"/>
          </a:p>
        </p:txBody>
      </p:sp>
    </p:spTree>
    <p:extLst>
      <p:ext uri="{BB962C8B-B14F-4D97-AF65-F5344CB8AC3E}">
        <p14:creationId xmlns:p14="http://schemas.microsoft.com/office/powerpoint/2010/main" val="336467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5CF0E-4F0C-551D-0F62-B12F34129A99}"/>
              </a:ext>
            </a:extLst>
          </p:cNvPr>
          <p:cNvSpPr>
            <a:spLocks noGrp="1"/>
          </p:cNvSpPr>
          <p:nvPr>
            <p:ph type="title"/>
          </p:nvPr>
        </p:nvSpPr>
        <p:spPr>
          <a:xfrm>
            <a:off x="617620" y="365125"/>
            <a:ext cx="10969699" cy="1386619"/>
          </a:xfrm>
        </p:spPr>
        <p:txBody>
          <a:bodyPr>
            <a:normAutofit/>
          </a:bodyPr>
          <a:lstStyle/>
          <a:p>
            <a:r>
              <a:rPr lang="en-US"/>
              <a:t>Section 8B.21 Storage Space Signs (W10-11, </a:t>
            </a:r>
            <a:br>
              <a:rPr lang="en-US"/>
            </a:br>
            <a:r>
              <a:rPr lang="en-US"/>
              <a:t>W10-11a, and W10-11b)</a:t>
            </a:r>
          </a:p>
        </p:txBody>
      </p:sp>
      <p:sp>
        <p:nvSpPr>
          <p:cNvPr id="4" name="Content Placeholder 3">
            <a:extLst>
              <a:ext uri="{FF2B5EF4-FFF2-40B4-BE49-F238E27FC236}">
                <a16:creationId xmlns:a16="http://schemas.microsoft.com/office/drawing/2014/main" id="{F25D7963-3704-1CAD-CD76-617E15198D9F}"/>
              </a:ext>
            </a:extLst>
          </p:cNvPr>
          <p:cNvSpPr>
            <a:spLocks noGrp="1"/>
          </p:cNvSpPr>
          <p:nvPr>
            <p:ph idx="1"/>
          </p:nvPr>
        </p:nvSpPr>
        <p:spPr>
          <a:xfrm>
            <a:off x="617621" y="1751744"/>
            <a:ext cx="10969698" cy="4217639"/>
          </a:xfrm>
        </p:spPr>
        <p:txBody>
          <a:bodyPr/>
          <a:lstStyle/>
          <a:p>
            <a:r>
              <a:rPr lang="en-US" dirty="0"/>
              <a:t>Adds Standard: Storage Space (W10-11) signs shall not be used as a replacement for the Grade Crossing Advance Warning sign</a:t>
            </a:r>
          </a:p>
          <a:p>
            <a:r>
              <a:rPr lang="en-US" dirty="0"/>
              <a:t>If used, Storage Space signs shall be mounted on a separate post than the Grade Crossing Advance Warning sign</a:t>
            </a:r>
          </a:p>
        </p:txBody>
      </p:sp>
      <p:pic>
        <p:nvPicPr>
          <p:cNvPr id="8" name="Picture 7" descr="A round yellow sign with a black border. A black “X” covers the sign, and two “Rs” are shown in black in the left and right quadrants of the sign.">
            <a:extLst>
              <a:ext uri="{FF2B5EF4-FFF2-40B4-BE49-F238E27FC236}">
                <a16:creationId xmlns:a16="http://schemas.microsoft.com/office/drawing/2014/main" id="{4675B26B-9542-9D91-1D38-0268A4C7B6B3}"/>
              </a:ext>
            </a:extLst>
          </p:cNvPr>
          <p:cNvPicPr>
            <a:picLocks noChangeAspect="1"/>
          </p:cNvPicPr>
          <p:nvPr/>
        </p:nvPicPr>
        <p:blipFill rotWithShape="1">
          <a:blip r:embed="rId3"/>
          <a:srcRect r="1381" b="21239"/>
          <a:stretch/>
        </p:blipFill>
        <p:spPr>
          <a:xfrm>
            <a:off x="2079579" y="3841949"/>
            <a:ext cx="1700214" cy="1695450"/>
          </a:xfrm>
          <a:prstGeom prst="rect">
            <a:avLst/>
          </a:prstGeom>
        </p:spPr>
      </p:pic>
      <p:sp>
        <p:nvSpPr>
          <p:cNvPr id="9" name="TextBox 8">
            <a:extLst>
              <a:ext uri="{FF2B5EF4-FFF2-40B4-BE49-F238E27FC236}">
                <a16:creationId xmlns:a16="http://schemas.microsoft.com/office/drawing/2014/main" id="{8CF90538-5F1C-CF3F-0A51-86DC198FB6EA}"/>
              </a:ext>
            </a:extLst>
          </p:cNvPr>
          <p:cNvSpPr txBox="1"/>
          <p:nvPr/>
        </p:nvSpPr>
        <p:spPr>
          <a:xfrm>
            <a:off x="2484393" y="5456299"/>
            <a:ext cx="1295400" cy="369332"/>
          </a:xfrm>
          <a:prstGeom prst="rect">
            <a:avLst/>
          </a:prstGeom>
          <a:noFill/>
        </p:spPr>
        <p:txBody>
          <a:bodyPr wrap="square" rtlCol="0">
            <a:spAutoFit/>
          </a:bodyPr>
          <a:lstStyle/>
          <a:p>
            <a:r>
              <a:rPr lang="en-US"/>
              <a:t>W10-1</a:t>
            </a:r>
          </a:p>
        </p:txBody>
      </p:sp>
      <p:sp>
        <p:nvSpPr>
          <p:cNvPr id="5" name="TextBox 4">
            <a:extLst>
              <a:ext uri="{FF2B5EF4-FFF2-40B4-BE49-F238E27FC236}">
                <a16:creationId xmlns:a16="http://schemas.microsoft.com/office/drawing/2014/main" id="{DDD8DDEF-36B4-4EB8-7EAB-E18EB1D234A6}"/>
              </a:ext>
            </a:extLst>
          </p:cNvPr>
          <p:cNvSpPr txBox="1"/>
          <p:nvPr/>
        </p:nvSpPr>
        <p:spPr>
          <a:xfrm>
            <a:off x="2170988" y="5652719"/>
            <a:ext cx="1524000" cy="430887"/>
          </a:xfrm>
          <a:prstGeom prst="rect">
            <a:avLst/>
          </a:prstGeom>
          <a:noFill/>
        </p:spPr>
        <p:txBody>
          <a:bodyPr wrap="square" rtlCol="0">
            <a:spAutoFit/>
          </a:bodyPr>
          <a:lstStyle/>
          <a:p>
            <a:pPr algn="ctr"/>
            <a:r>
              <a:rPr lang="en-US" sz="2200" b="1" dirty="0">
                <a:solidFill>
                  <a:srgbClr val="FF0000"/>
                </a:solidFill>
              </a:rPr>
              <a:t>Required</a:t>
            </a:r>
          </a:p>
        </p:txBody>
      </p:sp>
      <p:pic>
        <p:nvPicPr>
          <p:cNvPr id="6" name="Picture 5" descr="A diamond-shaped yellow sign with a black border. It shows a black symbol of a T-shaped intersection with a black symbol of a horizontal railroad track across the vertical arm.">
            <a:extLst>
              <a:ext uri="{FF2B5EF4-FFF2-40B4-BE49-F238E27FC236}">
                <a16:creationId xmlns:a16="http://schemas.microsoft.com/office/drawing/2014/main" id="{CC78A040-5603-4C7E-4C5D-E6E51D7F6A11}"/>
              </a:ext>
            </a:extLst>
          </p:cNvPr>
          <p:cNvPicPr>
            <a:picLocks noChangeAspect="1"/>
          </p:cNvPicPr>
          <p:nvPr/>
        </p:nvPicPr>
        <p:blipFill rotWithShape="1">
          <a:blip r:embed="rId4"/>
          <a:srcRect t="2350" r="59009" b="17201"/>
          <a:stretch>
            <a:fillRect/>
          </a:stretch>
        </p:blipFill>
        <p:spPr>
          <a:xfrm>
            <a:off x="4509248" y="3819956"/>
            <a:ext cx="1930402" cy="1855921"/>
          </a:xfrm>
          <a:prstGeom prst="rect">
            <a:avLst/>
          </a:prstGeom>
        </p:spPr>
      </p:pic>
      <p:sp>
        <p:nvSpPr>
          <p:cNvPr id="13" name="TextBox 12">
            <a:extLst>
              <a:ext uri="{FF2B5EF4-FFF2-40B4-BE49-F238E27FC236}">
                <a16:creationId xmlns:a16="http://schemas.microsoft.com/office/drawing/2014/main" id="{4A1FB6AC-F1C3-63E0-6C88-DF4139EDE3C9}"/>
              </a:ext>
            </a:extLst>
          </p:cNvPr>
          <p:cNvSpPr txBox="1"/>
          <p:nvPr/>
        </p:nvSpPr>
        <p:spPr>
          <a:xfrm>
            <a:off x="4968567" y="5632689"/>
            <a:ext cx="1295400" cy="369332"/>
          </a:xfrm>
          <a:prstGeom prst="rect">
            <a:avLst/>
          </a:prstGeom>
          <a:noFill/>
        </p:spPr>
        <p:txBody>
          <a:bodyPr wrap="square" rtlCol="0">
            <a:spAutoFit/>
          </a:bodyPr>
          <a:lstStyle/>
          <a:p>
            <a:r>
              <a:rPr lang="en-US"/>
              <a:t>W10-11</a:t>
            </a:r>
          </a:p>
        </p:txBody>
      </p:sp>
      <p:pic>
        <p:nvPicPr>
          <p:cNvPr id="11" name="Picture 10" descr="A vertical rectangular yellow sign with a black border and the words “100 FEET BETWEEN TRACKS AND HIGHWAY” in black on four lines.">
            <a:extLst>
              <a:ext uri="{FF2B5EF4-FFF2-40B4-BE49-F238E27FC236}">
                <a16:creationId xmlns:a16="http://schemas.microsoft.com/office/drawing/2014/main" id="{98ABD17B-B228-BDFA-6B8B-66E2C6CFD94B}"/>
              </a:ext>
            </a:extLst>
          </p:cNvPr>
          <p:cNvPicPr>
            <a:picLocks noChangeAspect="1"/>
          </p:cNvPicPr>
          <p:nvPr/>
        </p:nvPicPr>
        <p:blipFill rotWithShape="1">
          <a:blip r:embed="rId4"/>
          <a:srcRect l="43018" t="21599" r="29054" b="18068"/>
          <a:stretch>
            <a:fillRect/>
          </a:stretch>
        </p:blipFill>
        <p:spPr>
          <a:xfrm>
            <a:off x="6737413" y="3872308"/>
            <a:ext cx="1634754" cy="1729954"/>
          </a:xfrm>
          <a:prstGeom prst="rect">
            <a:avLst/>
          </a:prstGeom>
        </p:spPr>
      </p:pic>
      <p:sp>
        <p:nvSpPr>
          <p:cNvPr id="14" name="TextBox 13">
            <a:extLst>
              <a:ext uri="{FF2B5EF4-FFF2-40B4-BE49-F238E27FC236}">
                <a16:creationId xmlns:a16="http://schemas.microsoft.com/office/drawing/2014/main" id="{6B6F673E-471B-C449-45B5-FBD50ABE7AD1}"/>
              </a:ext>
            </a:extLst>
          </p:cNvPr>
          <p:cNvSpPr txBox="1"/>
          <p:nvPr/>
        </p:nvSpPr>
        <p:spPr>
          <a:xfrm>
            <a:off x="6979401" y="5578260"/>
            <a:ext cx="1295400" cy="369332"/>
          </a:xfrm>
          <a:prstGeom prst="rect">
            <a:avLst/>
          </a:prstGeom>
          <a:noFill/>
        </p:spPr>
        <p:txBody>
          <a:bodyPr wrap="square" rtlCol="0">
            <a:spAutoFit/>
          </a:bodyPr>
          <a:lstStyle/>
          <a:p>
            <a:r>
              <a:rPr lang="en-US" dirty="0"/>
              <a:t>W10-11a</a:t>
            </a:r>
          </a:p>
        </p:txBody>
      </p:sp>
      <p:pic>
        <p:nvPicPr>
          <p:cNvPr id="12" name="Picture 11" descr="A vertical rectangular yellow sign with a black border and the words “150 FEET BETWEEN HIGHWAY AND TRACKS BEHIND YOU” in black on five lines.">
            <a:extLst>
              <a:ext uri="{FF2B5EF4-FFF2-40B4-BE49-F238E27FC236}">
                <a16:creationId xmlns:a16="http://schemas.microsoft.com/office/drawing/2014/main" id="{03C7747C-D87E-F6B5-0766-C60D41433AF2}"/>
              </a:ext>
            </a:extLst>
          </p:cNvPr>
          <p:cNvPicPr>
            <a:picLocks noChangeAspect="1"/>
          </p:cNvPicPr>
          <p:nvPr/>
        </p:nvPicPr>
        <p:blipFill rotWithShape="1">
          <a:blip r:embed="rId4"/>
          <a:srcRect l="73574" t="22235" b="18069"/>
          <a:stretch/>
        </p:blipFill>
        <p:spPr>
          <a:xfrm>
            <a:off x="8514735" y="3874631"/>
            <a:ext cx="1563330" cy="1729954"/>
          </a:xfrm>
          <a:prstGeom prst="rect">
            <a:avLst/>
          </a:prstGeom>
        </p:spPr>
      </p:pic>
      <p:sp>
        <p:nvSpPr>
          <p:cNvPr id="15" name="TextBox 14">
            <a:extLst>
              <a:ext uri="{FF2B5EF4-FFF2-40B4-BE49-F238E27FC236}">
                <a16:creationId xmlns:a16="http://schemas.microsoft.com/office/drawing/2014/main" id="{B241892A-614A-DA63-C8EC-9ECBA32B1719}"/>
              </a:ext>
            </a:extLst>
          </p:cNvPr>
          <p:cNvSpPr txBox="1"/>
          <p:nvPr/>
        </p:nvSpPr>
        <p:spPr>
          <a:xfrm>
            <a:off x="8673317" y="5583877"/>
            <a:ext cx="1295400" cy="369332"/>
          </a:xfrm>
          <a:prstGeom prst="rect">
            <a:avLst/>
          </a:prstGeom>
          <a:noFill/>
        </p:spPr>
        <p:txBody>
          <a:bodyPr wrap="square" rtlCol="0">
            <a:spAutoFit/>
          </a:bodyPr>
          <a:lstStyle/>
          <a:p>
            <a:pPr algn="ctr"/>
            <a:r>
              <a:rPr lang="en-US"/>
              <a:t>W10-11b</a:t>
            </a:r>
          </a:p>
        </p:txBody>
      </p:sp>
    </p:spTree>
    <p:extLst>
      <p:ext uri="{BB962C8B-B14F-4D97-AF65-F5344CB8AC3E}">
        <p14:creationId xmlns:p14="http://schemas.microsoft.com/office/powerpoint/2010/main" val="248770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B4A99-91D3-1677-0913-F8E486F7A4B5}"/>
              </a:ext>
            </a:extLst>
          </p:cNvPr>
          <p:cNvSpPr>
            <a:spLocks noGrp="1"/>
          </p:cNvSpPr>
          <p:nvPr>
            <p:ph type="title"/>
          </p:nvPr>
        </p:nvSpPr>
        <p:spPr/>
        <p:txBody>
          <a:bodyPr>
            <a:normAutofit/>
          </a:bodyPr>
          <a:lstStyle/>
          <a:p>
            <a:r>
              <a:rPr lang="en-US" sz="3600"/>
              <a:t>Section 8B.24 Next Crossing Plaques (W10-14P and W10-14aP)</a:t>
            </a:r>
          </a:p>
        </p:txBody>
      </p:sp>
      <p:sp>
        <p:nvSpPr>
          <p:cNvPr id="4" name="Content Placeholder 3">
            <a:extLst>
              <a:ext uri="{FF2B5EF4-FFF2-40B4-BE49-F238E27FC236}">
                <a16:creationId xmlns:a16="http://schemas.microsoft.com/office/drawing/2014/main" id="{7A48EB99-70BC-674B-CE4C-25F8879A7D9D}"/>
              </a:ext>
            </a:extLst>
          </p:cNvPr>
          <p:cNvSpPr>
            <a:spLocks noGrp="1"/>
          </p:cNvSpPr>
          <p:nvPr>
            <p:ph idx="1"/>
          </p:nvPr>
        </p:nvSpPr>
        <p:spPr/>
        <p:txBody>
          <a:bodyPr/>
          <a:lstStyle/>
          <a:p>
            <a:r>
              <a:rPr lang="en-US"/>
              <a:t>NEXT CROSSING sign indicates the condition applies at the next crossing location</a:t>
            </a:r>
          </a:p>
          <a:p>
            <a:r>
              <a:rPr lang="en-US"/>
              <a:t>USE NEXT CROSSING sign warns applicable road users to cross at a subsequent crossing to avoid the condition</a:t>
            </a:r>
          </a:p>
        </p:txBody>
      </p:sp>
      <p:pic>
        <p:nvPicPr>
          <p:cNvPr id="5" name="Picture 4" descr="A horizontal rectangular yellow plaque with a black border and the words “NEXT CROSSING” in black on two lines.">
            <a:extLst>
              <a:ext uri="{FF2B5EF4-FFF2-40B4-BE49-F238E27FC236}">
                <a16:creationId xmlns:a16="http://schemas.microsoft.com/office/drawing/2014/main" id="{83E3F59E-4856-6066-C3A7-14E58419B035}"/>
              </a:ext>
            </a:extLst>
          </p:cNvPr>
          <p:cNvPicPr>
            <a:picLocks noChangeAspect="1"/>
          </p:cNvPicPr>
          <p:nvPr/>
        </p:nvPicPr>
        <p:blipFill rotWithShape="1">
          <a:blip r:embed="rId3"/>
          <a:srcRect l="7219" t="13763" r="56295" b="26464"/>
          <a:stretch/>
        </p:blipFill>
        <p:spPr>
          <a:xfrm>
            <a:off x="4170390" y="4162008"/>
            <a:ext cx="1464733" cy="1241167"/>
          </a:xfrm>
          <a:prstGeom prst="rect">
            <a:avLst/>
          </a:prstGeom>
        </p:spPr>
      </p:pic>
      <p:sp>
        <p:nvSpPr>
          <p:cNvPr id="8" name="TextBox 7">
            <a:extLst>
              <a:ext uri="{FF2B5EF4-FFF2-40B4-BE49-F238E27FC236}">
                <a16:creationId xmlns:a16="http://schemas.microsoft.com/office/drawing/2014/main" id="{965AE0E8-AEA7-D478-F057-A52005682005}"/>
              </a:ext>
            </a:extLst>
          </p:cNvPr>
          <p:cNvSpPr txBox="1"/>
          <p:nvPr/>
        </p:nvSpPr>
        <p:spPr>
          <a:xfrm>
            <a:off x="4354441" y="5329774"/>
            <a:ext cx="1905001" cy="369332"/>
          </a:xfrm>
          <a:prstGeom prst="rect">
            <a:avLst/>
          </a:prstGeom>
          <a:noFill/>
        </p:spPr>
        <p:txBody>
          <a:bodyPr wrap="square" rtlCol="0">
            <a:spAutoFit/>
          </a:bodyPr>
          <a:lstStyle/>
          <a:p>
            <a:r>
              <a:rPr lang="en-US" dirty="0"/>
              <a:t>W10-14P</a:t>
            </a:r>
          </a:p>
        </p:txBody>
      </p:sp>
      <p:pic>
        <p:nvPicPr>
          <p:cNvPr id="6" name="Picture 5" descr="A horizontal rectangular yellow plaque with a black border and the words “USE NEXT CROSSING” in black on two lines.">
            <a:extLst>
              <a:ext uri="{FF2B5EF4-FFF2-40B4-BE49-F238E27FC236}">
                <a16:creationId xmlns:a16="http://schemas.microsoft.com/office/drawing/2014/main" id="{11042E30-812A-E4E8-72F5-65E53C9A95DD}"/>
              </a:ext>
            </a:extLst>
          </p:cNvPr>
          <p:cNvPicPr>
            <a:picLocks noChangeAspect="1"/>
          </p:cNvPicPr>
          <p:nvPr/>
        </p:nvPicPr>
        <p:blipFill rotWithShape="1">
          <a:blip r:embed="rId3"/>
          <a:srcRect l="55793" t="13735" r="7082" b="25715"/>
          <a:stretch/>
        </p:blipFill>
        <p:spPr>
          <a:xfrm>
            <a:off x="5995570" y="4162008"/>
            <a:ext cx="1490370" cy="1257300"/>
          </a:xfrm>
          <a:prstGeom prst="rect">
            <a:avLst/>
          </a:prstGeom>
        </p:spPr>
      </p:pic>
      <p:sp>
        <p:nvSpPr>
          <p:cNvPr id="9" name="TextBox 8">
            <a:extLst>
              <a:ext uri="{FF2B5EF4-FFF2-40B4-BE49-F238E27FC236}">
                <a16:creationId xmlns:a16="http://schemas.microsoft.com/office/drawing/2014/main" id="{CBD88336-18D8-E152-7EAA-32895EF79F95}"/>
              </a:ext>
            </a:extLst>
          </p:cNvPr>
          <p:cNvSpPr txBox="1"/>
          <p:nvPr/>
        </p:nvSpPr>
        <p:spPr>
          <a:xfrm>
            <a:off x="6149139" y="5342910"/>
            <a:ext cx="1307305" cy="369332"/>
          </a:xfrm>
          <a:prstGeom prst="rect">
            <a:avLst/>
          </a:prstGeom>
          <a:noFill/>
        </p:spPr>
        <p:txBody>
          <a:bodyPr wrap="square" rtlCol="0">
            <a:spAutoFit/>
          </a:bodyPr>
          <a:lstStyle/>
          <a:p>
            <a:r>
              <a:rPr lang="en-US"/>
              <a:t>W10-14aP</a:t>
            </a:r>
          </a:p>
        </p:txBody>
      </p:sp>
    </p:spTree>
    <p:extLst>
      <p:ext uri="{BB962C8B-B14F-4D97-AF65-F5344CB8AC3E}">
        <p14:creationId xmlns:p14="http://schemas.microsoft.com/office/powerpoint/2010/main" val="4078330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F5BF7-A348-07AB-1D34-D17C6C3431B7}"/>
              </a:ext>
            </a:extLst>
          </p:cNvPr>
          <p:cNvSpPr>
            <a:spLocks noGrp="1"/>
          </p:cNvSpPr>
          <p:nvPr>
            <p:ph type="title"/>
          </p:nvPr>
        </p:nvSpPr>
        <p:spPr/>
        <p:txBody>
          <a:bodyPr>
            <a:normAutofit/>
          </a:bodyPr>
          <a:lstStyle/>
          <a:p>
            <a:r>
              <a:rPr lang="en-US" sz="3600"/>
              <a:t>Section 8B.25 ROUGH CROSSING Plaque</a:t>
            </a:r>
            <a:br>
              <a:rPr lang="en-US" sz="3600"/>
            </a:br>
            <a:r>
              <a:rPr lang="en-US" sz="3600"/>
              <a:t>(W10-15P)</a:t>
            </a:r>
          </a:p>
        </p:txBody>
      </p:sp>
      <p:sp>
        <p:nvSpPr>
          <p:cNvPr id="4" name="Content Placeholder 3">
            <a:extLst>
              <a:ext uri="{FF2B5EF4-FFF2-40B4-BE49-F238E27FC236}">
                <a16:creationId xmlns:a16="http://schemas.microsoft.com/office/drawing/2014/main" id="{B2B80F51-1FD1-DECA-3529-E0DC0BAEF5CE}"/>
              </a:ext>
            </a:extLst>
          </p:cNvPr>
          <p:cNvSpPr>
            <a:spLocks noGrp="1"/>
          </p:cNvSpPr>
          <p:nvPr>
            <p:ph idx="1"/>
          </p:nvPr>
        </p:nvSpPr>
        <p:spPr/>
        <p:txBody>
          <a:bodyPr/>
          <a:lstStyle/>
          <a:p>
            <a:r>
              <a:rPr lang="en-US" dirty="0"/>
              <a:t>Adds Option clarifying use of the ROUGH CROSSING plaque</a:t>
            </a:r>
          </a:p>
          <a:p>
            <a:r>
              <a:rPr lang="en-US" dirty="0"/>
              <a:t>ROUGH CROSSING plaque may be placed under the Grade Crossing Advance Warning (W10-1 through W10-4) sign</a:t>
            </a:r>
          </a:p>
          <a:p>
            <a:r>
              <a:rPr lang="en-US" dirty="0"/>
              <a:t>For use where road users may need to reduce speed or take other appropriate action due to surface or condition of the grade crossing</a:t>
            </a:r>
          </a:p>
        </p:txBody>
      </p:sp>
      <p:pic>
        <p:nvPicPr>
          <p:cNvPr id="6" name="Picture 5" descr="A horizontal rectangular yellow plaque with a black border and the words “ROUGH CROSSING” in black on two lines.">
            <a:extLst>
              <a:ext uri="{FF2B5EF4-FFF2-40B4-BE49-F238E27FC236}">
                <a16:creationId xmlns:a16="http://schemas.microsoft.com/office/drawing/2014/main" id="{71A76C72-FEA3-5185-EFB2-D032B729C6F7}"/>
              </a:ext>
            </a:extLst>
          </p:cNvPr>
          <p:cNvPicPr>
            <a:picLocks noChangeAspect="1"/>
          </p:cNvPicPr>
          <p:nvPr/>
        </p:nvPicPr>
        <p:blipFill rotWithShape="1">
          <a:blip r:embed="rId3"/>
          <a:srcRect l="7355" t="8481" r="8166" b="25542"/>
          <a:stretch/>
        </p:blipFill>
        <p:spPr>
          <a:xfrm>
            <a:off x="4721757" y="4363554"/>
            <a:ext cx="1824974" cy="1495666"/>
          </a:xfrm>
          <a:prstGeom prst="rect">
            <a:avLst/>
          </a:prstGeom>
        </p:spPr>
      </p:pic>
      <p:sp>
        <p:nvSpPr>
          <p:cNvPr id="7" name="TextBox 6">
            <a:extLst>
              <a:ext uri="{FF2B5EF4-FFF2-40B4-BE49-F238E27FC236}">
                <a16:creationId xmlns:a16="http://schemas.microsoft.com/office/drawing/2014/main" id="{70131EF4-DE4B-6C87-AD28-B6FCAA47BA1E}"/>
              </a:ext>
            </a:extLst>
          </p:cNvPr>
          <p:cNvSpPr txBox="1"/>
          <p:nvPr/>
        </p:nvSpPr>
        <p:spPr>
          <a:xfrm>
            <a:off x="4721757" y="5834835"/>
            <a:ext cx="1891188" cy="369332"/>
          </a:xfrm>
          <a:prstGeom prst="rect">
            <a:avLst/>
          </a:prstGeom>
          <a:noFill/>
        </p:spPr>
        <p:txBody>
          <a:bodyPr wrap="square" rtlCol="0">
            <a:spAutoFit/>
          </a:bodyPr>
          <a:lstStyle/>
          <a:p>
            <a:pPr algn="ctr"/>
            <a:r>
              <a:rPr lang="en-US" dirty="0"/>
              <a:t>W10-15P</a:t>
            </a:r>
          </a:p>
        </p:txBody>
      </p:sp>
    </p:spTree>
    <p:extLst>
      <p:ext uri="{BB962C8B-B14F-4D97-AF65-F5344CB8AC3E}">
        <p14:creationId xmlns:p14="http://schemas.microsoft.com/office/powerpoint/2010/main" val="261982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D895F-C48A-3481-1C5A-0D259D4A9E4A}"/>
              </a:ext>
            </a:extLst>
          </p:cNvPr>
          <p:cNvSpPr>
            <a:spLocks noGrp="1"/>
          </p:cNvSpPr>
          <p:nvPr>
            <p:ph type="title"/>
          </p:nvPr>
        </p:nvSpPr>
        <p:spPr/>
        <p:txBody>
          <a:bodyPr>
            <a:normAutofit/>
          </a:bodyPr>
          <a:lstStyle/>
          <a:p>
            <a:r>
              <a:rPr lang="en-US" sz="3600"/>
              <a:t>Section 8B.27 Emergency Notification System Sign (</a:t>
            </a:r>
            <a:r>
              <a:rPr lang="en-US"/>
              <a:t>I13-1</a:t>
            </a:r>
            <a:r>
              <a:rPr lang="en-US" sz="3600"/>
              <a:t>) </a:t>
            </a:r>
            <a:r>
              <a:rPr lang="en-US" sz="2400"/>
              <a:t>(1 of 2)</a:t>
            </a:r>
          </a:p>
        </p:txBody>
      </p:sp>
      <p:sp>
        <p:nvSpPr>
          <p:cNvPr id="4" name="Content Placeholder 3">
            <a:extLst>
              <a:ext uri="{FF2B5EF4-FFF2-40B4-BE49-F238E27FC236}">
                <a16:creationId xmlns:a16="http://schemas.microsoft.com/office/drawing/2014/main" id="{8094520F-630B-AA14-A43F-EC59D0B05136}"/>
              </a:ext>
            </a:extLst>
          </p:cNvPr>
          <p:cNvSpPr>
            <a:spLocks noGrp="1"/>
          </p:cNvSpPr>
          <p:nvPr>
            <p:ph idx="1"/>
          </p:nvPr>
        </p:nvSpPr>
        <p:spPr>
          <a:xfrm>
            <a:off x="617621" y="1751744"/>
            <a:ext cx="8321842" cy="4217639"/>
          </a:xfrm>
        </p:spPr>
        <p:txBody>
          <a:bodyPr/>
          <a:lstStyle/>
          <a:p>
            <a:r>
              <a:rPr lang="en-US"/>
              <a:t>Required for all highway-rail grade crossings and all highway-LRT grade crossings with automatic gates or flashing light signals</a:t>
            </a:r>
          </a:p>
          <a:p>
            <a:r>
              <a:rPr lang="en-US"/>
              <a:t>Sign shall be retroreflective</a:t>
            </a:r>
          </a:p>
          <a:p>
            <a:r>
              <a:rPr lang="en-US"/>
              <a:t>Minimum sign dimensions shall be 12-inch width and 9-inch height</a:t>
            </a:r>
          </a:p>
          <a:p>
            <a:r>
              <a:rPr lang="en-US"/>
              <a:t>May use black legend on white background for grade crossing inventory number</a:t>
            </a:r>
          </a:p>
        </p:txBody>
      </p:sp>
      <p:pic>
        <p:nvPicPr>
          <p:cNvPr id="5" name="Picture 4" descr="A horizontal rectangular blue sign with a white border. The message “REPORT PROBLEM OR EMERGENCY 1-800-XXX-XXXX” is in white on the first three lines. On the fourth line, “X-ING” is in white to the left of a white panel with the text “836 597 H” in black. “XYZ RAILROAD” is in small white letters on the fifth line.">
            <a:extLst>
              <a:ext uri="{FF2B5EF4-FFF2-40B4-BE49-F238E27FC236}">
                <a16:creationId xmlns:a16="http://schemas.microsoft.com/office/drawing/2014/main" id="{38B16FA3-D89F-DAC2-218D-DE1AA22B56F0}"/>
              </a:ext>
            </a:extLst>
          </p:cNvPr>
          <p:cNvPicPr>
            <a:picLocks noChangeAspect="1"/>
          </p:cNvPicPr>
          <p:nvPr/>
        </p:nvPicPr>
        <p:blipFill rotWithShape="1">
          <a:blip r:embed="rId3"/>
          <a:srcRect l="11798" t="22222" r="8820" b="8333"/>
          <a:stretch/>
        </p:blipFill>
        <p:spPr>
          <a:xfrm>
            <a:off x="8978791" y="2422501"/>
            <a:ext cx="2727715" cy="1894247"/>
          </a:xfrm>
          <a:prstGeom prst="rect">
            <a:avLst/>
          </a:prstGeom>
        </p:spPr>
      </p:pic>
      <p:sp>
        <p:nvSpPr>
          <p:cNvPr id="9" name="TextBox 8">
            <a:extLst>
              <a:ext uri="{FF2B5EF4-FFF2-40B4-BE49-F238E27FC236}">
                <a16:creationId xmlns:a16="http://schemas.microsoft.com/office/drawing/2014/main" id="{A230B9FC-BE6E-A2C0-2D34-0FAF6BEE731F}"/>
              </a:ext>
            </a:extLst>
          </p:cNvPr>
          <p:cNvSpPr txBox="1"/>
          <p:nvPr/>
        </p:nvSpPr>
        <p:spPr>
          <a:xfrm>
            <a:off x="9459140" y="4468543"/>
            <a:ext cx="1767016" cy="369332"/>
          </a:xfrm>
          <a:prstGeom prst="rect">
            <a:avLst/>
          </a:prstGeom>
          <a:noFill/>
        </p:spPr>
        <p:txBody>
          <a:bodyPr wrap="square" rtlCol="0">
            <a:spAutoFit/>
          </a:bodyPr>
          <a:lstStyle/>
          <a:p>
            <a:pPr algn="ctr"/>
            <a:r>
              <a:rPr lang="en-US"/>
              <a:t>I13-1</a:t>
            </a:r>
          </a:p>
        </p:txBody>
      </p:sp>
    </p:spTree>
    <p:extLst>
      <p:ext uri="{BB962C8B-B14F-4D97-AF65-F5344CB8AC3E}">
        <p14:creationId xmlns:p14="http://schemas.microsoft.com/office/powerpoint/2010/main" val="140559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D895F-C48A-3481-1C5A-0D259D4A9E4A}"/>
              </a:ext>
            </a:extLst>
          </p:cNvPr>
          <p:cNvSpPr>
            <a:spLocks noGrp="1"/>
          </p:cNvSpPr>
          <p:nvPr>
            <p:ph type="title"/>
          </p:nvPr>
        </p:nvSpPr>
        <p:spPr/>
        <p:txBody>
          <a:bodyPr>
            <a:normAutofit/>
          </a:bodyPr>
          <a:lstStyle/>
          <a:p>
            <a:r>
              <a:rPr lang="en-US" sz="3600"/>
              <a:t>Section 8B.27 Emergency Notification System Sign (I13</a:t>
            </a:r>
            <a:r>
              <a:rPr lang="en-US"/>
              <a:t>-</a:t>
            </a:r>
            <a:r>
              <a:rPr lang="en-US" sz="3600"/>
              <a:t>1) </a:t>
            </a:r>
            <a:r>
              <a:rPr lang="en-US" sz="2400"/>
              <a:t>(2 of 2)</a:t>
            </a:r>
          </a:p>
        </p:txBody>
      </p:sp>
      <p:sp>
        <p:nvSpPr>
          <p:cNvPr id="4" name="Content Placeholder 3">
            <a:extLst>
              <a:ext uri="{FF2B5EF4-FFF2-40B4-BE49-F238E27FC236}">
                <a16:creationId xmlns:a16="http://schemas.microsoft.com/office/drawing/2014/main" id="{8094520F-630B-AA14-A43F-EC59D0B05136}"/>
              </a:ext>
            </a:extLst>
          </p:cNvPr>
          <p:cNvSpPr>
            <a:spLocks noGrp="1"/>
          </p:cNvSpPr>
          <p:nvPr>
            <p:ph idx="1"/>
          </p:nvPr>
        </p:nvSpPr>
        <p:spPr>
          <a:xfrm>
            <a:off x="617621" y="1751745"/>
            <a:ext cx="9631279" cy="4214716"/>
          </a:xfrm>
        </p:spPr>
        <p:txBody>
          <a:bodyPr/>
          <a:lstStyle/>
          <a:p>
            <a:r>
              <a:rPr lang="en-US" dirty="0"/>
              <a:t>Attach to Crossbuck Assemblies or grade crossing signal masts on the right-hand side of roadway approach</a:t>
            </a:r>
          </a:p>
          <a:p>
            <a:r>
              <a:rPr lang="en-US" dirty="0"/>
              <a:t>Should be visible when gate arm is vertical or horizontal</a:t>
            </a:r>
          </a:p>
          <a:p>
            <a:r>
              <a:rPr lang="en-US" dirty="0"/>
              <a:t>May be mounted on separate posts and additional </a:t>
            </a:r>
            <a:br>
              <a:rPr lang="en-US" dirty="0"/>
            </a:br>
            <a:r>
              <a:rPr lang="en-US" dirty="0"/>
              <a:t>ENS signs may be used</a:t>
            </a:r>
          </a:p>
          <a:p>
            <a:r>
              <a:rPr lang="en-US" dirty="0"/>
              <a:t>May be oriented perpendicular or parallel to traffic</a:t>
            </a:r>
          </a:p>
          <a:p>
            <a:r>
              <a:rPr lang="en-US" dirty="0"/>
              <a:t>May include NOTICE header panel to improve conspicuity</a:t>
            </a:r>
          </a:p>
        </p:txBody>
      </p:sp>
      <p:grpSp>
        <p:nvGrpSpPr>
          <p:cNvPr id="3" name="Group 2" descr="A horizontal rectangular blue sign with a white border. The message “REPORT PROBLEM OR EMERGENCY 1-800-XXX-XXXX” is in white on the first three lines. On the fourth line, “X-ING” is in white to the left of a white panel with the text “836 597 H” in black. “XYZ RAILROAD” is in small white letters on the fifth line. An optional plaque that reads, &quot;Notice&quot; is mounted above it.">
            <a:extLst>
              <a:ext uri="{FF2B5EF4-FFF2-40B4-BE49-F238E27FC236}">
                <a16:creationId xmlns:a16="http://schemas.microsoft.com/office/drawing/2014/main" id="{8F48919C-DD9D-873C-49A2-10993EFD9372}"/>
              </a:ext>
            </a:extLst>
          </p:cNvPr>
          <p:cNvGrpSpPr/>
          <p:nvPr/>
        </p:nvGrpSpPr>
        <p:grpSpPr>
          <a:xfrm>
            <a:off x="9567779" y="3557415"/>
            <a:ext cx="2006600" cy="2051880"/>
            <a:chOff x="9567779" y="3557415"/>
            <a:chExt cx="2006600" cy="2051880"/>
          </a:xfrm>
        </p:grpSpPr>
        <p:pic>
          <p:nvPicPr>
            <p:cNvPr id="6" name="Picture 5" descr="A horizontal rectangular blue sign with a white border. The message “REPORT PROBLEM OR EMERGENCY 1-800-XXX-XXXX” is in white on the first three lines. On the fourth line, “X-ING” is in white to the left of a white panel with the text “836 597 H” in black. “XYZ RAILROAD” is in small white letters on the fifth line. An optional plaque that reads, &quot;Notice&quot; is mounted above it ">
              <a:extLst>
                <a:ext uri="{FF2B5EF4-FFF2-40B4-BE49-F238E27FC236}">
                  <a16:creationId xmlns:a16="http://schemas.microsoft.com/office/drawing/2014/main" id="{CD2E0C8B-027C-E1C0-375B-99EBDDF6ECF4}"/>
                </a:ext>
              </a:extLst>
            </p:cNvPr>
            <p:cNvPicPr>
              <a:picLocks noChangeAspect="1"/>
            </p:cNvPicPr>
            <p:nvPr/>
          </p:nvPicPr>
          <p:blipFill rotWithShape="1">
            <a:blip r:embed="rId3"/>
            <a:srcRect l="11337" t="22063" r="9281" b="8492"/>
            <a:stretch/>
          </p:blipFill>
          <p:spPr>
            <a:xfrm>
              <a:off x="9567779" y="4215823"/>
              <a:ext cx="2006600" cy="1393472"/>
            </a:xfrm>
            <a:prstGeom prst="rect">
              <a:avLst/>
            </a:prstGeom>
          </p:spPr>
        </p:pic>
        <p:pic>
          <p:nvPicPr>
            <p:cNvPr id="15" name="Picture 14">
              <a:extLst>
                <a:ext uri="{FF2B5EF4-FFF2-40B4-BE49-F238E27FC236}">
                  <a16:creationId xmlns:a16="http://schemas.microsoft.com/office/drawing/2014/main" id="{B0954E2D-A9CE-3A6A-D2D9-3C0E67304ADA}"/>
                </a:ext>
              </a:extLst>
            </p:cNvPr>
            <p:cNvPicPr>
              <a:picLocks noChangeAspect="1"/>
            </p:cNvPicPr>
            <p:nvPr/>
          </p:nvPicPr>
          <p:blipFill>
            <a:blip r:embed="rId4"/>
            <a:stretch>
              <a:fillRect/>
            </a:stretch>
          </p:blipFill>
          <p:spPr>
            <a:xfrm>
              <a:off x="9609504" y="3557415"/>
              <a:ext cx="1864075" cy="687079"/>
            </a:xfrm>
            <a:prstGeom prst="rect">
              <a:avLst/>
            </a:prstGeom>
          </p:spPr>
        </p:pic>
      </p:grpSp>
      <p:sp>
        <p:nvSpPr>
          <p:cNvPr id="7" name="TextBox 6">
            <a:extLst>
              <a:ext uri="{FF2B5EF4-FFF2-40B4-BE49-F238E27FC236}">
                <a16:creationId xmlns:a16="http://schemas.microsoft.com/office/drawing/2014/main" id="{691BE61F-20CD-1D7B-9BCB-047D72DA0BCB}"/>
              </a:ext>
            </a:extLst>
          </p:cNvPr>
          <p:cNvSpPr txBox="1"/>
          <p:nvPr/>
        </p:nvSpPr>
        <p:spPr>
          <a:xfrm>
            <a:off x="10189170" y="5660573"/>
            <a:ext cx="1066800" cy="369332"/>
          </a:xfrm>
          <a:prstGeom prst="rect">
            <a:avLst/>
          </a:prstGeom>
          <a:noFill/>
        </p:spPr>
        <p:txBody>
          <a:bodyPr wrap="square" rtlCol="0">
            <a:spAutoFit/>
          </a:bodyPr>
          <a:lstStyle/>
          <a:p>
            <a:r>
              <a:rPr lang="en-US" dirty="0"/>
              <a:t>I13-1</a:t>
            </a:r>
          </a:p>
        </p:txBody>
      </p:sp>
    </p:spTree>
    <p:extLst>
      <p:ext uri="{BB962C8B-B14F-4D97-AF65-F5344CB8AC3E}">
        <p14:creationId xmlns:p14="http://schemas.microsoft.com/office/powerpoint/2010/main" val="427565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8</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Part 8</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8</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4F809-AC4F-7509-474A-91BAF217C8BF}"/>
              </a:ext>
            </a:extLst>
          </p:cNvPr>
          <p:cNvSpPr>
            <a:spLocks noGrp="1"/>
          </p:cNvSpPr>
          <p:nvPr>
            <p:ph type="title"/>
          </p:nvPr>
        </p:nvSpPr>
        <p:spPr/>
        <p:txBody>
          <a:bodyPr/>
          <a:lstStyle/>
          <a:p>
            <a:r>
              <a:rPr lang="en-US"/>
              <a:t>Chapter 8C</a:t>
            </a:r>
            <a:br>
              <a:rPr lang="en-US"/>
            </a:br>
            <a:r>
              <a:rPr lang="en-US"/>
              <a:t>Markings</a:t>
            </a:r>
          </a:p>
        </p:txBody>
      </p:sp>
    </p:spTree>
    <p:extLst>
      <p:ext uri="{BB962C8B-B14F-4D97-AF65-F5344CB8AC3E}">
        <p14:creationId xmlns:p14="http://schemas.microsoft.com/office/powerpoint/2010/main" val="2280939959"/>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B26B-ADC9-5957-E9A7-CBF520BF0194}"/>
              </a:ext>
            </a:extLst>
          </p:cNvPr>
          <p:cNvSpPr>
            <a:spLocks noGrp="1"/>
          </p:cNvSpPr>
          <p:nvPr>
            <p:ph type="title"/>
          </p:nvPr>
        </p:nvSpPr>
        <p:spPr>
          <a:xfrm>
            <a:off x="617620" y="365125"/>
            <a:ext cx="10969699" cy="1386619"/>
          </a:xfrm>
        </p:spPr>
        <p:txBody>
          <a:bodyPr>
            <a:normAutofit/>
          </a:bodyPr>
          <a:lstStyle/>
          <a:p>
            <a:r>
              <a:rPr lang="en-US" dirty="0"/>
              <a:t>Section 8C.02 Grade Crossing Pavement Markings </a:t>
            </a:r>
            <a:br>
              <a:rPr lang="en-US" dirty="0"/>
            </a:br>
            <a:r>
              <a:rPr lang="en-US" sz="2400" dirty="0"/>
              <a:t>(1 of 2)</a:t>
            </a:r>
          </a:p>
        </p:txBody>
      </p:sp>
      <p:sp>
        <p:nvSpPr>
          <p:cNvPr id="4" name="Content Placeholder 3">
            <a:extLst>
              <a:ext uri="{FF2B5EF4-FFF2-40B4-BE49-F238E27FC236}">
                <a16:creationId xmlns:a16="http://schemas.microsoft.com/office/drawing/2014/main" id="{8C6730D4-F8B3-A444-0946-7051CC391F72}"/>
              </a:ext>
            </a:extLst>
          </p:cNvPr>
          <p:cNvSpPr>
            <a:spLocks noGrp="1"/>
          </p:cNvSpPr>
          <p:nvPr>
            <p:ph idx="1"/>
          </p:nvPr>
        </p:nvSpPr>
        <p:spPr>
          <a:xfrm>
            <a:off x="617538" y="1751013"/>
            <a:ext cx="5793094" cy="4217987"/>
          </a:xfrm>
        </p:spPr>
        <p:txBody>
          <a:bodyPr>
            <a:normAutofit/>
          </a:bodyPr>
          <a:lstStyle/>
          <a:p>
            <a:r>
              <a:rPr lang="en-US" dirty="0"/>
              <a:t>Changes Guidance to Standard: Requires grade crossing markings in each approach </a:t>
            </a:r>
            <a:br>
              <a:rPr lang="en-US" dirty="0"/>
            </a:br>
            <a:r>
              <a:rPr lang="en-US" dirty="0"/>
              <a:t>lane at multi-lane grade crossings to be identical</a:t>
            </a:r>
          </a:p>
          <a:p>
            <a:r>
              <a:rPr lang="en-US" dirty="0"/>
              <a:t>New Standard also requires </a:t>
            </a:r>
            <a:br>
              <a:rPr lang="en-US" dirty="0"/>
            </a:br>
            <a:r>
              <a:rPr lang="en-US" dirty="0"/>
              <a:t>this treatment for LRT-Grade Crossings where Crossbuck sign is used</a:t>
            </a:r>
          </a:p>
        </p:txBody>
      </p:sp>
      <p:pic>
        <p:nvPicPr>
          <p:cNvPr id="7" name="Picture 6" descr="Pavement markings and traffic control devices on a busy roadway near a grade crossing.">
            <a:extLst>
              <a:ext uri="{FF2B5EF4-FFF2-40B4-BE49-F238E27FC236}">
                <a16:creationId xmlns:a16="http://schemas.microsoft.com/office/drawing/2014/main" id="{95172FE1-7F6C-5C38-E241-57C7FB067506}"/>
              </a:ext>
            </a:extLst>
          </p:cNvPr>
          <p:cNvPicPr>
            <a:picLocks noChangeAspect="1"/>
          </p:cNvPicPr>
          <p:nvPr/>
        </p:nvPicPr>
        <p:blipFill>
          <a:blip r:embed="rId3"/>
          <a:srcRect l="5987"/>
          <a:stretch/>
        </p:blipFill>
        <p:spPr>
          <a:xfrm>
            <a:off x="6248801" y="2682240"/>
            <a:ext cx="5638399" cy="2880360"/>
          </a:xfrm>
          <a:prstGeom prst="rect">
            <a:avLst/>
          </a:prstGeom>
        </p:spPr>
      </p:pic>
    </p:spTree>
    <p:extLst>
      <p:ext uri="{BB962C8B-B14F-4D97-AF65-F5344CB8AC3E}">
        <p14:creationId xmlns:p14="http://schemas.microsoft.com/office/powerpoint/2010/main" val="2942433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B26B-ADC9-5957-E9A7-CBF520BF0194}"/>
              </a:ext>
            </a:extLst>
          </p:cNvPr>
          <p:cNvSpPr>
            <a:spLocks noGrp="1"/>
          </p:cNvSpPr>
          <p:nvPr>
            <p:ph type="title"/>
          </p:nvPr>
        </p:nvSpPr>
        <p:spPr/>
        <p:txBody>
          <a:bodyPr>
            <a:normAutofit/>
          </a:bodyPr>
          <a:lstStyle/>
          <a:p>
            <a:r>
              <a:rPr lang="en-US" sz="3600"/>
              <a:t>Section 8C.02 Grade Crossing Pavement Markings </a:t>
            </a:r>
            <a:br>
              <a:rPr lang="en-US" sz="3600"/>
            </a:br>
            <a:r>
              <a:rPr lang="en-US" sz="2400"/>
              <a:t>(2 of 2)</a:t>
            </a:r>
          </a:p>
        </p:txBody>
      </p:sp>
      <p:sp>
        <p:nvSpPr>
          <p:cNvPr id="4" name="Content Placeholder 3">
            <a:extLst>
              <a:ext uri="{FF2B5EF4-FFF2-40B4-BE49-F238E27FC236}">
                <a16:creationId xmlns:a16="http://schemas.microsoft.com/office/drawing/2014/main" id="{8C6730D4-F8B3-A444-0946-7051CC391F72}"/>
              </a:ext>
            </a:extLst>
          </p:cNvPr>
          <p:cNvSpPr>
            <a:spLocks noGrp="1"/>
          </p:cNvSpPr>
          <p:nvPr>
            <p:ph idx="1"/>
          </p:nvPr>
        </p:nvSpPr>
        <p:spPr>
          <a:xfrm>
            <a:off x="617621" y="1751744"/>
            <a:ext cx="5699359" cy="4268056"/>
          </a:xfrm>
        </p:spPr>
        <p:txBody>
          <a:bodyPr/>
          <a:lstStyle/>
          <a:p>
            <a:r>
              <a:rPr lang="en-US"/>
              <a:t>Adds Guidance: If supplemental pavement marking symbols are placed between the Grade Crossing Advance Warning sign and grade crossing, the downstream transverse line should be at least 50 ft upstream from the stop or yield line at the grade crossing</a:t>
            </a:r>
          </a:p>
        </p:txBody>
      </p:sp>
      <p:grpSp>
        <p:nvGrpSpPr>
          <p:cNvPr id="7" name="Group 6" descr="Arrows point at the downstream transverse line and the stop line at a grade crossing to illustrate where the 50 feet minimum separation is intended.">
            <a:extLst>
              <a:ext uri="{FF2B5EF4-FFF2-40B4-BE49-F238E27FC236}">
                <a16:creationId xmlns:a16="http://schemas.microsoft.com/office/drawing/2014/main" id="{04C336D4-2AD0-B972-DA0B-F50413B9B393}"/>
              </a:ext>
            </a:extLst>
          </p:cNvPr>
          <p:cNvGrpSpPr/>
          <p:nvPr/>
        </p:nvGrpSpPr>
        <p:grpSpPr>
          <a:xfrm>
            <a:off x="5924958" y="2286000"/>
            <a:ext cx="5905327" cy="3173572"/>
            <a:chOff x="5924958" y="2286000"/>
            <a:chExt cx="5905327" cy="3173572"/>
          </a:xfrm>
        </p:grpSpPr>
        <p:grpSp>
          <p:nvGrpSpPr>
            <p:cNvPr id="3" name="Group 2" descr="Arrows point at the downstream transverse line and the stop line at a grade crossing to illustrate where the 50 feet minimum separation is intended.">
              <a:extLst>
                <a:ext uri="{FF2B5EF4-FFF2-40B4-BE49-F238E27FC236}">
                  <a16:creationId xmlns:a16="http://schemas.microsoft.com/office/drawing/2014/main" id="{1356E43E-CD19-839A-521D-B50DA33ACA44}"/>
                </a:ext>
              </a:extLst>
            </p:cNvPr>
            <p:cNvGrpSpPr/>
            <p:nvPr/>
          </p:nvGrpSpPr>
          <p:grpSpPr>
            <a:xfrm>
              <a:off x="7119257" y="2286000"/>
              <a:ext cx="4711028" cy="3173572"/>
              <a:chOff x="7119257" y="2286000"/>
              <a:chExt cx="4711028" cy="3173572"/>
            </a:xfrm>
          </p:grpSpPr>
          <p:pic>
            <p:nvPicPr>
              <p:cNvPr id="6" name="Picture 5">
                <a:extLst>
                  <a:ext uri="{FF2B5EF4-FFF2-40B4-BE49-F238E27FC236}">
                    <a16:creationId xmlns:a16="http://schemas.microsoft.com/office/drawing/2014/main" id="{A41BC8BE-2CF7-44ED-1E69-3D6A979C8B47}"/>
                  </a:ext>
                </a:extLst>
              </p:cNvPr>
              <p:cNvPicPr>
                <a:picLocks noChangeAspect="1"/>
              </p:cNvPicPr>
              <p:nvPr/>
            </p:nvPicPr>
            <p:blipFill>
              <a:blip r:embed="rId3"/>
              <a:stretch>
                <a:fillRect/>
              </a:stretch>
            </p:blipFill>
            <p:spPr>
              <a:xfrm>
                <a:off x="7305910" y="2286000"/>
                <a:ext cx="4524375" cy="3173572"/>
              </a:xfrm>
              <a:prstGeom prst="rect">
                <a:avLst/>
              </a:prstGeom>
            </p:spPr>
          </p:pic>
          <p:cxnSp>
            <p:nvCxnSpPr>
              <p:cNvPr id="5" name="Straight Connector 4">
                <a:extLst>
                  <a:ext uri="{FF2B5EF4-FFF2-40B4-BE49-F238E27FC236}">
                    <a16:creationId xmlns:a16="http://schemas.microsoft.com/office/drawing/2014/main" id="{61737C57-A9EC-BC38-4B24-2509287FD2B5}"/>
                  </a:ext>
                </a:extLst>
              </p:cNvPr>
              <p:cNvCxnSpPr>
                <a:cxnSpLocks/>
              </p:cNvCxnSpPr>
              <p:nvPr/>
            </p:nvCxnSpPr>
            <p:spPr>
              <a:xfrm>
                <a:off x="7119257" y="4192859"/>
                <a:ext cx="75430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9D7C82E-5958-0688-CE80-963A90D3E095}"/>
                  </a:ext>
                </a:extLst>
              </p:cNvPr>
              <p:cNvCxnSpPr>
                <a:cxnSpLocks/>
              </p:cNvCxnSpPr>
              <p:nvPr/>
            </p:nvCxnSpPr>
            <p:spPr>
              <a:xfrm>
                <a:off x="7119257" y="4650059"/>
                <a:ext cx="75430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CD99F31-30BE-4CF2-E7CC-C0CDB192C76E}"/>
                  </a:ext>
                </a:extLst>
              </p:cNvPr>
              <p:cNvCxnSpPr/>
              <p:nvPr/>
            </p:nvCxnSpPr>
            <p:spPr>
              <a:xfrm>
                <a:off x="7195456" y="4192859"/>
                <a:ext cx="0" cy="457200"/>
              </a:xfrm>
              <a:prstGeom prst="straightConnector1">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1" name="TextBox 10" descr="Arrows point at the downstream transverse line and the stop line at a grade crossing to illustrate where the 50 feet minimum separation is intended.">
              <a:extLst>
                <a:ext uri="{FF2B5EF4-FFF2-40B4-BE49-F238E27FC236}">
                  <a16:creationId xmlns:a16="http://schemas.microsoft.com/office/drawing/2014/main" id="{368A88AE-7B24-8A5A-6B11-4A4ED56C51AC}"/>
                </a:ext>
              </a:extLst>
            </p:cNvPr>
            <p:cNvSpPr txBox="1"/>
            <p:nvPr/>
          </p:nvSpPr>
          <p:spPr>
            <a:xfrm>
              <a:off x="5924958" y="4236793"/>
              <a:ext cx="1471087" cy="369332"/>
            </a:xfrm>
            <a:prstGeom prst="rect">
              <a:avLst/>
            </a:prstGeom>
            <a:noFill/>
          </p:spPr>
          <p:txBody>
            <a:bodyPr wrap="square" rtlCol="0">
              <a:spAutoFit/>
            </a:bodyPr>
            <a:lstStyle/>
            <a:p>
              <a:r>
                <a:rPr lang="en-US"/>
                <a:t>50 FT MIN. </a:t>
              </a:r>
            </a:p>
          </p:txBody>
        </p:sp>
      </p:grpSp>
    </p:spTree>
    <p:extLst>
      <p:ext uri="{BB962C8B-B14F-4D97-AF65-F5344CB8AC3E}">
        <p14:creationId xmlns:p14="http://schemas.microsoft.com/office/powerpoint/2010/main" val="2884651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C85F-A129-3EC1-4727-3E0A2A744627}"/>
              </a:ext>
            </a:extLst>
          </p:cNvPr>
          <p:cNvSpPr>
            <a:spLocks noGrp="1"/>
          </p:cNvSpPr>
          <p:nvPr>
            <p:ph type="title"/>
          </p:nvPr>
        </p:nvSpPr>
        <p:spPr/>
        <p:txBody>
          <a:bodyPr/>
          <a:lstStyle/>
          <a:p>
            <a:r>
              <a:rPr lang="en-US" sz="3600"/>
              <a:t>Section 8C.03 Stop and Yield Lines</a:t>
            </a:r>
          </a:p>
        </p:txBody>
      </p:sp>
      <p:sp>
        <p:nvSpPr>
          <p:cNvPr id="4" name="Content Placeholder 3">
            <a:extLst>
              <a:ext uri="{FF2B5EF4-FFF2-40B4-BE49-F238E27FC236}">
                <a16:creationId xmlns:a16="http://schemas.microsoft.com/office/drawing/2014/main" id="{4AD8CE76-CC08-0F00-623E-652F9768633D}"/>
              </a:ext>
            </a:extLst>
          </p:cNvPr>
          <p:cNvSpPr>
            <a:spLocks noGrp="1"/>
          </p:cNvSpPr>
          <p:nvPr>
            <p:ph idx="1"/>
          </p:nvPr>
        </p:nvSpPr>
        <p:spPr>
          <a:xfrm>
            <a:off x="617621" y="1304696"/>
            <a:ext cx="10969698" cy="4997780"/>
          </a:xfrm>
        </p:spPr>
        <p:txBody>
          <a:bodyPr>
            <a:noAutofit/>
          </a:bodyPr>
          <a:lstStyle/>
          <a:p>
            <a:pPr>
              <a:lnSpc>
                <a:spcPct val="90000"/>
              </a:lnSpc>
              <a:spcAft>
                <a:spcPts val="300"/>
              </a:spcAft>
              <a:buSzPct val="93000"/>
            </a:pPr>
            <a:r>
              <a:rPr lang="en-US" sz="2600" dirty="0"/>
              <a:t>Adds Guidance for placement of a stop line at active grade crossings where road users are controlled by flashing-light signals. The Stop line should be:</a:t>
            </a:r>
            <a:endParaRPr lang="en-US" sz="2600" dirty="0">
              <a:solidFill>
                <a:srgbClr val="FF0000"/>
              </a:solidFill>
            </a:endParaRPr>
          </a:p>
          <a:p>
            <a:pPr lvl="1">
              <a:lnSpc>
                <a:spcPct val="90000"/>
              </a:lnSpc>
              <a:spcBef>
                <a:spcPts val="300"/>
              </a:spcBef>
              <a:spcAft>
                <a:spcPts val="300"/>
              </a:spcAft>
            </a:pPr>
            <a:r>
              <a:rPr lang="en-US" sz="2200" dirty="0"/>
              <a:t>At a right angle to the traveled way</a:t>
            </a:r>
          </a:p>
          <a:p>
            <a:pPr lvl="1">
              <a:lnSpc>
                <a:spcPct val="90000"/>
              </a:lnSpc>
              <a:spcBef>
                <a:spcPts val="300"/>
              </a:spcBef>
              <a:spcAft>
                <a:spcPts val="300"/>
              </a:spcAft>
            </a:pPr>
            <a:r>
              <a:rPr lang="en-US" sz="2200" dirty="0"/>
              <a:t>Approximately 8 ft in advance of the flashing-light signals or automatic gate (if present), whichever is farther from the track</a:t>
            </a:r>
          </a:p>
          <a:p>
            <a:pPr lvl="1">
              <a:lnSpc>
                <a:spcPct val="90000"/>
              </a:lnSpc>
              <a:spcBef>
                <a:spcPts val="300"/>
              </a:spcBef>
              <a:spcAft>
                <a:spcPts val="300"/>
              </a:spcAft>
            </a:pPr>
            <a:r>
              <a:rPr lang="en-US" sz="2200" dirty="0"/>
              <a:t>No closer than 15 ft in advance of nearest rail</a:t>
            </a:r>
          </a:p>
          <a:p>
            <a:pPr>
              <a:lnSpc>
                <a:spcPct val="90000"/>
              </a:lnSpc>
              <a:spcAft>
                <a:spcPts val="300"/>
              </a:spcAft>
              <a:buSzPct val="93000"/>
            </a:pPr>
            <a:r>
              <a:rPr lang="en-US" sz="2600" dirty="0"/>
              <a:t>Adds Standard for placement of stop line at active grade crossings where road users are controlled by a traffic control signal. The stop line shall:</a:t>
            </a:r>
          </a:p>
          <a:p>
            <a:pPr lvl="1">
              <a:lnSpc>
                <a:spcPct val="90000"/>
              </a:lnSpc>
              <a:spcBef>
                <a:spcPts val="300"/>
              </a:spcBef>
              <a:spcAft>
                <a:spcPts val="300"/>
              </a:spcAft>
            </a:pPr>
            <a:r>
              <a:rPr lang="en-US" sz="2200" dirty="0"/>
              <a:t>Follow Guidance above</a:t>
            </a:r>
          </a:p>
          <a:p>
            <a:pPr lvl="1">
              <a:lnSpc>
                <a:spcPct val="90000"/>
              </a:lnSpc>
              <a:spcBef>
                <a:spcPts val="300"/>
              </a:spcBef>
              <a:spcAft>
                <a:spcPts val="300"/>
              </a:spcAft>
            </a:pPr>
            <a:r>
              <a:rPr lang="en-US" sz="2200" dirty="0"/>
              <a:t>Be placed so it complies with Part 4 for lateral and longitudinal positioning of signal faces</a:t>
            </a:r>
          </a:p>
          <a:p>
            <a:pPr marL="457200" lvl="1" indent="0">
              <a:lnSpc>
                <a:spcPct val="90000"/>
              </a:lnSpc>
              <a:buNone/>
            </a:pPr>
            <a:endParaRPr lang="en-US" dirty="0"/>
          </a:p>
        </p:txBody>
      </p:sp>
    </p:spTree>
    <p:extLst>
      <p:ext uri="{BB962C8B-B14F-4D97-AF65-F5344CB8AC3E}">
        <p14:creationId xmlns:p14="http://schemas.microsoft.com/office/powerpoint/2010/main" val="245553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BDE7-6309-FF31-5499-9E325748CD45}"/>
              </a:ext>
            </a:extLst>
          </p:cNvPr>
          <p:cNvSpPr>
            <a:spLocks noGrp="1"/>
          </p:cNvSpPr>
          <p:nvPr>
            <p:ph type="title"/>
          </p:nvPr>
        </p:nvSpPr>
        <p:spPr/>
        <p:txBody>
          <a:bodyPr/>
          <a:lstStyle/>
          <a:p>
            <a:r>
              <a:rPr lang="en-US" sz="3600" dirty="0"/>
              <a:t>Section 8C.04 Lane-Use Arrow Markings</a:t>
            </a:r>
          </a:p>
        </p:txBody>
      </p:sp>
      <p:sp>
        <p:nvSpPr>
          <p:cNvPr id="4" name="Content Placeholder 3">
            <a:extLst>
              <a:ext uri="{FF2B5EF4-FFF2-40B4-BE49-F238E27FC236}">
                <a16:creationId xmlns:a16="http://schemas.microsoft.com/office/drawing/2014/main" id="{1504C8E5-189A-8CB1-6FD0-756F2D08D48A}"/>
              </a:ext>
            </a:extLst>
          </p:cNvPr>
          <p:cNvSpPr>
            <a:spLocks noGrp="1"/>
          </p:cNvSpPr>
          <p:nvPr>
            <p:ph idx="1"/>
          </p:nvPr>
        </p:nvSpPr>
        <p:spPr>
          <a:xfrm>
            <a:off x="617621" y="1245704"/>
            <a:ext cx="10969698" cy="4723680"/>
          </a:xfrm>
        </p:spPr>
        <p:txBody>
          <a:bodyPr/>
          <a:lstStyle/>
          <a:p>
            <a:r>
              <a:rPr lang="en-US" dirty="0"/>
              <a:t>Adds Standard: Lane-use arrow markings that indicate a turning movement from a lane that crosses the track shall not be placed between the stop line for the grade crossing and the track</a:t>
            </a:r>
          </a:p>
          <a:p>
            <a:r>
              <a:rPr lang="en-US" dirty="0"/>
              <a:t>Adds Guidance: Lane-use arrow markings that indicate a turning movement from a lane that crosses the track should not be placed less than 100 ft before the stop line for the grade crossing or less than 20 ft beyond the farthest rail</a:t>
            </a:r>
          </a:p>
          <a:p>
            <a:endParaRPr lang="en-US" dirty="0"/>
          </a:p>
          <a:p>
            <a:pPr lvl="1"/>
            <a:endParaRPr lang="en-US" dirty="0"/>
          </a:p>
        </p:txBody>
      </p:sp>
    </p:spTree>
    <p:extLst>
      <p:ext uri="{BB962C8B-B14F-4D97-AF65-F5344CB8AC3E}">
        <p14:creationId xmlns:p14="http://schemas.microsoft.com/office/powerpoint/2010/main" val="3855028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BDE7-6309-FF31-5499-9E325748CD45}"/>
              </a:ext>
            </a:extLst>
          </p:cNvPr>
          <p:cNvSpPr>
            <a:spLocks noGrp="1"/>
          </p:cNvSpPr>
          <p:nvPr>
            <p:ph type="title"/>
          </p:nvPr>
        </p:nvSpPr>
        <p:spPr/>
        <p:txBody>
          <a:bodyPr>
            <a:normAutofit/>
          </a:bodyPr>
          <a:lstStyle/>
          <a:p>
            <a:r>
              <a:rPr lang="en-US" sz="3600"/>
              <a:t>Section 8C.05 Edge Lines, Lane Lines, Center Lines, Raised Pavement Markers, and Tubular Markers</a:t>
            </a:r>
          </a:p>
        </p:txBody>
      </p:sp>
      <p:sp>
        <p:nvSpPr>
          <p:cNvPr id="4" name="Content Placeholder 3">
            <a:extLst>
              <a:ext uri="{FF2B5EF4-FFF2-40B4-BE49-F238E27FC236}">
                <a16:creationId xmlns:a16="http://schemas.microsoft.com/office/drawing/2014/main" id="{1504C8E5-189A-8CB1-6FD0-756F2D08D48A}"/>
              </a:ext>
            </a:extLst>
          </p:cNvPr>
          <p:cNvSpPr>
            <a:spLocks noGrp="1"/>
          </p:cNvSpPr>
          <p:nvPr>
            <p:ph idx="1"/>
          </p:nvPr>
        </p:nvSpPr>
        <p:spPr/>
        <p:txBody>
          <a:bodyPr>
            <a:normAutofit/>
          </a:bodyPr>
          <a:lstStyle/>
          <a:p>
            <a:pPr algn="l"/>
            <a:r>
              <a:rPr lang="en-US"/>
              <a:t>Adds</a:t>
            </a:r>
            <a:r>
              <a:rPr lang="en-US" b="0" u="none" strike="noStrike" baseline="0"/>
              <a:t> Guidance: If edge lines, lane lines, or center lines are used on an approach to a grade crossing, the edge lines, lane lines, and center lines should extend up to and across the grade crossing</a:t>
            </a:r>
          </a:p>
          <a:p>
            <a:pPr algn="l"/>
            <a:r>
              <a:rPr lang="en-US"/>
              <a:t>Several exceptions are included as Option statements</a:t>
            </a:r>
          </a:p>
          <a:p>
            <a:pPr algn="l"/>
            <a:r>
              <a:rPr lang="en-US"/>
              <a:t>The Diagnostic Team may also recommend the use of raised pavement markers or tubular markers to supplement the pavement markings</a:t>
            </a:r>
          </a:p>
          <a:p>
            <a:endParaRPr lang="en-US"/>
          </a:p>
        </p:txBody>
      </p:sp>
    </p:spTree>
    <p:extLst>
      <p:ext uri="{BB962C8B-B14F-4D97-AF65-F5344CB8AC3E}">
        <p14:creationId xmlns:p14="http://schemas.microsoft.com/office/powerpoint/2010/main" val="345384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21734-CD56-DBEB-461F-F47F584633AB}"/>
              </a:ext>
            </a:extLst>
          </p:cNvPr>
          <p:cNvSpPr>
            <a:spLocks noGrp="1"/>
          </p:cNvSpPr>
          <p:nvPr>
            <p:ph type="title"/>
          </p:nvPr>
        </p:nvSpPr>
        <p:spPr/>
        <p:txBody>
          <a:bodyPr>
            <a:normAutofit/>
          </a:bodyPr>
          <a:lstStyle/>
          <a:p>
            <a:r>
              <a:rPr lang="en-US" sz="3600" dirty="0"/>
              <a:t>Section 8C.06 Dynamic Envelope and Do Not Block Pavement Markings</a:t>
            </a:r>
          </a:p>
        </p:txBody>
      </p:sp>
      <p:sp>
        <p:nvSpPr>
          <p:cNvPr id="4" name="Content Placeholder 3">
            <a:extLst>
              <a:ext uri="{FF2B5EF4-FFF2-40B4-BE49-F238E27FC236}">
                <a16:creationId xmlns:a16="http://schemas.microsoft.com/office/drawing/2014/main" id="{3411CD3E-9397-0229-5309-3788E571FD73}"/>
              </a:ext>
              <a:ext uri="{C183D7F6-B498-43B3-948B-1728B52AA6E4}">
                <adec:decorative xmlns:adec="http://schemas.microsoft.com/office/drawing/2017/decorative" val="0"/>
              </a:ext>
            </a:extLst>
          </p:cNvPr>
          <p:cNvSpPr>
            <a:spLocks noGrp="1"/>
          </p:cNvSpPr>
          <p:nvPr>
            <p:ph idx="1"/>
          </p:nvPr>
        </p:nvSpPr>
        <p:spPr/>
        <p:txBody>
          <a:bodyPr/>
          <a:lstStyle/>
          <a:p>
            <a:r>
              <a:rPr lang="en-US"/>
              <a:t>Revised Standard allows range of 4 to 24 inches in width</a:t>
            </a:r>
          </a:p>
          <a:p>
            <a:r>
              <a:rPr lang="en-US"/>
              <a:t>Adds Option: May use white cross-hatching lines to supplement</a:t>
            </a:r>
          </a:p>
          <a:p>
            <a:endParaRPr lang="en-US"/>
          </a:p>
        </p:txBody>
      </p:sp>
      <p:pic>
        <p:nvPicPr>
          <p:cNvPr id="6" name="Picture 5">
            <a:extLst>
              <a:ext uri="{FF2B5EF4-FFF2-40B4-BE49-F238E27FC236}">
                <a16:creationId xmlns:a16="http://schemas.microsoft.com/office/drawing/2014/main" id="{D22C2FDB-45E9-BEE3-B50D-AEFADD876CBC}"/>
              </a:ext>
              <a:ext uri="{C183D7F6-B498-43B3-948B-1728B52AA6E4}">
                <adec:decorative xmlns:adec="http://schemas.microsoft.com/office/drawing/2017/decorative" val="1"/>
              </a:ext>
            </a:extLst>
          </p:cNvPr>
          <p:cNvPicPr>
            <a:picLocks noChangeAspect="1"/>
          </p:cNvPicPr>
          <p:nvPr/>
        </p:nvPicPr>
        <p:blipFill rotWithShape="1">
          <a:blip r:embed="rId3"/>
          <a:srcRect l="3617" t="6103" r="18604"/>
          <a:stretch/>
        </p:blipFill>
        <p:spPr>
          <a:xfrm>
            <a:off x="1437756" y="3032888"/>
            <a:ext cx="3276601" cy="3088913"/>
          </a:xfrm>
          <a:prstGeom prst="rect">
            <a:avLst/>
          </a:prstGeom>
        </p:spPr>
      </p:pic>
      <p:grpSp>
        <p:nvGrpSpPr>
          <p:cNvPr id="11" name="Group 10" descr="A horizontal two-lane roadway is shown with one lane of travel in each direction. &#10;In the center of the figure, a symbol of a vertical railroad track is shown across the roadway. The train “dynamic envelope” is indicated as an area extending on both sides of the track. “Optional white cross-hatch markings” are shown, “if transverse lines are present,” within “optional dynamic envelope pavement markings.” They are shown as vertical white lines that are parallel to the track extending across the roadway at the edges of the “dynamic envelope.”&#10;Below the first figure, the second figure illustrates the clearance required for the train and its cargo overhang due to any combination of loading, lateral motion, or suspension failure. A head-on drawing of a train engine is shown. Vertical lines drawn from the top of the roof beyond the wheels on the track define the “dynamic envelope.”">
            <a:extLst>
              <a:ext uri="{FF2B5EF4-FFF2-40B4-BE49-F238E27FC236}">
                <a16:creationId xmlns:a16="http://schemas.microsoft.com/office/drawing/2014/main" id="{56D6A37F-E940-3B30-DFF2-73FCD7E7D75F}"/>
              </a:ext>
              <a:ext uri="{C183D7F6-B498-43B3-948B-1728B52AA6E4}">
                <adec:decorative xmlns:adec="http://schemas.microsoft.com/office/drawing/2017/decorative" val="0"/>
              </a:ext>
            </a:extLst>
          </p:cNvPr>
          <p:cNvGrpSpPr/>
          <p:nvPr/>
        </p:nvGrpSpPr>
        <p:grpSpPr>
          <a:xfrm>
            <a:off x="1285744" y="3020146"/>
            <a:ext cx="5604237" cy="3114397"/>
            <a:chOff x="1285744" y="3020146"/>
            <a:chExt cx="5604237" cy="3114397"/>
          </a:xfrm>
        </p:grpSpPr>
        <p:grpSp>
          <p:nvGrpSpPr>
            <p:cNvPr id="3" name="Group 2">
              <a:extLst>
                <a:ext uri="{FF2B5EF4-FFF2-40B4-BE49-F238E27FC236}">
                  <a16:creationId xmlns:a16="http://schemas.microsoft.com/office/drawing/2014/main" id="{2C278003-C94B-7988-BA1F-D6E4C1799FB0}"/>
                </a:ext>
              </a:extLst>
            </p:cNvPr>
            <p:cNvGrpSpPr/>
            <p:nvPr/>
          </p:nvGrpSpPr>
          <p:grpSpPr>
            <a:xfrm>
              <a:off x="1285744" y="3020146"/>
              <a:ext cx="3672018" cy="3032292"/>
              <a:chOff x="1285744" y="3020146"/>
              <a:chExt cx="3672018" cy="3032292"/>
            </a:xfrm>
          </p:grpSpPr>
          <p:sp>
            <p:nvSpPr>
              <p:cNvPr id="5" name="Rectangle 4">
                <a:extLst>
                  <a:ext uri="{FF2B5EF4-FFF2-40B4-BE49-F238E27FC236}">
                    <a16:creationId xmlns:a16="http://schemas.microsoft.com/office/drawing/2014/main" id="{3745466D-F95E-B931-3561-84D2BF2D8D27}"/>
                  </a:ext>
                </a:extLst>
              </p:cNvPr>
              <p:cNvSpPr/>
              <p:nvPr/>
            </p:nvSpPr>
            <p:spPr bwMode="auto">
              <a:xfrm>
                <a:off x="4641232" y="3770888"/>
                <a:ext cx="304800" cy="609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30745998-AD6B-5D2D-8E22-821BF42DF087}"/>
                  </a:ext>
                </a:extLst>
              </p:cNvPr>
              <p:cNvSpPr/>
              <p:nvPr/>
            </p:nvSpPr>
            <p:spPr bwMode="auto">
              <a:xfrm>
                <a:off x="4038600" y="4788706"/>
                <a:ext cx="919162"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3D5877E9-E209-217A-D250-0602DF0A6378}"/>
                  </a:ext>
                </a:extLst>
              </p:cNvPr>
              <p:cNvSpPr/>
              <p:nvPr/>
            </p:nvSpPr>
            <p:spPr bwMode="auto">
              <a:xfrm>
                <a:off x="1285744" y="4545178"/>
                <a:ext cx="1828801"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9BC662AB-2547-E1DE-9348-C5E52C37ADEB}"/>
                  </a:ext>
                </a:extLst>
              </p:cNvPr>
              <p:cNvSpPr/>
              <p:nvPr/>
            </p:nvSpPr>
            <p:spPr bwMode="auto">
              <a:xfrm>
                <a:off x="3352800" y="5900038"/>
                <a:ext cx="381000" cy="152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1D161F36-DFB7-5360-97AB-7268B95673B0}"/>
                  </a:ext>
                </a:extLst>
              </p:cNvPr>
              <p:cNvSpPr/>
              <p:nvPr/>
            </p:nvSpPr>
            <p:spPr bwMode="auto">
              <a:xfrm>
                <a:off x="3352800" y="3260576"/>
                <a:ext cx="381000" cy="152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09B422BA-7A43-D13F-0AE9-6DB60FBDA71A}"/>
                  </a:ext>
                  <a:ext uri="{C183D7F6-B498-43B3-948B-1728B52AA6E4}">
                    <adec:decorative xmlns:adec="http://schemas.microsoft.com/office/drawing/2017/decorative" val="1"/>
                  </a:ext>
                </a:extLst>
              </p:cNvPr>
              <p:cNvSpPr/>
              <p:nvPr/>
            </p:nvSpPr>
            <p:spPr bwMode="auto">
              <a:xfrm>
                <a:off x="1371600" y="3020146"/>
                <a:ext cx="3429000" cy="22748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14" name="TextBox 13">
              <a:extLst>
                <a:ext uri="{FF2B5EF4-FFF2-40B4-BE49-F238E27FC236}">
                  <a16:creationId xmlns:a16="http://schemas.microsoft.com/office/drawing/2014/main" id="{7D75E063-A49A-BCE1-F978-51BE1AAE4ADE}"/>
                </a:ext>
              </a:extLst>
            </p:cNvPr>
            <p:cNvSpPr txBox="1"/>
            <p:nvPr/>
          </p:nvSpPr>
          <p:spPr>
            <a:xfrm>
              <a:off x="3295650" y="3182673"/>
              <a:ext cx="647700" cy="276999"/>
            </a:xfrm>
            <a:prstGeom prst="rect">
              <a:avLst/>
            </a:prstGeom>
            <a:noFill/>
          </p:spPr>
          <p:txBody>
            <a:bodyPr wrap="square" rtlCol="0">
              <a:spAutoFit/>
            </a:bodyPr>
            <a:lstStyle/>
            <a:p>
              <a:pPr algn="ctr"/>
              <a:r>
                <a:rPr lang="en-US" sz="600"/>
                <a:t>Dynamic envelope</a:t>
              </a:r>
            </a:p>
          </p:txBody>
        </p:sp>
        <p:sp>
          <p:nvSpPr>
            <p:cNvPr id="15" name="TextBox 14">
              <a:extLst>
                <a:ext uri="{FF2B5EF4-FFF2-40B4-BE49-F238E27FC236}">
                  <a16:creationId xmlns:a16="http://schemas.microsoft.com/office/drawing/2014/main" id="{521014DE-EE39-6F15-A26A-90B327C94079}"/>
                </a:ext>
              </a:extLst>
            </p:cNvPr>
            <p:cNvSpPr txBox="1"/>
            <p:nvPr/>
          </p:nvSpPr>
          <p:spPr>
            <a:xfrm>
              <a:off x="3236198" y="5857544"/>
              <a:ext cx="647700" cy="276999"/>
            </a:xfrm>
            <a:prstGeom prst="rect">
              <a:avLst/>
            </a:prstGeom>
            <a:noFill/>
          </p:spPr>
          <p:txBody>
            <a:bodyPr wrap="square" rtlCol="0">
              <a:spAutoFit/>
            </a:bodyPr>
            <a:lstStyle/>
            <a:p>
              <a:pPr algn="ctr"/>
              <a:r>
                <a:rPr lang="en-US" sz="600"/>
                <a:t>Dynamic envelope</a:t>
              </a:r>
            </a:p>
          </p:txBody>
        </p:sp>
        <p:sp>
          <p:nvSpPr>
            <p:cNvPr id="16" name="TextBox 15">
              <a:extLst>
                <a:ext uri="{FF2B5EF4-FFF2-40B4-BE49-F238E27FC236}">
                  <a16:creationId xmlns:a16="http://schemas.microsoft.com/office/drawing/2014/main" id="{8B2223C9-0132-4692-D042-E83F71388D9E}"/>
                </a:ext>
              </a:extLst>
            </p:cNvPr>
            <p:cNvSpPr txBox="1"/>
            <p:nvPr/>
          </p:nvSpPr>
          <p:spPr>
            <a:xfrm>
              <a:off x="4033351" y="4913524"/>
              <a:ext cx="1221582" cy="276999"/>
            </a:xfrm>
            <a:prstGeom prst="rect">
              <a:avLst/>
            </a:prstGeom>
            <a:noFill/>
          </p:spPr>
          <p:txBody>
            <a:bodyPr wrap="square" rtlCol="0">
              <a:spAutoFit/>
            </a:bodyPr>
            <a:lstStyle/>
            <a:p>
              <a:r>
                <a:rPr lang="en-US" sz="600"/>
                <a:t>Optional dynamic envelope</a:t>
              </a:r>
            </a:p>
            <a:p>
              <a:r>
                <a:rPr lang="en-US" sz="600"/>
                <a:t>pavement marking</a:t>
              </a:r>
            </a:p>
          </p:txBody>
        </p:sp>
        <p:sp>
          <p:nvSpPr>
            <p:cNvPr id="17" name="TextBox 16">
              <a:extLst>
                <a:ext uri="{FF2B5EF4-FFF2-40B4-BE49-F238E27FC236}">
                  <a16:creationId xmlns:a16="http://schemas.microsoft.com/office/drawing/2014/main" id="{23FE52B7-5B06-E243-1370-C3A28F0AAFE4}"/>
                </a:ext>
              </a:extLst>
            </p:cNvPr>
            <p:cNvSpPr txBox="1"/>
            <p:nvPr/>
          </p:nvSpPr>
          <p:spPr>
            <a:xfrm>
              <a:off x="4686470" y="3620910"/>
              <a:ext cx="734783" cy="553998"/>
            </a:xfrm>
            <a:prstGeom prst="rect">
              <a:avLst/>
            </a:prstGeom>
            <a:noFill/>
          </p:spPr>
          <p:txBody>
            <a:bodyPr wrap="square" rtlCol="0">
              <a:spAutoFit/>
            </a:bodyPr>
            <a:lstStyle/>
            <a:p>
              <a:r>
                <a:rPr lang="en-US" sz="600"/>
                <a:t>Optional white cross-hatch markings if transverse lines are present</a:t>
              </a:r>
            </a:p>
          </p:txBody>
        </p:sp>
        <p:sp>
          <p:nvSpPr>
            <p:cNvPr id="18" name="TextBox 17">
              <a:extLst>
                <a:ext uri="{FF2B5EF4-FFF2-40B4-BE49-F238E27FC236}">
                  <a16:creationId xmlns:a16="http://schemas.microsoft.com/office/drawing/2014/main" id="{B7087966-DD0C-BBBC-FF96-46727521E068}"/>
                </a:ext>
              </a:extLst>
            </p:cNvPr>
            <p:cNvSpPr txBox="1"/>
            <p:nvPr/>
          </p:nvSpPr>
          <p:spPr>
            <a:xfrm>
              <a:off x="4676276" y="3339999"/>
              <a:ext cx="806231" cy="184666"/>
            </a:xfrm>
            <a:prstGeom prst="rect">
              <a:avLst/>
            </a:prstGeom>
            <a:noFill/>
          </p:spPr>
          <p:txBody>
            <a:bodyPr wrap="square" rtlCol="0">
              <a:spAutoFit/>
            </a:bodyPr>
            <a:lstStyle/>
            <a:p>
              <a:r>
                <a:rPr lang="en-US" sz="600"/>
                <a:t>Direction of travel</a:t>
              </a:r>
            </a:p>
          </p:txBody>
        </p:sp>
        <p:sp>
          <p:nvSpPr>
            <p:cNvPr id="19" name="TextBox 18">
              <a:extLst>
                <a:ext uri="{FF2B5EF4-FFF2-40B4-BE49-F238E27FC236}">
                  <a16:creationId xmlns:a16="http://schemas.microsoft.com/office/drawing/2014/main" id="{C2B39BDE-1F52-90BC-65A8-5AA38AD9F92A}"/>
                </a:ext>
              </a:extLst>
            </p:cNvPr>
            <p:cNvSpPr txBox="1"/>
            <p:nvPr/>
          </p:nvSpPr>
          <p:spPr>
            <a:xfrm>
              <a:off x="4751618" y="3214698"/>
              <a:ext cx="2138363" cy="184666"/>
            </a:xfrm>
            <a:prstGeom prst="rect">
              <a:avLst/>
            </a:prstGeom>
            <a:noFill/>
          </p:spPr>
          <p:txBody>
            <a:bodyPr wrap="square" rtlCol="0">
              <a:spAutoFit/>
            </a:bodyPr>
            <a:lstStyle/>
            <a:p>
              <a:r>
                <a:rPr lang="en-US" sz="600" u="sng"/>
                <a:t>Legend</a:t>
              </a:r>
            </a:p>
          </p:txBody>
        </p:sp>
      </p:grpSp>
      <p:sp>
        <p:nvSpPr>
          <p:cNvPr id="26" name="TextBox 25" descr="Figure 8C-3. Example of Dynamic Envelope Pavement Markings at Grade Crossing">
            <a:extLst>
              <a:ext uri="{FF2B5EF4-FFF2-40B4-BE49-F238E27FC236}">
                <a16:creationId xmlns:a16="http://schemas.microsoft.com/office/drawing/2014/main" id="{304A9986-CBA3-A7DE-1D7E-EBDD6E7FDB99}"/>
              </a:ext>
            </a:extLst>
          </p:cNvPr>
          <p:cNvSpPr txBox="1"/>
          <p:nvPr/>
        </p:nvSpPr>
        <p:spPr>
          <a:xfrm>
            <a:off x="2149586" y="2888700"/>
            <a:ext cx="2820924" cy="369332"/>
          </a:xfrm>
          <a:prstGeom prst="rect">
            <a:avLst/>
          </a:prstGeom>
          <a:noFill/>
        </p:spPr>
        <p:txBody>
          <a:bodyPr wrap="square" rtlCol="0">
            <a:spAutoFit/>
          </a:bodyPr>
          <a:lstStyle/>
          <a:p>
            <a:pPr algn="ctr"/>
            <a:r>
              <a:rPr lang="en-US" sz="900" b="1" dirty="0"/>
              <a:t>Figure 8C-3. Example of Dynamic Envelope Pavement Markings at Grade Crossing</a:t>
            </a:r>
          </a:p>
        </p:txBody>
      </p:sp>
      <p:sp>
        <p:nvSpPr>
          <p:cNvPr id="22" name="TextBox 21">
            <a:extLst>
              <a:ext uri="{FF2B5EF4-FFF2-40B4-BE49-F238E27FC236}">
                <a16:creationId xmlns:a16="http://schemas.microsoft.com/office/drawing/2014/main" id="{C07D628A-790D-40E9-C12B-2C3FCCF7C3A5}"/>
              </a:ext>
              <a:ext uri="{C183D7F6-B498-43B3-948B-1728B52AA6E4}">
                <adec:decorative xmlns:adec="http://schemas.microsoft.com/office/drawing/2017/decorative" val="0"/>
              </a:ext>
            </a:extLst>
          </p:cNvPr>
          <p:cNvSpPr txBox="1"/>
          <p:nvPr/>
        </p:nvSpPr>
        <p:spPr>
          <a:xfrm>
            <a:off x="1132351" y="4710492"/>
            <a:ext cx="1221582" cy="184666"/>
          </a:xfrm>
          <a:prstGeom prst="rect">
            <a:avLst/>
          </a:prstGeom>
          <a:noFill/>
        </p:spPr>
        <p:txBody>
          <a:bodyPr wrap="square" rtlCol="0">
            <a:spAutoFit/>
          </a:bodyPr>
          <a:lstStyle/>
          <a:p>
            <a:r>
              <a:rPr lang="en-US" sz="600"/>
              <a:t>Note: </a:t>
            </a:r>
          </a:p>
        </p:txBody>
      </p:sp>
      <p:sp>
        <p:nvSpPr>
          <p:cNvPr id="23" name="TextBox 22">
            <a:extLst>
              <a:ext uri="{FF2B5EF4-FFF2-40B4-BE49-F238E27FC236}">
                <a16:creationId xmlns:a16="http://schemas.microsoft.com/office/drawing/2014/main" id="{E319977D-04D3-58E3-E372-6E1EA7AEEB43}"/>
              </a:ext>
              <a:ext uri="{C183D7F6-B498-43B3-948B-1728B52AA6E4}">
                <adec:decorative xmlns:adec="http://schemas.microsoft.com/office/drawing/2017/decorative" val="0"/>
              </a:ext>
            </a:extLst>
          </p:cNvPr>
          <p:cNvSpPr txBox="1"/>
          <p:nvPr/>
        </p:nvSpPr>
        <p:spPr>
          <a:xfrm>
            <a:off x="1400296" y="4710492"/>
            <a:ext cx="1448332" cy="369332"/>
          </a:xfrm>
          <a:prstGeom prst="rect">
            <a:avLst/>
          </a:prstGeom>
          <a:noFill/>
        </p:spPr>
        <p:txBody>
          <a:bodyPr wrap="square" rtlCol="0">
            <a:spAutoFit/>
          </a:bodyPr>
          <a:lstStyle/>
          <a:p>
            <a:r>
              <a:rPr lang="en-US" sz="600"/>
              <a:t>Some pavement markings and other required traffic control devices have been omitted for clarity.</a:t>
            </a:r>
          </a:p>
        </p:txBody>
      </p:sp>
      <p:sp>
        <p:nvSpPr>
          <p:cNvPr id="24" name="TextBox 23">
            <a:extLst>
              <a:ext uri="{FF2B5EF4-FFF2-40B4-BE49-F238E27FC236}">
                <a16:creationId xmlns:a16="http://schemas.microsoft.com/office/drawing/2014/main" id="{F56B145D-A499-5469-C680-5B51CF6F9D4A}"/>
              </a:ext>
              <a:ext uri="{C183D7F6-B498-43B3-948B-1728B52AA6E4}">
                <adec:decorative xmlns:adec="http://schemas.microsoft.com/office/drawing/2017/decorative" val="0"/>
              </a:ext>
            </a:extLst>
          </p:cNvPr>
          <p:cNvSpPr txBox="1"/>
          <p:nvPr/>
        </p:nvSpPr>
        <p:spPr>
          <a:xfrm>
            <a:off x="1797342" y="5162560"/>
            <a:ext cx="1364790" cy="646331"/>
          </a:xfrm>
          <a:prstGeom prst="rect">
            <a:avLst/>
          </a:prstGeom>
          <a:noFill/>
        </p:spPr>
        <p:txBody>
          <a:bodyPr wrap="square" rtlCol="0">
            <a:spAutoFit/>
          </a:bodyPr>
          <a:lstStyle/>
          <a:p>
            <a:r>
              <a:rPr lang="en-US" sz="600"/>
              <a:t>The distance between the rail </a:t>
            </a:r>
          </a:p>
          <a:p>
            <a:r>
              <a:rPr lang="en-US" sz="600"/>
              <a:t>and the dynamic envelope pavement marking should be </a:t>
            </a:r>
          </a:p>
          <a:p>
            <a:r>
              <a:rPr lang="en-US" sz="600"/>
              <a:t>in accordance with the </a:t>
            </a:r>
          </a:p>
          <a:p>
            <a:r>
              <a:rPr lang="en-US" sz="600"/>
              <a:t>railroad company or transit </a:t>
            </a:r>
          </a:p>
          <a:p>
            <a:r>
              <a:rPr lang="en-US" sz="600"/>
              <a:t>agency requirements</a:t>
            </a:r>
          </a:p>
        </p:txBody>
      </p:sp>
      <p:pic>
        <p:nvPicPr>
          <p:cNvPr id="25" name="Picture 24">
            <a:extLst>
              <a:ext uri="{FF2B5EF4-FFF2-40B4-BE49-F238E27FC236}">
                <a16:creationId xmlns:a16="http://schemas.microsoft.com/office/drawing/2014/main" id="{6AA406B2-B6C9-9B57-C7A7-5FD8DB7B7120}"/>
              </a:ext>
              <a:ext uri="{C183D7F6-B498-43B3-948B-1728B52AA6E4}">
                <adec:decorative xmlns:adec="http://schemas.microsoft.com/office/drawing/2017/decorative" val="1"/>
              </a:ext>
            </a:extLst>
          </p:cNvPr>
          <p:cNvPicPr>
            <a:picLocks noChangeAspect="1"/>
          </p:cNvPicPr>
          <p:nvPr/>
        </p:nvPicPr>
        <p:blipFill rotWithShape="1">
          <a:blip r:embed="rId3"/>
          <a:srcRect l="16279" t="67029" r="81008" b="29098"/>
          <a:stretch/>
        </p:blipFill>
        <p:spPr>
          <a:xfrm>
            <a:off x="1768076" y="5199520"/>
            <a:ext cx="114300" cy="127414"/>
          </a:xfrm>
          <a:prstGeom prst="rect">
            <a:avLst/>
          </a:prstGeom>
        </p:spPr>
      </p:pic>
      <p:sp>
        <p:nvSpPr>
          <p:cNvPr id="20" name="TextBox 19">
            <a:extLst>
              <a:ext uri="{FF2B5EF4-FFF2-40B4-BE49-F238E27FC236}">
                <a16:creationId xmlns:a16="http://schemas.microsoft.com/office/drawing/2014/main" id="{2D7AC15F-6375-8E2F-8A51-9A34F1C680B4}"/>
              </a:ext>
              <a:ext uri="{C183D7F6-B498-43B3-948B-1728B52AA6E4}">
                <adec:decorative xmlns:adec="http://schemas.microsoft.com/office/drawing/2017/decorative" val="0"/>
              </a:ext>
            </a:extLst>
          </p:cNvPr>
          <p:cNvSpPr txBox="1"/>
          <p:nvPr/>
        </p:nvSpPr>
        <p:spPr>
          <a:xfrm>
            <a:off x="4214017" y="5453308"/>
            <a:ext cx="1221582" cy="184666"/>
          </a:xfrm>
          <a:prstGeom prst="rect">
            <a:avLst/>
          </a:prstGeom>
          <a:noFill/>
        </p:spPr>
        <p:txBody>
          <a:bodyPr wrap="square" rtlCol="0">
            <a:spAutoFit/>
          </a:bodyPr>
          <a:lstStyle/>
          <a:p>
            <a:r>
              <a:rPr lang="en-US" sz="600"/>
              <a:t>Note: </a:t>
            </a:r>
          </a:p>
        </p:txBody>
      </p:sp>
      <p:sp>
        <p:nvSpPr>
          <p:cNvPr id="21" name="TextBox 20">
            <a:extLst>
              <a:ext uri="{FF2B5EF4-FFF2-40B4-BE49-F238E27FC236}">
                <a16:creationId xmlns:a16="http://schemas.microsoft.com/office/drawing/2014/main" id="{F1CF0EA7-FEB5-F33A-4504-B3C63E418F69}"/>
              </a:ext>
              <a:ext uri="{C183D7F6-B498-43B3-948B-1728B52AA6E4}">
                <adec:decorative xmlns:adec="http://schemas.microsoft.com/office/drawing/2017/decorative" val="0"/>
              </a:ext>
            </a:extLst>
          </p:cNvPr>
          <p:cNvSpPr txBox="1"/>
          <p:nvPr/>
        </p:nvSpPr>
        <p:spPr>
          <a:xfrm>
            <a:off x="4437567" y="5462195"/>
            <a:ext cx="1448332" cy="738664"/>
          </a:xfrm>
          <a:prstGeom prst="rect">
            <a:avLst/>
          </a:prstGeom>
          <a:noFill/>
        </p:spPr>
        <p:txBody>
          <a:bodyPr wrap="square" rtlCol="0">
            <a:spAutoFit/>
          </a:bodyPr>
          <a:lstStyle/>
          <a:p>
            <a:r>
              <a:rPr lang="en-US" sz="600"/>
              <a:t>If crossing surface maintenance or highway approach maintenance is performed that alters the markings, the removal or replacement of the markings should be coordinated </a:t>
            </a:r>
          </a:p>
          <a:p>
            <a:r>
              <a:rPr lang="en-US" sz="600"/>
              <a:t>with the road authority and the railroad company or transit agency.</a:t>
            </a:r>
          </a:p>
        </p:txBody>
      </p:sp>
      <p:grpSp>
        <p:nvGrpSpPr>
          <p:cNvPr id="48" name="Group 47" descr="The intersection of a two-lane horizontal with a two-lane vertical roadway is shown. Both roadways have one lane of travel in each direction. Overhead mast arms with signal faces are shown facing each direction of travel approaching the intersection.&#10;At the bottom of the intersection and to the right of the northbound lane, an R10-6 and an R8-8 sign are shown next to each other facing south toward northbound traffic. At this point, a white transverse line is shown that extends across the northbound lane. Just beyond this line, a horizontal railroad track is shown with the “dynamic envelope” across both lanes of the roadway. The “dynamic envelope” is shown with “optional” white cross-hatch pavement markings with “optional” white vertical lines at the edges. This cross-hatch pattern extends north, in the northbound lane, until it at the intersection with the horizontal roadway.&#10;At the bottom of the intersection and to the right of the southbound lane, an R8-8 sign is shown facing north toward southbound traffic. At this point, a white transverse line is shown that extends across the southbound lane.">
            <a:extLst>
              <a:ext uri="{FF2B5EF4-FFF2-40B4-BE49-F238E27FC236}">
                <a16:creationId xmlns:a16="http://schemas.microsoft.com/office/drawing/2014/main" id="{2F82F823-7315-58FF-B030-1B1FF6FEF511}"/>
              </a:ext>
              <a:ext uri="{C183D7F6-B498-43B3-948B-1728B52AA6E4}">
                <adec:decorative xmlns:adec="http://schemas.microsoft.com/office/drawing/2017/decorative" val="0"/>
              </a:ext>
            </a:extLst>
          </p:cNvPr>
          <p:cNvGrpSpPr/>
          <p:nvPr/>
        </p:nvGrpSpPr>
        <p:grpSpPr>
          <a:xfrm>
            <a:off x="6510943" y="2883313"/>
            <a:ext cx="3242657" cy="3288782"/>
            <a:chOff x="6510943" y="2883313"/>
            <a:chExt cx="3242657" cy="3288782"/>
          </a:xfrm>
        </p:grpSpPr>
        <p:pic>
          <p:nvPicPr>
            <p:cNvPr id="8" name="Picture 7">
              <a:extLst>
                <a:ext uri="{FF2B5EF4-FFF2-40B4-BE49-F238E27FC236}">
                  <a16:creationId xmlns:a16="http://schemas.microsoft.com/office/drawing/2014/main" id="{0CD1A890-2665-DEE7-9D47-239704560E8A}"/>
                </a:ext>
              </a:extLst>
            </p:cNvPr>
            <p:cNvPicPr>
              <a:picLocks noChangeAspect="1"/>
            </p:cNvPicPr>
            <p:nvPr/>
          </p:nvPicPr>
          <p:blipFill>
            <a:blip r:embed="rId4"/>
            <a:stretch>
              <a:fillRect/>
            </a:stretch>
          </p:blipFill>
          <p:spPr>
            <a:xfrm>
              <a:off x="6723569" y="2940907"/>
              <a:ext cx="2826048" cy="3174397"/>
            </a:xfrm>
            <a:prstGeom prst="rect">
              <a:avLst/>
            </a:prstGeom>
          </p:spPr>
        </p:pic>
        <p:pic>
          <p:nvPicPr>
            <p:cNvPr id="28" name="Picture 27">
              <a:extLst>
                <a:ext uri="{FF2B5EF4-FFF2-40B4-BE49-F238E27FC236}">
                  <a16:creationId xmlns:a16="http://schemas.microsoft.com/office/drawing/2014/main" id="{31AF72F9-F173-C259-8CCA-FB1C70AD4EFD}"/>
                </a:ext>
              </a:extLst>
            </p:cNvPr>
            <p:cNvPicPr>
              <a:picLocks noChangeAspect="1"/>
            </p:cNvPicPr>
            <p:nvPr/>
          </p:nvPicPr>
          <p:blipFill rotWithShape="1">
            <a:blip r:embed="rId4"/>
            <a:srcRect l="84457" t="81343" r="5614" b="7607"/>
            <a:stretch/>
          </p:blipFill>
          <p:spPr>
            <a:xfrm>
              <a:off x="9131871" y="5508073"/>
              <a:ext cx="304799" cy="381000"/>
            </a:xfrm>
            <a:prstGeom prst="rect">
              <a:avLst/>
            </a:prstGeom>
          </p:spPr>
        </p:pic>
        <p:pic>
          <p:nvPicPr>
            <p:cNvPr id="29" name="Picture 28">
              <a:extLst>
                <a:ext uri="{FF2B5EF4-FFF2-40B4-BE49-F238E27FC236}">
                  <a16:creationId xmlns:a16="http://schemas.microsoft.com/office/drawing/2014/main" id="{BD883CF7-6336-04F1-F15A-690CB478AA0F}"/>
                </a:ext>
              </a:extLst>
            </p:cNvPr>
            <p:cNvPicPr>
              <a:picLocks noChangeAspect="1"/>
            </p:cNvPicPr>
            <p:nvPr/>
          </p:nvPicPr>
          <p:blipFill rotWithShape="1">
            <a:blip r:embed="rId4"/>
            <a:srcRect l="74866" t="80757" r="15205" b="7876"/>
            <a:stretch/>
          </p:blipFill>
          <p:spPr>
            <a:xfrm>
              <a:off x="8836574" y="5485625"/>
              <a:ext cx="304801" cy="391968"/>
            </a:xfrm>
            <a:prstGeom prst="rect">
              <a:avLst/>
            </a:prstGeom>
          </p:spPr>
        </p:pic>
        <p:sp>
          <p:nvSpPr>
            <p:cNvPr id="31" name="Rectangle 30">
              <a:extLst>
                <a:ext uri="{FF2B5EF4-FFF2-40B4-BE49-F238E27FC236}">
                  <a16:creationId xmlns:a16="http://schemas.microsoft.com/office/drawing/2014/main" id="{9649C9EC-7C7C-5771-3947-02FF45A99D32}"/>
                </a:ext>
              </a:extLst>
            </p:cNvPr>
            <p:cNvSpPr/>
            <p:nvPr/>
          </p:nvSpPr>
          <p:spPr bwMode="auto">
            <a:xfrm>
              <a:off x="6708790" y="5700804"/>
              <a:ext cx="879921" cy="39196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723B2163-2126-2317-D98D-D4D3C5023EF5}"/>
                </a:ext>
              </a:extLst>
            </p:cNvPr>
            <p:cNvSpPr/>
            <p:nvPr/>
          </p:nvSpPr>
          <p:spPr bwMode="auto">
            <a:xfrm>
              <a:off x="6888791" y="5203966"/>
              <a:ext cx="531418" cy="26740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27" name="Picture 26">
              <a:extLst>
                <a:ext uri="{FF2B5EF4-FFF2-40B4-BE49-F238E27FC236}">
                  <a16:creationId xmlns:a16="http://schemas.microsoft.com/office/drawing/2014/main" id="{195066C0-AF75-D1FC-736F-F3E7C3F61A24}"/>
                </a:ext>
              </a:extLst>
            </p:cNvPr>
            <p:cNvPicPr>
              <a:picLocks noChangeAspect="1"/>
            </p:cNvPicPr>
            <p:nvPr/>
          </p:nvPicPr>
          <p:blipFill rotWithShape="1">
            <a:blip r:embed="rId4"/>
            <a:srcRect l="5661" t="61313" r="83963" b="28200"/>
            <a:stretch/>
          </p:blipFill>
          <p:spPr>
            <a:xfrm>
              <a:off x="6869121" y="4850728"/>
              <a:ext cx="318537" cy="361618"/>
            </a:xfrm>
            <a:prstGeom prst="rect">
              <a:avLst/>
            </a:prstGeom>
          </p:spPr>
        </p:pic>
        <p:sp>
          <p:nvSpPr>
            <p:cNvPr id="33" name="Rectangle 32">
              <a:extLst>
                <a:ext uri="{FF2B5EF4-FFF2-40B4-BE49-F238E27FC236}">
                  <a16:creationId xmlns:a16="http://schemas.microsoft.com/office/drawing/2014/main" id="{2D805C28-EBDC-440E-44D5-EC8598341F28}"/>
                </a:ext>
              </a:extLst>
            </p:cNvPr>
            <p:cNvSpPr/>
            <p:nvPr/>
          </p:nvSpPr>
          <p:spPr bwMode="auto">
            <a:xfrm>
              <a:off x="8793616" y="3513762"/>
              <a:ext cx="879921" cy="39196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4" name="Rectangle 33">
              <a:extLst>
                <a:ext uri="{FF2B5EF4-FFF2-40B4-BE49-F238E27FC236}">
                  <a16:creationId xmlns:a16="http://schemas.microsoft.com/office/drawing/2014/main" id="{B2DB9C1E-3087-CD97-AF98-7C3247D48FB6}"/>
                </a:ext>
              </a:extLst>
            </p:cNvPr>
            <p:cNvSpPr/>
            <p:nvPr/>
          </p:nvSpPr>
          <p:spPr bwMode="auto">
            <a:xfrm>
              <a:off x="7005105" y="2883313"/>
              <a:ext cx="2748495" cy="39196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5" name="Rectangle 34">
              <a:extLst>
                <a:ext uri="{FF2B5EF4-FFF2-40B4-BE49-F238E27FC236}">
                  <a16:creationId xmlns:a16="http://schemas.microsoft.com/office/drawing/2014/main" id="{2BEBDEEB-75BA-6858-AD36-D44A68885631}"/>
                </a:ext>
              </a:extLst>
            </p:cNvPr>
            <p:cNvSpPr/>
            <p:nvPr/>
          </p:nvSpPr>
          <p:spPr bwMode="auto">
            <a:xfrm>
              <a:off x="7172859" y="3470942"/>
              <a:ext cx="523341" cy="39196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6" name="TextBox 35">
              <a:extLst>
                <a:ext uri="{FF2B5EF4-FFF2-40B4-BE49-F238E27FC236}">
                  <a16:creationId xmlns:a16="http://schemas.microsoft.com/office/drawing/2014/main" id="{B75B1E0B-8262-5325-B47A-5D0E39E149A7}"/>
                </a:ext>
              </a:extLst>
            </p:cNvPr>
            <p:cNvSpPr txBox="1"/>
            <p:nvPr/>
          </p:nvSpPr>
          <p:spPr>
            <a:xfrm>
              <a:off x="7187658" y="3501615"/>
              <a:ext cx="656888" cy="184666"/>
            </a:xfrm>
            <a:prstGeom prst="rect">
              <a:avLst/>
            </a:prstGeom>
            <a:noFill/>
          </p:spPr>
          <p:txBody>
            <a:bodyPr wrap="square" rtlCol="0">
              <a:spAutoFit/>
            </a:bodyPr>
            <a:lstStyle/>
            <a:p>
              <a:r>
                <a:rPr lang="en-US" sz="600" u="sng"/>
                <a:t>Legend</a:t>
              </a:r>
            </a:p>
          </p:txBody>
        </p:sp>
        <p:sp>
          <p:nvSpPr>
            <p:cNvPr id="37" name="TextBox 36">
              <a:extLst>
                <a:ext uri="{FF2B5EF4-FFF2-40B4-BE49-F238E27FC236}">
                  <a16:creationId xmlns:a16="http://schemas.microsoft.com/office/drawing/2014/main" id="{47AD8ABF-8AE1-3FE3-1EBF-F7051336BB11}"/>
                </a:ext>
              </a:extLst>
            </p:cNvPr>
            <p:cNvSpPr txBox="1"/>
            <p:nvPr/>
          </p:nvSpPr>
          <p:spPr>
            <a:xfrm>
              <a:off x="7137809" y="3615198"/>
              <a:ext cx="806231" cy="184666"/>
            </a:xfrm>
            <a:prstGeom prst="rect">
              <a:avLst/>
            </a:prstGeom>
            <a:noFill/>
          </p:spPr>
          <p:txBody>
            <a:bodyPr wrap="square" rtlCol="0">
              <a:spAutoFit/>
            </a:bodyPr>
            <a:lstStyle/>
            <a:p>
              <a:r>
                <a:rPr lang="en-US" sz="600"/>
                <a:t>Direction of travel</a:t>
              </a:r>
            </a:p>
          </p:txBody>
        </p:sp>
        <p:sp>
          <p:nvSpPr>
            <p:cNvPr id="38" name="TextBox 37">
              <a:extLst>
                <a:ext uri="{FF2B5EF4-FFF2-40B4-BE49-F238E27FC236}">
                  <a16:creationId xmlns:a16="http://schemas.microsoft.com/office/drawing/2014/main" id="{8C279DBD-D50F-7E11-0EB2-2B110223F37D}"/>
                </a:ext>
              </a:extLst>
            </p:cNvPr>
            <p:cNvSpPr txBox="1"/>
            <p:nvPr/>
          </p:nvSpPr>
          <p:spPr>
            <a:xfrm>
              <a:off x="6888791" y="5199167"/>
              <a:ext cx="647700" cy="276999"/>
            </a:xfrm>
            <a:prstGeom prst="rect">
              <a:avLst/>
            </a:prstGeom>
            <a:noFill/>
          </p:spPr>
          <p:txBody>
            <a:bodyPr wrap="square" rtlCol="0">
              <a:spAutoFit/>
            </a:bodyPr>
            <a:lstStyle/>
            <a:p>
              <a:pPr algn="ctr"/>
              <a:r>
                <a:rPr lang="en-US" sz="600"/>
                <a:t>Dynamic envelope</a:t>
              </a:r>
            </a:p>
          </p:txBody>
        </p:sp>
        <p:sp>
          <p:nvSpPr>
            <p:cNvPr id="41" name="TextBox 40">
              <a:extLst>
                <a:ext uri="{FF2B5EF4-FFF2-40B4-BE49-F238E27FC236}">
                  <a16:creationId xmlns:a16="http://schemas.microsoft.com/office/drawing/2014/main" id="{85CB3C73-4F78-8DFF-D4E4-94F4F32AB831}"/>
                </a:ext>
              </a:extLst>
            </p:cNvPr>
            <p:cNvSpPr txBox="1"/>
            <p:nvPr/>
          </p:nvSpPr>
          <p:spPr>
            <a:xfrm>
              <a:off x="6510943" y="5710430"/>
              <a:ext cx="1275613" cy="461665"/>
            </a:xfrm>
            <a:prstGeom prst="rect">
              <a:avLst/>
            </a:prstGeom>
            <a:noFill/>
          </p:spPr>
          <p:txBody>
            <a:bodyPr wrap="square" rtlCol="0">
              <a:spAutoFit/>
            </a:bodyPr>
            <a:lstStyle/>
            <a:p>
              <a:r>
                <a:rPr lang="en-US" sz="600"/>
                <a:t>Optional dynamic envelope pavement marking combined with optional do not block pavement marking</a:t>
              </a:r>
            </a:p>
          </p:txBody>
        </p:sp>
      </p:grpSp>
      <p:sp>
        <p:nvSpPr>
          <p:cNvPr id="42" name="TextBox 41" descr="Figure 8C-4 Example of Dynamic Envelope and Do Not Block pavement Markings at Grade Crossing">
            <a:extLst>
              <a:ext uri="{FF2B5EF4-FFF2-40B4-BE49-F238E27FC236}">
                <a16:creationId xmlns:a16="http://schemas.microsoft.com/office/drawing/2014/main" id="{45886BB9-09D3-F443-A0E1-B9D5BEDDD299}"/>
              </a:ext>
              <a:ext uri="{C183D7F6-B498-43B3-948B-1728B52AA6E4}">
                <adec:decorative xmlns:adec="http://schemas.microsoft.com/office/drawing/2017/decorative" val="0"/>
              </a:ext>
            </a:extLst>
          </p:cNvPr>
          <p:cNvSpPr txBox="1"/>
          <p:nvPr/>
        </p:nvSpPr>
        <p:spPr>
          <a:xfrm>
            <a:off x="5899149" y="2890097"/>
            <a:ext cx="4876802" cy="369332"/>
          </a:xfrm>
          <a:prstGeom prst="rect">
            <a:avLst/>
          </a:prstGeom>
          <a:noFill/>
        </p:spPr>
        <p:txBody>
          <a:bodyPr wrap="square" rtlCol="0">
            <a:spAutoFit/>
          </a:bodyPr>
          <a:lstStyle/>
          <a:p>
            <a:pPr algn="ctr"/>
            <a:r>
              <a:rPr lang="en-US" sz="900" b="1" dirty="0"/>
              <a:t>Figure 8C-4. Example of Dynamic Envelope and Do Not Block</a:t>
            </a:r>
          </a:p>
          <a:p>
            <a:pPr algn="ctr"/>
            <a:r>
              <a:rPr lang="en-US" sz="900" b="1" dirty="0"/>
              <a:t>Pavement Markings at Grade Crossing</a:t>
            </a:r>
          </a:p>
        </p:txBody>
      </p:sp>
      <p:sp>
        <p:nvSpPr>
          <p:cNvPr id="40" name="TextBox 39">
            <a:extLst>
              <a:ext uri="{FF2B5EF4-FFF2-40B4-BE49-F238E27FC236}">
                <a16:creationId xmlns:a16="http://schemas.microsoft.com/office/drawing/2014/main" id="{DE0D6A8A-1A17-0954-BC91-2CBA775138DA}"/>
              </a:ext>
              <a:ext uri="{C183D7F6-B498-43B3-948B-1728B52AA6E4}">
                <adec:decorative xmlns:adec="http://schemas.microsoft.com/office/drawing/2017/decorative" val="0"/>
              </a:ext>
            </a:extLst>
          </p:cNvPr>
          <p:cNvSpPr txBox="1"/>
          <p:nvPr/>
        </p:nvSpPr>
        <p:spPr>
          <a:xfrm>
            <a:off x="8877213" y="3406167"/>
            <a:ext cx="1221582" cy="184666"/>
          </a:xfrm>
          <a:prstGeom prst="rect">
            <a:avLst/>
          </a:prstGeom>
          <a:noFill/>
        </p:spPr>
        <p:txBody>
          <a:bodyPr wrap="square" rtlCol="0">
            <a:spAutoFit/>
          </a:bodyPr>
          <a:lstStyle/>
          <a:p>
            <a:r>
              <a:rPr lang="en-US" sz="600"/>
              <a:t>Note: </a:t>
            </a:r>
          </a:p>
        </p:txBody>
      </p:sp>
      <p:sp>
        <p:nvSpPr>
          <p:cNvPr id="39" name="TextBox 38">
            <a:extLst>
              <a:ext uri="{FF2B5EF4-FFF2-40B4-BE49-F238E27FC236}">
                <a16:creationId xmlns:a16="http://schemas.microsoft.com/office/drawing/2014/main" id="{44D75786-C12E-4632-BB40-C8B3DF66A897}"/>
              </a:ext>
              <a:ext uri="{C183D7F6-B498-43B3-948B-1728B52AA6E4}">
                <adec:decorative xmlns:adec="http://schemas.microsoft.com/office/drawing/2017/decorative" val="0"/>
              </a:ext>
            </a:extLst>
          </p:cNvPr>
          <p:cNvSpPr txBox="1"/>
          <p:nvPr/>
        </p:nvSpPr>
        <p:spPr>
          <a:xfrm>
            <a:off x="9076784" y="3412976"/>
            <a:ext cx="951385" cy="553998"/>
          </a:xfrm>
          <a:prstGeom prst="rect">
            <a:avLst/>
          </a:prstGeom>
          <a:noFill/>
        </p:spPr>
        <p:txBody>
          <a:bodyPr wrap="square" rtlCol="0">
            <a:spAutoFit/>
          </a:bodyPr>
          <a:lstStyle/>
          <a:p>
            <a:r>
              <a:rPr lang="en-US" sz="600"/>
              <a:t>Some pavement markings and other required traffic control devices have been omitted for clarity.</a:t>
            </a:r>
          </a:p>
        </p:txBody>
      </p:sp>
    </p:spTree>
    <p:extLst>
      <p:ext uri="{BB962C8B-B14F-4D97-AF65-F5344CB8AC3E}">
        <p14:creationId xmlns:p14="http://schemas.microsoft.com/office/powerpoint/2010/main" val="358903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4F809-AC4F-7509-474A-91BAF217C8BF}"/>
              </a:ext>
            </a:extLst>
          </p:cNvPr>
          <p:cNvSpPr>
            <a:spLocks noGrp="1"/>
          </p:cNvSpPr>
          <p:nvPr>
            <p:ph type="title"/>
          </p:nvPr>
        </p:nvSpPr>
        <p:spPr/>
        <p:txBody>
          <a:bodyPr/>
          <a:lstStyle/>
          <a:p>
            <a:r>
              <a:rPr lang="en-US"/>
              <a:t>Chapter 8D</a:t>
            </a:r>
            <a:br>
              <a:rPr lang="en-US"/>
            </a:br>
            <a:r>
              <a:rPr lang="en-US"/>
              <a:t>Flashing-Light Signals, Automatic Gates, and Traffic Control Signals</a:t>
            </a:r>
          </a:p>
        </p:txBody>
      </p:sp>
    </p:spTree>
    <p:extLst>
      <p:ext uri="{BB962C8B-B14F-4D97-AF65-F5344CB8AC3E}">
        <p14:creationId xmlns:p14="http://schemas.microsoft.com/office/powerpoint/2010/main" val="4057119982"/>
      </p:ext>
    </p:extLst>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E7717-F596-93BF-596E-8A027C632848}"/>
              </a:ext>
            </a:extLst>
          </p:cNvPr>
          <p:cNvSpPr>
            <a:spLocks noGrp="1"/>
          </p:cNvSpPr>
          <p:nvPr>
            <p:ph type="title"/>
          </p:nvPr>
        </p:nvSpPr>
        <p:spPr/>
        <p:txBody>
          <a:bodyPr/>
          <a:lstStyle/>
          <a:p>
            <a:r>
              <a:rPr lang="en-US" sz="3600"/>
              <a:t>Section 8D.02 Flashing-Light Signals</a:t>
            </a:r>
          </a:p>
        </p:txBody>
      </p:sp>
      <p:sp>
        <p:nvSpPr>
          <p:cNvPr id="4" name="Content Placeholder 3">
            <a:extLst>
              <a:ext uri="{FF2B5EF4-FFF2-40B4-BE49-F238E27FC236}">
                <a16:creationId xmlns:a16="http://schemas.microsoft.com/office/drawing/2014/main" id="{BEF5CFC0-2328-86A4-D8E8-808167D329A0}"/>
              </a:ext>
            </a:extLst>
          </p:cNvPr>
          <p:cNvSpPr>
            <a:spLocks noGrp="1"/>
          </p:cNvSpPr>
          <p:nvPr>
            <p:ph idx="1"/>
          </p:nvPr>
        </p:nvSpPr>
        <p:spPr>
          <a:xfrm>
            <a:off x="617621" y="1245704"/>
            <a:ext cx="7221454" cy="4450246"/>
          </a:xfrm>
        </p:spPr>
        <p:txBody>
          <a:bodyPr/>
          <a:lstStyle/>
          <a:p>
            <a:r>
              <a:rPr lang="en-US"/>
              <a:t>Number of Tracks plaque should be as low as practicable above flashing-light signal backgrounds</a:t>
            </a:r>
          </a:p>
          <a:p>
            <a:r>
              <a:rPr lang="en-US"/>
              <a:t>One pair of flashing lights should be provided</a:t>
            </a:r>
            <a:r>
              <a:rPr lang="en-US">
                <a:solidFill>
                  <a:srgbClr val="FF0000"/>
                </a:solidFill>
              </a:rPr>
              <a:t> </a:t>
            </a:r>
            <a:r>
              <a:rPr lang="en-US"/>
              <a:t>per approach lane of the roadway</a:t>
            </a:r>
          </a:p>
          <a:p>
            <a:r>
              <a:rPr lang="en-US"/>
              <a:t>Consider additional flashing-light signals if storage is lacking or to provide supplemental warning to pedestrians</a:t>
            </a:r>
          </a:p>
          <a:p>
            <a:endParaRPr lang="en-US"/>
          </a:p>
        </p:txBody>
      </p:sp>
      <p:pic>
        <p:nvPicPr>
          <p:cNvPr id="6" name="Picture 5" descr="Two red flashing-light signals are mounted horizontally on an overhead structure. Attached to a post, an alternating retroreflective red and white striped automatic gate assembly is shown with the gate arm in the vertical position. The gate has three red lights along the top edge and is shown in the horizontal position on the left side of the diagram. An R15-1 sign and an R15-2P sign with the words &quot;2 TRACKS&quot; are mounted on the post above two red horizontally-mounted flashing-light signals.">
            <a:extLst>
              <a:ext uri="{FF2B5EF4-FFF2-40B4-BE49-F238E27FC236}">
                <a16:creationId xmlns:a16="http://schemas.microsoft.com/office/drawing/2014/main" id="{08D604B6-54C5-7C8C-A2F9-1C24E450276A}"/>
              </a:ext>
              <a:ext uri="{C183D7F6-B498-43B3-948B-1728B52AA6E4}">
                <adec:decorative xmlns:adec="http://schemas.microsoft.com/office/drawing/2017/decorative" val="0"/>
              </a:ext>
            </a:extLst>
          </p:cNvPr>
          <p:cNvPicPr>
            <a:picLocks noChangeAspect="1"/>
          </p:cNvPicPr>
          <p:nvPr/>
        </p:nvPicPr>
        <p:blipFill rotWithShape="1">
          <a:blip r:embed="rId3"/>
          <a:srcRect l="-1003" t="4664" r="244" b="1037"/>
          <a:stretch/>
        </p:blipFill>
        <p:spPr>
          <a:xfrm>
            <a:off x="8132047" y="1245704"/>
            <a:ext cx="3657600" cy="4956976"/>
          </a:xfrm>
          <a:prstGeom prst="rect">
            <a:avLst/>
          </a:prstGeom>
        </p:spPr>
      </p:pic>
      <p:sp>
        <p:nvSpPr>
          <p:cNvPr id="16" name="Rectangle 15">
            <a:extLst>
              <a:ext uri="{FF2B5EF4-FFF2-40B4-BE49-F238E27FC236}">
                <a16:creationId xmlns:a16="http://schemas.microsoft.com/office/drawing/2014/main" id="{6B94EC24-D81D-C0E8-AB2B-6417681A4B64}"/>
              </a:ext>
              <a:ext uri="{C183D7F6-B498-43B3-948B-1728B52AA6E4}">
                <adec:decorative xmlns:adec="http://schemas.microsoft.com/office/drawing/2017/decorative" val="1"/>
              </a:ext>
            </a:extLst>
          </p:cNvPr>
          <p:cNvSpPr/>
          <p:nvPr/>
        </p:nvSpPr>
        <p:spPr>
          <a:xfrm flipV="1">
            <a:off x="8320088" y="5419725"/>
            <a:ext cx="3343494" cy="799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C1EFD361-7247-B3E9-F12E-F6632521A9E6}"/>
              </a:ext>
              <a:ext uri="{C183D7F6-B498-43B3-948B-1728B52AA6E4}">
                <adec:decorative xmlns:adec="http://schemas.microsoft.com/office/drawing/2017/decorative" val="1"/>
              </a:ext>
            </a:extLst>
          </p:cNvPr>
          <p:cNvGrpSpPr/>
          <p:nvPr/>
        </p:nvGrpSpPr>
        <p:grpSpPr>
          <a:xfrm>
            <a:off x="8161486" y="1244493"/>
            <a:ext cx="3682504" cy="4295815"/>
            <a:chOff x="8161486" y="1244493"/>
            <a:chExt cx="3682504" cy="4295815"/>
          </a:xfrm>
        </p:grpSpPr>
        <p:grpSp>
          <p:nvGrpSpPr>
            <p:cNvPr id="39" name="Group 38">
              <a:extLst>
                <a:ext uri="{FF2B5EF4-FFF2-40B4-BE49-F238E27FC236}">
                  <a16:creationId xmlns:a16="http://schemas.microsoft.com/office/drawing/2014/main" id="{88E95492-AAA6-F14F-285A-5A7CE3197887}"/>
                </a:ext>
                <a:ext uri="{C183D7F6-B498-43B3-948B-1728B52AA6E4}">
                  <adec:decorative xmlns:adec="http://schemas.microsoft.com/office/drawing/2017/decorative" val="1"/>
                </a:ext>
              </a:extLst>
            </p:cNvPr>
            <p:cNvGrpSpPr/>
            <p:nvPr/>
          </p:nvGrpSpPr>
          <p:grpSpPr>
            <a:xfrm>
              <a:off x="8161486" y="1244493"/>
              <a:ext cx="3682504" cy="4295815"/>
              <a:chOff x="8161486" y="1244493"/>
              <a:chExt cx="3682504" cy="4295815"/>
            </a:xfrm>
          </p:grpSpPr>
          <p:sp>
            <p:nvSpPr>
              <p:cNvPr id="5" name="Rectangle 4">
                <a:extLst>
                  <a:ext uri="{FF2B5EF4-FFF2-40B4-BE49-F238E27FC236}">
                    <a16:creationId xmlns:a16="http://schemas.microsoft.com/office/drawing/2014/main" id="{F5BC4C4D-5ADA-A8BC-0E22-38763F389631}"/>
                  </a:ext>
                </a:extLst>
              </p:cNvPr>
              <p:cNvSpPr/>
              <p:nvPr/>
            </p:nvSpPr>
            <p:spPr>
              <a:xfrm>
                <a:off x="9712326" y="1292225"/>
                <a:ext cx="581024" cy="117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5843369-F27D-E9DB-6553-976960C850EF}"/>
                  </a:ext>
                </a:extLst>
              </p:cNvPr>
              <p:cNvSpPr/>
              <p:nvPr/>
            </p:nvSpPr>
            <p:spPr>
              <a:xfrm>
                <a:off x="8750301" y="2022475"/>
                <a:ext cx="581024" cy="139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E0CC6EE-2F64-0BA9-1D22-AECFC36A8B0C}"/>
                  </a:ext>
                </a:extLst>
              </p:cNvPr>
              <p:cNvSpPr/>
              <p:nvPr/>
            </p:nvSpPr>
            <p:spPr>
              <a:xfrm>
                <a:off x="9480115" y="2162174"/>
                <a:ext cx="581024" cy="2254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335F251-BF48-0D69-83BA-F47C90E0DC0D}"/>
                  </a:ext>
                </a:extLst>
              </p:cNvPr>
              <p:cNvSpPr/>
              <p:nvPr/>
            </p:nvSpPr>
            <p:spPr>
              <a:xfrm>
                <a:off x="9784557" y="2805205"/>
                <a:ext cx="445869" cy="460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2A870C-7285-2C92-02A0-DAA90819E1D8}"/>
                  </a:ext>
                </a:extLst>
              </p:cNvPr>
              <p:cNvSpPr/>
              <p:nvPr/>
            </p:nvSpPr>
            <p:spPr>
              <a:xfrm flipV="1">
                <a:off x="10612437" y="3190705"/>
                <a:ext cx="292100" cy="702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3DB662C-D538-BFB2-CB0B-51B530C344B9}"/>
                  </a:ext>
                </a:extLst>
              </p:cNvPr>
              <p:cNvSpPr/>
              <p:nvPr/>
            </p:nvSpPr>
            <p:spPr>
              <a:xfrm flipV="1">
                <a:off x="10780632" y="3666170"/>
                <a:ext cx="294561" cy="730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EFFECD1-5F18-3C3E-C1DB-F04CA106E035}"/>
                  </a:ext>
                </a:extLst>
              </p:cNvPr>
              <p:cNvSpPr/>
              <p:nvPr/>
            </p:nvSpPr>
            <p:spPr>
              <a:xfrm flipV="1">
                <a:off x="11095037" y="3703288"/>
                <a:ext cx="173038" cy="172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7C4150B-FC38-8449-F459-001D4D71239E}"/>
                  </a:ext>
                </a:extLst>
              </p:cNvPr>
              <p:cNvSpPr/>
              <p:nvPr/>
            </p:nvSpPr>
            <p:spPr>
              <a:xfrm flipV="1">
                <a:off x="9974620" y="4055438"/>
                <a:ext cx="300474" cy="1474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39949A8-5FEC-BF28-D07A-9F95BE22780B}"/>
                  </a:ext>
                </a:extLst>
              </p:cNvPr>
              <p:cNvSpPr/>
              <p:nvPr/>
            </p:nvSpPr>
            <p:spPr>
              <a:xfrm flipV="1">
                <a:off x="11310501" y="4862681"/>
                <a:ext cx="445730" cy="1879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94740EB-74AF-2C83-90D2-1C0C348ED8E6}"/>
                  </a:ext>
                </a:extLst>
              </p:cNvPr>
              <p:cNvSpPr/>
              <p:nvPr/>
            </p:nvSpPr>
            <p:spPr>
              <a:xfrm flipV="1">
                <a:off x="11212869" y="5084136"/>
                <a:ext cx="543361" cy="259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C78B138-67F7-08E6-D60F-2BF7B86DFFBD}"/>
                  </a:ext>
                </a:extLst>
              </p:cNvPr>
              <p:cNvSpPr/>
              <p:nvPr/>
            </p:nvSpPr>
            <p:spPr>
              <a:xfrm flipV="1">
                <a:off x="9900801" y="4736305"/>
                <a:ext cx="300474" cy="1474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7669157-C2F3-175A-4BF7-F513D820449D}"/>
                  </a:ext>
                </a:extLst>
              </p:cNvPr>
              <p:cNvSpPr/>
              <p:nvPr/>
            </p:nvSpPr>
            <p:spPr>
              <a:xfrm flipV="1">
                <a:off x="9303603" y="4829173"/>
                <a:ext cx="369035" cy="1474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0FF7B5-83F0-84EF-1FAA-DE904E41A0D5}"/>
                  </a:ext>
                </a:extLst>
              </p:cNvPr>
              <p:cNvSpPr/>
              <p:nvPr/>
            </p:nvSpPr>
            <p:spPr>
              <a:xfrm flipV="1">
                <a:off x="8411834" y="4150688"/>
                <a:ext cx="1300492" cy="1474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2B0FD95-8674-5295-AA00-5A1990BB279E}"/>
                  </a:ext>
                </a:extLst>
              </p:cNvPr>
              <p:cNvSpPr/>
              <p:nvPr/>
            </p:nvSpPr>
            <p:spPr>
              <a:xfrm flipV="1">
                <a:off x="8254671" y="4530724"/>
                <a:ext cx="986960" cy="519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F68CF74-DB50-23F4-56A3-3462E3616B33}"/>
                  </a:ext>
                </a:extLst>
              </p:cNvPr>
              <p:cNvSpPr/>
              <p:nvPr/>
            </p:nvSpPr>
            <p:spPr>
              <a:xfrm flipV="1">
                <a:off x="10044113" y="5050628"/>
                <a:ext cx="122295" cy="1071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5F340956-2AFF-09EB-45E3-CBF00408D5C5}"/>
                  </a:ext>
                </a:extLst>
              </p:cNvPr>
              <p:cNvSpPr txBox="1"/>
              <p:nvPr/>
            </p:nvSpPr>
            <p:spPr>
              <a:xfrm>
                <a:off x="9633386" y="1244493"/>
                <a:ext cx="1240989" cy="169277"/>
              </a:xfrm>
              <a:prstGeom prst="rect">
                <a:avLst/>
              </a:prstGeom>
              <a:noFill/>
            </p:spPr>
            <p:txBody>
              <a:bodyPr wrap="square" rtlCol="0">
                <a:spAutoFit/>
              </a:bodyPr>
              <a:lstStyle/>
              <a:p>
                <a:r>
                  <a:rPr lang="en-US" sz="500"/>
                  <a:t>Length as specified</a:t>
                </a:r>
              </a:p>
            </p:txBody>
          </p:sp>
          <p:sp>
            <p:nvSpPr>
              <p:cNvPr id="23" name="TextBox 22">
                <a:extLst>
                  <a:ext uri="{FF2B5EF4-FFF2-40B4-BE49-F238E27FC236}">
                    <a16:creationId xmlns:a16="http://schemas.microsoft.com/office/drawing/2014/main" id="{88DB0275-E63D-BC33-96E6-8881C6DBC004}"/>
                  </a:ext>
                </a:extLst>
              </p:cNvPr>
              <p:cNvSpPr txBox="1"/>
              <p:nvPr/>
            </p:nvSpPr>
            <p:spPr>
              <a:xfrm>
                <a:off x="8783855" y="1969214"/>
                <a:ext cx="513915" cy="246221"/>
              </a:xfrm>
              <a:prstGeom prst="rect">
                <a:avLst/>
              </a:prstGeom>
              <a:noFill/>
            </p:spPr>
            <p:txBody>
              <a:bodyPr wrap="square" rtlCol="0">
                <a:spAutoFit/>
              </a:bodyPr>
              <a:lstStyle/>
              <a:p>
                <a:pPr algn="ctr"/>
                <a:r>
                  <a:rPr lang="en-US" sz="500"/>
                  <a:t>8 inches or 12 inches</a:t>
                </a:r>
              </a:p>
            </p:txBody>
          </p:sp>
          <p:sp>
            <p:nvSpPr>
              <p:cNvPr id="24" name="TextBox 23">
                <a:extLst>
                  <a:ext uri="{FF2B5EF4-FFF2-40B4-BE49-F238E27FC236}">
                    <a16:creationId xmlns:a16="http://schemas.microsoft.com/office/drawing/2014/main" id="{3A7B1657-3870-9279-296A-42A8C2852771}"/>
                  </a:ext>
                </a:extLst>
              </p:cNvPr>
              <p:cNvSpPr txBox="1"/>
              <p:nvPr/>
            </p:nvSpPr>
            <p:spPr>
              <a:xfrm>
                <a:off x="9292214" y="2113303"/>
                <a:ext cx="840223" cy="323165"/>
              </a:xfrm>
              <a:prstGeom prst="rect">
                <a:avLst/>
              </a:prstGeom>
              <a:noFill/>
            </p:spPr>
            <p:txBody>
              <a:bodyPr wrap="square" rtlCol="0">
                <a:spAutoFit/>
              </a:bodyPr>
              <a:lstStyle/>
              <a:p>
                <a:pPr algn="ctr"/>
                <a:r>
                  <a:rPr lang="en-US" sz="500"/>
                  <a:t>17 ft MIN.</a:t>
                </a:r>
              </a:p>
              <a:p>
                <a:pPr algn="ctr"/>
                <a:r>
                  <a:rPr lang="en-US" sz="500"/>
                  <a:t>clearance above</a:t>
                </a:r>
              </a:p>
              <a:p>
                <a:pPr algn="ctr"/>
                <a:r>
                  <a:rPr lang="en-US" sz="500"/>
                  <a:t>crown of the roadway</a:t>
                </a:r>
              </a:p>
            </p:txBody>
          </p:sp>
          <p:sp>
            <p:nvSpPr>
              <p:cNvPr id="25" name="TextBox 24">
                <a:extLst>
                  <a:ext uri="{FF2B5EF4-FFF2-40B4-BE49-F238E27FC236}">
                    <a16:creationId xmlns:a16="http://schemas.microsoft.com/office/drawing/2014/main" id="{CF1E8538-6747-1B9B-3912-37A2B6170A47}"/>
                  </a:ext>
                </a:extLst>
              </p:cNvPr>
              <p:cNvSpPr txBox="1"/>
              <p:nvPr/>
            </p:nvSpPr>
            <p:spPr>
              <a:xfrm>
                <a:off x="9675904" y="2771541"/>
                <a:ext cx="645149" cy="477054"/>
              </a:xfrm>
              <a:prstGeom prst="rect">
                <a:avLst/>
              </a:prstGeom>
              <a:noFill/>
            </p:spPr>
            <p:txBody>
              <a:bodyPr wrap="square" rtlCol="0">
                <a:spAutoFit/>
              </a:bodyPr>
              <a:lstStyle/>
              <a:p>
                <a:pPr algn="r"/>
                <a:r>
                  <a:rPr lang="en-US" sz="500"/>
                  <a:t>Edge of the traffic control device that is nearest to the roadway</a:t>
                </a:r>
              </a:p>
            </p:txBody>
          </p:sp>
          <p:sp>
            <p:nvSpPr>
              <p:cNvPr id="26" name="TextBox 25">
                <a:extLst>
                  <a:ext uri="{FF2B5EF4-FFF2-40B4-BE49-F238E27FC236}">
                    <a16:creationId xmlns:a16="http://schemas.microsoft.com/office/drawing/2014/main" id="{07EF88D6-0373-E807-3C28-CFF62017CC76}"/>
                  </a:ext>
                </a:extLst>
              </p:cNvPr>
              <p:cNvSpPr txBox="1"/>
              <p:nvPr/>
            </p:nvSpPr>
            <p:spPr>
              <a:xfrm>
                <a:off x="10332165" y="3144279"/>
                <a:ext cx="645149" cy="169277"/>
              </a:xfrm>
              <a:prstGeom prst="rect">
                <a:avLst/>
              </a:prstGeom>
              <a:noFill/>
            </p:spPr>
            <p:txBody>
              <a:bodyPr wrap="square" rtlCol="0">
                <a:spAutoFit/>
              </a:bodyPr>
              <a:lstStyle/>
              <a:p>
                <a:pPr algn="r"/>
                <a:r>
                  <a:rPr lang="en-US" sz="500"/>
                  <a:t>30 inches</a:t>
                </a:r>
              </a:p>
            </p:txBody>
          </p:sp>
          <p:sp>
            <p:nvSpPr>
              <p:cNvPr id="27" name="TextBox 26">
                <a:extLst>
                  <a:ext uri="{FF2B5EF4-FFF2-40B4-BE49-F238E27FC236}">
                    <a16:creationId xmlns:a16="http://schemas.microsoft.com/office/drawing/2014/main" id="{8A0382EA-002C-DBDD-DE64-FA6E44281F0F}"/>
                  </a:ext>
                </a:extLst>
              </p:cNvPr>
              <p:cNvSpPr txBox="1"/>
              <p:nvPr/>
            </p:nvSpPr>
            <p:spPr>
              <a:xfrm>
                <a:off x="10500246" y="3620174"/>
                <a:ext cx="645149" cy="169277"/>
              </a:xfrm>
              <a:prstGeom prst="rect">
                <a:avLst/>
              </a:prstGeom>
              <a:noFill/>
            </p:spPr>
            <p:txBody>
              <a:bodyPr wrap="square" rtlCol="0">
                <a:spAutoFit/>
              </a:bodyPr>
              <a:lstStyle/>
              <a:p>
                <a:pPr algn="r"/>
                <a:r>
                  <a:rPr lang="en-US" sz="500"/>
                  <a:t>15 inches</a:t>
                </a:r>
              </a:p>
            </p:txBody>
          </p:sp>
          <p:sp>
            <p:nvSpPr>
              <p:cNvPr id="28" name="TextBox 27">
                <a:extLst>
                  <a:ext uri="{FF2B5EF4-FFF2-40B4-BE49-F238E27FC236}">
                    <a16:creationId xmlns:a16="http://schemas.microsoft.com/office/drawing/2014/main" id="{644F5E30-477A-E058-7785-03ADCD8D9F3B}"/>
                  </a:ext>
                </a:extLst>
              </p:cNvPr>
              <p:cNvSpPr txBox="1"/>
              <p:nvPr/>
            </p:nvSpPr>
            <p:spPr>
              <a:xfrm>
                <a:off x="9629945" y="5012025"/>
                <a:ext cx="645149" cy="169277"/>
              </a:xfrm>
              <a:prstGeom prst="rect">
                <a:avLst/>
              </a:prstGeom>
              <a:noFill/>
            </p:spPr>
            <p:txBody>
              <a:bodyPr wrap="square" rtlCol="0">
                <a:spAutoFit/>
              </a:bodyPr>
              <a:lstStyle/>
              <a:p>
                <a:pPr algn="r"/>
                <a:r>
                  <a:rPr lang="en-US" sz="500"/>
                  <a:t>2 ft *</a:t>
                </a:r>
              </a:p>
            </p:txBody>
          </p:sp>
          <p:sp>
            <p:nvSpPr>
              <p:cNvPr id="29" name="TextBox 28">
                <a:extLst>
                  <a:ext uri="{FF2B5EF4-FFF2-40B4-BE49-F238E27FC236}">
                    <a16:creationId xmlns:a16="http://schemas.microsoft.com/office/drawing/2014/main" id="{44EFE281-58F6-9FE5-BB64-29F5F3C24B71}"/>
                  </a:ext>
                </a:extLst>
              </p:cNvPr>
              <p:cNvSpPr txBox="1"/>
              <p:nvPr/>
            </p:nvSpPr>
            <p:spPr>
              <a:xfrm>
                <a:off x="9810428" y="4701678"/>
                <a:ext cx="501422" cy="246221"/>
              </a:xfrm>
              <a:prstGeom prst="rect">
                <a:avLst/>
              </a:prstGeom>
              <a:noFill/>
            </p:spPr>
            <p:txBody>
              <a:bodyPr wrap="square" rtlCol="0">
                <a:spAutoFit/>
              </a:bodyPr>
              <a:lstStyle/>
              <a:p>
                <a:r>
                  <a:rPr lang="en-US" sz="500"/>
                  <a:t>Face of curb</a:t>
                </a:r>
              </a:p>
            </p:txBody>
          </p:sp>
          <p:sp>
            <p:nvSpPr>
              <p:cNvPr id="30" name="TextBox 29">
                <a:extLst>
                  <a:ext uri="{FF2B5EF4-FFF2-40B4-BE49-F238E27FC236}">
                    <a16:creationId xmlns:a16="http://schemas.microsoft.com/office/drawing/2014/main" id="{713157AB-9C4A-E9DD-97EA-3C5EAAAFDE81}"/>
                  </a:ext>
                </a:extLst>
              </p:cNvPr>
              <p:cNvSpPr txBox="1"/>
              <p:nvPr/>
            </p:nvSpPr>
            <p:spPr>
              <a:xfrm>
                <a:off x="9286430" y="4779796"/>
                <a:ext cx="501422" cy="246221"/>
              </a:xfrm>
              <a:prstGeom prst="rect">
                <a:avLst/>
              </a:prstGeom>
              <a:noFill/>
            </p:spPr>
            <p:txBody>
              <a:bodyPr wrap="square" rtlCol="0">
                <a:spAutoFit/>
              </a:bodyPr>
              <a:lstStyle/>
              <a:p>
                <a:r>
                  <a:rPr lang="en-US" sz="500"/>
                  <a:t>3.5 ft MIN.</a:t>
                </a:r>
              </a:p>
              <a:p>
                <a:r>
                  <a:rPr lang="en-US" sz="500"/>
                  <a:t>4.5 ft MAX.</a:t>
                </a:r>
              </a:p>
            </p:txBody>
          </p:sp>
          <p:sp>
            <p:nvSpPr>
              <p:cNvPr id="31" name="TextBox 30">
                <a:extLst>
                  <a:ext uri="{FF2B5EF4-FFF2-40B4-BE49-F238E27FC236}">
                    <a16:creationId xmlns:a16="http://schemas.microsoft.com/office/drawing/2014/main" id="{19FBE2EE-B59F-6B3C-C5AD-56A98CF40CCF}"/>
                  </a:ext>
                </a:extLst>
              </p:cNvPr>
              <p:cNvSpPr txBox="1"/>
              <p:nvPr/>
            </p:nvSpPr>
            <p:spPr>
              <a:xfrm>
                <a:off x="9950564" y="4006061"/>
                <a:ext cx="501422" cy="246221"/>
              </a:xfrm>
              <a:prstGeom prst="rect">
                <a:avLst/>
              </a:prstGeom>
              <a:noFill/>
            </p:spPr>
            <p:txBody>
              <a:bodyPr wrap="square" rtlCol="0">
                <a:spAutoFit/>
              </a:bodyPr>
              <a:lstStyle/>
              <a:p>
                <a:r>
                  <a:rPr lang="en-US" sz="500"/>
                  <a:t>8 ft MIN.</a:t>
                </a:r>
              </a:p>
              <a:p>
                <a:r>
                  <a:rPr lang="en-US" sz="500"/>
                  <a:t>9 ft MAX.</a:t>
                </a:r>
              </a:p>
            </p:txBody>
          </p:sp>
          <p:sp>
            <p:nvSpPr>
              <p:cNvPr id="32" name="TextBox 31">
                <a:extLst>
                  <a:ext uri="{FF2B5EF4-FFF2-40B4-BE49-F238E27FC236}">
                    <a16:creationId xmlns:a16="http://schemas.microsoft.com/office/drawing/2014/main" id="{4A9E60F1-2568-E0F1-E1A0-6F84257B0745}"/>
                  </a:ext>
                </a:extLst>
              </p:cNvPr>
              <p:cNvSpPr txBox="1"/>
              <p:nvPr/>
            </p:nvSpPr>
            <p:spPr>
              <a:xfrm>
                <a:off x="8161486" y="4530724"/>
                <a:ext cx="1122649" cy="630942"/>
              </a:xfrm>
              <a:prstGeom prst="rect">
                <a:avLst/>
              </a:prstGeom>
              <a:noFill/>
            </p:spPr>
            <p:txBody>
              <a:bodyPr wrap="square" rtlCol="0">
                <a:spAutoFit/>
              </a:bodyPr>
              <a:lstStyle/>
              <a:p>
                <a:r>
                  <a:rPr lang="en-US" sz="500"/>
                  <a:t>The minimum width of the retroreflective sheeting for the first 32 feet of the gate arm is 4 inches and the minimum width of the retroreflective sheeting from the end of the first 32 feet to the tip of the gate arm is 2 inches.</a:t>
                </a:r>
              </a:p>
            </p:txBody>
          </p:sp>
          <p:sp>
            <p:nvSpPr>
              <p:cNvPr id="34" name="TextBox 33">
                <a:extLst>
                  <a:ext uri="{FF2B5EF4-FFF2-40B4-BE49-F238E27FC236}">
                    <a16:creationId xmlns:a16="http://schemas.microsoft.com/office/drawing/2014/main" id="{A9478ECD-C469-9AE8-B1A4-FE9D59DCF808}"/>
                  </a:ext>
                </a:extLst>
              </p:cNvPr>
              <p:cNvSpPr txBox="1"/>
              <p:nvPr/>
            </p:nvSpPr>
            <p:spPr>
              <a:xfrm>
                <a:off x="11217329" y="4833544"/>
                <a:ext cx="626661" cy="246221"/>
              </a:xfrm>
              <a:prstGeom prst="rect">
                <a:avLst/>
              </a:prstGeom>
              <a:noFill/>
            </p:spPr>
            <p:txBody>
              <a:bodyPr wrap="square" rtlCol="0">
                <a:spAutoFit/>
              </a:bodyPr>
              <a:lstStyle/>
              <a:p>
                <a:r>
                  <a:rPr lang="en-US" sz="500"/>
                  <a:t>Counterweight </a:t>
                </a:r>
              </a:p>
              <a:p>
                <a:r>
                  <a:rPr lang="en-US" sz="500"/>
                  <a:t>(see Note 1)</a:t>
                </a:r>
              </a:p>
            </p:txBody>
          </p:sp>
          <p:sp>
            <p:nvSpPr>
              <p:cNvPr id="35" name="TextBox 34">
                <a:extLst>
                  <a:ext uri="{FF2B5EF4-FFF2-40B4-BE49-F238E27FC236}">
                    <a16:creationId xmlns:a16="http://schemas.microsoft.com/office/drawing/2014/main" id="{8FA240C6-BE55-2965-164D-0C32F9DD1995}"/>
                  </a:ext>
                </a:extLst>
              </p:cNvPr>
              <p:cNvSpPr txBox="1"/>
              <p:nvPr/>
            </p:nvSpPr>
            <p:spPr>
              <a:xfrm>
                <a:off x="11145395" y="5080566"/>
                <a:ext cx="626661" cy="338554"/>
              </a:xfrm>
              <a:prstGeom prst="rect">
                <a:avLst/>
              </a:prstGeom>
              <a:noFill/>
            </p:spPr>
            <p:txBody>
              <a:bodyPr wrap="square" rtlCol="0">
                <a:spAutoFit/>
              </a:bodyPr>
              <a:lstStyle/>
              <a:p>
                <a:r>
                  <a:rPr lang="en-US" sz="400"/>
                  <a:t>4 inches</a:t>
                </a:r>
              </a:p>
              <a:p>
                <a:r>
                  <a:rPr lang="en-US" sz="400"/>
                  <a:t>MAX. above</a:t>
                </a:r>
              </a:p>
              <a:p>
                <a:r>
                  <a:rPr lang="en-US" sz="400"/>
                  <a:t>ground level</a:t>
                </a:r>
              </a:p>
              <a:p>
                <a:r>
                  <a:rPr lang="en-US" sz="400"/>
                  <a:t>(see Note 2)</a:t>
                </a:r>
              </a:p>
            </p:txBody>
          </p:sp>
          <p:sp>
            <p:nvSpPr>
              <p:cNvPr id="36" name="TextBox 35">
                <a:extLst>
                  <a:ext uri="{FF2B5EF4-FFF2-40B4-BE49-F238E27FC236}">
                    <a16:creationId xmlns:a16="http://schemas.microsoft.com/office/drawing/2014/main" id="{998DAB6B-3AB9-30A6-C0F2-ED7CBAE80C3A}"/>
                  </a:ext>
                </a:extLst>
              </p:cNvPr>
              <p:cNvSpPr txBox="1"/>
              <p:nvPr/>
            </p:nvSpPr>
            <p:spPr>
              <a:xfrm>
                <a:off x="8268483" y="5371031"/>
                <a:ext cx="830273" cy="169277"/>
              </a:xfrm>
              <a:prstGeom prst="rect">
                <a:avLst/>
              </a:prstGeom>
              <a:noFill/>
            </p:spPr>
            <p:txBody>
              <a:bodyPr wrap="square" rtlCol="0">
                <a:spAutoFit/>
              </a:bodyPr>
              <a:lstStyle/>
              <a:p>
                <a:r>
                  <a:rPr lang="en-US" sz="500"/>
                  <a:t>Crown of the roadway</a:t>
                </a:r>
              </a:p>
            </p:txBody>
          </p:sp>
        </p:grpSp>
        <p:sp>
          <p:nvSpPr>
            <p:cNvPr id="33" name="TextBox 32">
              <a:extLst>
                <a:ext uri="{FF2B5EF4-FFF2-40B4-BE49-F238E27FC236}">
                  <a16:creationId xmlns:a16="http://schemas.microsoft.com/office/drawing/2014/main" id="{67D29EA4-3D4A-039B-24B0-5555242AB8C9}"/>
                </a:ext>
                <a:ext uri="{C183D7F6-B498-43B3-948B-1728B52AA6E4}">
                  <adec:decorative xmlns:adec="http://schemas.microsoft.com/office/drawing/2017/decorative" val="0"/>
                </a:ext>
              </a:extLst>
            </p:cNvPr>
            <p:cNvSpPr txBox="1"/>
            <p:nvPr/>
          </p:nvSpPr>
          <p:spPr>
            <a:xfrm>
              <a:off x="8409458" y="4116860"/>
              <a:ext cx="1388270" cy="246221"/>
            </a:xfrm>
            <a:prstGeom prst="rect">
              <a:avLst/>
            </a:prstGeom>
            <a:noFill/>
          </p:spPr>
          <p:txBody>
            <a:bodyPr wrap="square" rtlCol="0">
              <a:spAutoFit/>
            </a:bodyPr>
            <a:lstStyle/>
            <a:p>
              <a:pPr algn="ctr"/>
              <a:r>
                <a:rPr lang="en-US" sz="500"/>
                <a:t>Minimum of three red lights positioned as appropriate for approaching traffic</a:t>
              </a:r>
            </a:p>
          </p:txBody>
        </p:sp>
      </p:grpSp>
      <p:sp>
        <p:nvSpPr>
          <p:cNvPr id="38" name="TextBox 37">
            <a:extLst>
              <a:ext uri="{FF2B5EF4-FFF2-40B4-BE49-F238E27FC236}">
                <a16:creationId xmlns:a16="http://schemas.microsoft.com/office/drawing/2014/main" id="{B255B003-8E11-FFE3-4E4F-5FC9D5337FBC}"/>
              </a:ext>
            </a:extLst>
          </p:cNvPr>
          <p:cNvSpPr txBox="1"/>
          <p:nvPr/>
        </p:nvSpPr>
        <p:spPr>
          <a:xfrm>
            <a:off x="8973453" y="5479247"/>
            <a:ext cx="2843365" cy="169277"/>
          </a:xfrm>
          <a:prstGeom prst="rect">
            <a:avLst/>
          </a:prstGeom>
          <a:noFill/>
        </p:spPr>
        <p:txBody>
          <a:bodyPr wrap="square" rtlCol="0">
            <a:spAutoFit/>
          </a:bodyPr>
          <a:lstStyle/>
          <a:p>
            <a:r>
              <a:rPr lang="en-US" sz="500"/>
              <a:t>For locating this reference line on an approach that does not have a curb, see Section 8D.01.</a:t>
            </a:r>
          </a:p>
        </p:txBody>
      </p:sp>
      <p:sp>
        <p:nvSpPr>
          <p:cNvPr id="37" name="TextBox 36">
            <a:extLst>
              <a:ext uri="{FF2B5EF4-FFF2-40B4-BE49-F238E27FC236}">
                <a16:creationId xmlns:a16="http://schemas.microsoft.com/office/drawing/2014/main" id="{3D01C61E-E364-1AB7-7874-B7369077B1EC}"/>
              </a:ext>
            </a:extLst>
          </p:cNvPr>
          <p:cNvSpPr txBox="1"/>
          <p:nvPr/>
        </p:nvSpPr>
        <p:spPr>
          <a:xfrm>
            <a:off x="8322434" y="5551885"/>
            <a:ext cx="2988067" cy="707886"/>
          </a:xfrm>
          <a:prstGeom prst="rect">
            <a:avLst/>
          </a:prstGeom>
          <a:noFill/>
        </p:spPr>
        <p:txBody>
          <a:bodyPr wrap="square" rtlCol="0">
            <a:spAutoFit/>
          </a:bodyPr>
          <a:lstStyle/>
          <a:p>
            <a:r>
              <a:rPr lang="en-US" sz="500"/>
              <a:t>Notes:</a:t>
            </a:r>
          </a:p>
          <a:p>
            <a:pPr marL="91440" indent="-457200"/>
            <a:r>
              <a:rPr lang="en-US" sz="500"/>
              <a:t>1.  Where gates are located in the median, additional median width may be required to provide the minimum clearance for the counterweight supports.</a:t>
            </a:r>
          </a:p>
          <a:p>
            <a:pPr marL="91440" indent="-457200"/>
            <a:endParaRPr lang="en-US" sz="500"/>
          </a:p>
          <a:p>
            <a:pPr marL="91440" indent="-457200"/>
            <a:r>
              <a:rPr lang="en-US" sz="500"/>
              <a:t>2.  The top of the signal foundation should be no more than 4 inches above the surface of the ground and should be at the same elevation as the crown of the roadway.  Where site conditions would not allow this to be achieved, the shoulder side slope should be re-graded or the height of the signal post should be adjusted to meet the 17-foot vertical clearance requirement. </a:t>
            </a:r>
          </a:p>
        </p:txBody>
      </p:sp>
      <p:sp>
        <p:nvSpPr>
          <p:cNvPr id="3" name="TextBox 2">
            <a:extLst>
              <a:ext uri="{FF2B5EF4-FFF2-40B4-BE49-F238E27FC236}">
                <a16:creationId xmlns:a16="http://schemas.microsoft.com/office/drawing/2014/main" id="{2A6FF669-FFCC-BB4A-7201-1D008AF9FF73}"/>
              </a:ext>
            </a:extLst>
          </p:cNvPr>
          <p:cNvSpPr txBox="1"/>
          <p:nvPr/>
        </p:nvSpPr>
        <p:spPr>
          <a:xfrm>
            <a:off x="8188888" y="932872"/>
            <a:ext cx="3714827" cy="369332"/>
          </a:xfrm>
          <a:prstGeom prst="rect">
            <a:avLst/>
          </a:prstGeom>
          <a:noFill/>
        </p:spPr>
        <p:txBody>
          <a:bodyPr wrap="square" rtlCol="0">
            <a:spAutoFit/>
          </a:bodyPr>
          <a:lstStyle/>
          <a:p>
            <a:pPr algn="ctr"/>
            <a:r>
              <a:rPr lang="en-US" sz="900" b="1" dirty="0"/>
              <a:t>Figure 8D-1. Composite Drawing of Active Traffic Control Devices for Grade Crossings Showing Clearances</a:t>
            </a:r>
          </a:p>
        </p:txBody>
      </p:sp>
    </p:spTree>
    <p:extLst>
      <p:ext uri="{BB962C8B-B14F-4D97-AF65-F5344CB8AC3E}">
        <p14:creationId xmlns:p14="http://schemas.microsoft.com/office/powerpoint/2010/main" val="2406697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FE31F-5262-379F-97D3-3E236775D5F3}"/>
              </a:ext>
            </a:extLst>
          </p:cNvPr>
          <p:cNvSpPr>
            <a:spLocks noGrp="1"/>
          </p:cNvSpPr>
          <p:nvPr>
            <p:ph type="title"/>
          </p:nvPr>
        </p:nvSpPr>
        <p:spPr/>
        <p:txBody>
          <a:bodyPr/>
          <a:lstStyle/>
          <a:p>
            <a:r>
              <a:rPr lang="en-US" sz="3600"/>
              <a:t>Section 8D.03 Automatic Gates</a:t>
            </a:r>
          </a:p>
        </p:txBody>
      </p:sp>
      <p:sp>
        <p:nvSpPr>
          <p:cNvPr id="4" name="Content Placeholder 3">
            <a:extLst>
              <a:ext uri="{FF2B5EF4-FFF2-40B4-BE49-F238E27FC236}">
                <a16:creationId xmlns:a16="http://schemas.microsoft.com/office/drawing/2014/main" id="{6B49C9EF-908F-B774-2C11-B6BF21AB83E2}"/>
              </a:ext>
            </a:extLst>
          </p:cNvPr>
          <p:cNvSpPr>
            <a:spLocks noGrp="1"/>
          </p:cNvSpPr>
          <p:nvPr>
            <p:ph idx="1"/>
          </p:nvPr>
        </p:nvSpPr>
        <p:spPr>
          <a:xfrm>
            <a:off x="617621" y="1245704"/>
            <a:ext cx="7187410" cy="4579030"/>
          </a:xfrm>
        </p:spPr>
        <p:txBody>
          <a:bodyPr>
            <a:normAutofit/>
          </a:bodyPr>
          <a:lstStyle/>
          <a:p>
            <a:r>
              <a:rPr lang="en-US" dirty="0"/>
              <a:t>Width of retroreflective sheeting shall be:</a:t>
            </a:r>
          </a:p>
          <a:p>
            <a:pPr lvl="1"/>
            <a:r>
              <a:rPr lang="en-US" dirty="0"/>
              <a:t>At least 4 inches for the first 32 ft of gate arm length</a:t>
            </a:r>
          </a:p>
          <a:p>
            <a:pPr lvl="1"/>
            <a:r>
              <a:rPr lang="en-US" dirty="0"/>
              <a:t>At least 2 inches beyond 32 ft to tip of gate arm</a:t>
            </a:r>
          </a:p>
          <a:p>
            <a:r>
              <a:rPr lang="en-US" dirty="0"/>
              <a:t>Gate arm lights shall flash alternately in unison with flashing-light signals</a:t>
            </a:r>
          </a:p>
          <a:p>
            <a:r>
              <a:rPr lang="en-US" dirty="0"/>
              <a:t>Gate arm should be 3.5 ft to 4.5 ft above roadway crown when in down position</a:t>
            </a:r>
          </a:p>
          <a:p>
            <a:endParaRPr lang="en-US" dirty="0"/>
          </a:p>
        </p:txBody>
      </p:sp>
      <p:grpSp>
        <p:nvGrpSpPr>
          <p:cNvPr id="18" name="Group 17" descr="A horizontal retroflective red and white gate arm with three red lights on the top edge of the arm is shown with dimensions labeled as described in the slide bullets.">
            <a:extLst>
              <a:ext uri="{FF2B5EF4-FFF2-40B4-BE49-F238E27FC236}">
                <a16:creationId xmlns:a16="http://schemas.microsoft.com/office/drawing/2014/main" id="{2F3A2FCC-463C-F54F-3B9D-324ED4F7C0EC}"/>
              </a:ext>
            </a:extLst>
          </p:cNvPr>
          <p:cNvGrpSpPr/>
          <p:nvPr/>
        </p:nvGrpSpPr>
        <p:grpSpPr>
          <a:xfrm>
            <a:off x="7767481" y="1996019"/>
            <a:ext cx="4334305" cy="3399507"/>
            <a:chOff x="7639664" y="1868199"/>
            <a:chExt cx="4334305" cy="3399507"/>
          </a:xfrm>
        </p:grpSpPr>
        <p:pic>
          <p:nvPicPr>
            <p:cNvPr id="6" name="Picture 5">
              <a:extLst>
                <a:ext uri="{FF2B5EF4-FFF2-40B4-BE49-F238E27FC236}">
                  <a16:creationId xmlns:a16="http://schemas.microsoft.com/office/drawing/2014/main" id="{DB1001D0-42CC-B5D0-B4E4-F1994F6312FE}"/>
                </a:ext>
              </a:extLst>
            </p:cNvPr>
            <p:cNvPicPr>
              <a:picLocks noChangeAspect="1"/>
            </p:cNvPicPr>
            <p:nvPr/>
          </p:nvPicPr>
          <p:blipFill>
            <a:blip r:embed="rId3"/>
            <a:srcRect l="5120"/>
            <a:stretch>
              <a:fillRect/>
            </a:stretch>
          </p:blipFill>
          <p:spPr>
            <a:xfrm>
              <a:off x="7639664" y="1970929"/>
              <a:ext cx="4218669" cy="3159797"/>
            </a:xfrm>
            <a:prstGeom prst="rect">
              <a:avLst/>
            </a:prstGeom>
          </p:spPr>
        </p:pic>
        <p:sp>
          <p:nvSpPr>
            <p:cNvPr id="5" name="Rectangle 4">
              <a:extLst>
                <a:ext uri="{FF2B5EF4-FFF2-40B4-BE49-F238E27FC236}">
                  <a16:creationId xmlns:a16="http://schemas.microsoft.com/office/drawing/2014/main" id="{4482769C-0E63-3E30-B069-2CEB92D9F268}"/>
                </a:ext>
              </a:extLst>
            </p:cNvPr>
            <p:cNvSpPr/>
            <p:nvPr/>
          </p:nvSpPr>
          <p:spPr bwMode="auto">
            <a:xfrm>
              <a:off x="7792998" y="2919796"/>
              <a:ext cx="2362200" cy="12192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p>
          </p:txBody>
        </p:sp>
        <p:sp>
          <p:nvSpPr>
            <p:cNvPr id="7" name="Rectangle 6">
              <a:extLst>
                <a:ext uri="{FF2B5EF4-FFF2-40B4-BE49-F238E27FC236}">
                  <a16:creationId xmlns:a16="http://schemas.microsoft.com/office/drawing/2014/main" id="{23AF96F4-A933-7F56-3130-DA155B7B8D76}"/>
                </a:ext>
              </a:extLst>
            </p:cNvPr>
            <p:cNvSpPr/>
            <p:nvPr/>
          </p:nvSpPr>
          <p:spPr bwMode="auto">
            <a:xfrm>
              <a:off x="9415712" y="4921173"/>
              <a:ext cx="2362200" cy="34653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p>
          </p:txBody>
        </p:sp>
        <p:sp>
          <p:nvSpPr>
            <p:cNvPr id="8" name="Rectangle 7">
              <a:extLst>
                <a:ext uri="{FF2B5EF4-FFF2-40B4-BE49-F238E27FC236}">
                  <a16:creationId xmlns:a16="http://schemas.microsoft.com/office/drawing/2014/main" id="{81565BD7-8011-489F-C045-C669370C76C0}"/>
                </a:ext>
              </a:extLst>
            </p:cNvPr>
            <p:cNvSpPr/>
            <p:nvPr/>
          </p:nvSpPr>
          <p:spPr bwMode="auto">
            <a:xfrm>
              <a:off x="8326398" y="1970929"/>
              <a:ext cx="2438400" cy="46898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p>
          </p:txBody>
        </p:sp>
        <p:sp>
          <p:nvSpPr>
            <p:cNvPr id="9" name="Rectangle 8">
              <a:extLst>
                <a:ext uri="{FF2B5EF4-FFF2-40B4-BE49-F238E27FC236}">
                  <a16:creationId xmlns:a16="http://schemas.microsoft.com/office/drawing/2014/main" id="{E1726777-F056-87C5-CFA4-4FE6882E89E0}"/>
                </a:ext>
              </a:extLst>
            </p:cNvPr>
            <p:cNvSpPr/>
            <p:nvPr/>
          </p:nvSpPr>
          <p:spPr bwMode="auto">
            <a:xfrm>
              <a:off x="8707398" y="1892470"/>
              <a:ext cx="2438400" cy="46898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p>
          </p:txBody>
        </p:sp>
        <p:sp>
          <p:nvSpPr>
            <p:cNvPr id="10" name="Rectangle 9">
              <a:extLst>
                <a:ext uri="{FF2B5EF4-FFF2-40B4-BE49-F238E27FC236}">
                  <a16:creationId xmlns:a16="http://schemas.microsoft.com/office/drawing/2014/main" id="{AADCBACC-8F73-A931-C18F-A5BE606C65BC}"/>
                </a:ext>
              </a:extLst>
            </p:cNvPr>
            <p:cNvSpPr/>
            <p:nvPr/>
          </p:nvSpPr>
          <p:spPr bwMode="auto">
            <a:xfrm>
              <a:off x="11363034" y="1868199"/>
              <a:ext cx="610935" cy="46898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p>
          </p:txBody>
        </p:sp>
        <p:sp>
          <p:nvSpPr>
            <p:cNvPr id="11" name="Rectangle 10">
              <a:extLst>
                <a:ext uri="{FF2B5EF4-FFF2-40B4-BE49-F238E27FC236}">
                  <a16:creationId xmlns:a16="http://schemas.microsoft.com/office/drawing/2014/main" id="{9BBF89F1-6FAA-D8CE-0C6A-1E686EF0EB2B}"/>
                </a:ext>
              </a:extLst>
            </p:cNvPr>
            <p:cNvSpPr/>
            <p:nvPr/>
          </p:nvSpPr>
          <p:spPr bwMode="auto">
            <a:xfrm>
              <a:off x="11501064" y="3392137"/>
              <a:ext cx="457200" cy="31282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p>
          </p:txBody>
        </p:sp>
        <p:sp>
          <p:nvSpPr>
            <p:cNvPr id="12" name="Rectangle 11">
              <a:extLst>
                <a:ext uri="{FF2B5EF4-FFF2-40B4-BE49-F238E27FC236}">
                  <a16:creationId xmlns:a16="http://schemas.microsoft.com/office/drawing/2014/main" id="{35801256-E82E-0516-217B-6B48A2A51D54}"/>
                </a:ext>
              </a:extLst>
            </p:cNvPr>
            <p:cNvSpPr/>
            <p:nvPr/>
          </p:nvSpPr>
          <p:spPr bwMode="auto">
            <a:xfrm>
              <a:off x="10180598" y="3582913"/>
              <a:ext cx="812800" cy="346533"/>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n-US"/>
            </a:p>
          </p:txBody>
        </p:sp>
        <p:sp>
          <p:nvSpPr>
            <p:cNvPr id="13" name="TextBox 12">
              <a:extLst>
                <a:ext uri="{FF2B5EF4-FFF2-40B4-BE49-F238E27FC236}">
                  <a16:creationId xmlns:a16="http://schemas.microsoft.com/office/drawing/2014/main" id="{0227E3E2-D413-9AB6-2C8B-1C6630027FC2}"/>
                </a:ext>
              </a:extLst>
            </p:cNvPr>
            <p:cNvSpPr txBox="1"/>
            <p:nvPr/>
          </p:nvSpPr>
          <p:spPr>
            <a:xfrm>
              <a:off x="7754897" y="2944620"/>
              <a:ext cx="2082801" cy="1169551"/>
            </a:xfrm>
            <a:prstGeom prst="rect">
              <a:avLst/>
            </a:prstGeom>
            <a:noFill/>
          </p:spPr>
          <p:txBody>
            <a:bodyPr wrap="square" rtlCol="0">
              <a:spAutoFit/>
            </a:bodyPr>
            <a:lstStyle/>
            <a:p>
              <a:r>
                <a:rPr lang="en-US" sz="1000" dirty="0"/>
                <a:t>The minimum width of the retroreflective sheeting for the first 32 feet of the gate arm is 4 inches and the minimum width of the retroreflective sheeting from the end of the first 32 feet to the tip of the gate arm is 2 inches.</a:t>
              </a:r>
            </a:p>
          </p:txBody>
        </p:sp>
        <p:sp>
          <p:nvSpPr>
            <p:cNvPr id="14" name="TextBox 13">
              <a:extLst>
                <a:ext uri="{FF2B5EF4-FFF2-40B4-BE49-F238E27FC236}">
                  <a16:creationId xmlns:a16="http://schemas.microsoft.com/office/drawing/2014/main" id="{777326F1-DF17-003A-09DE-959503B77FFA}"/>
                </a:ext>
              </a:extLst>
            </p:cNvPr>
            <p:cNvSpPr txBox="1"/>
            <p:nvPr/>
          </p:nvSpPr>
          <p:spPr>
            <a:xfrm>
              <a:off x="7932697" y="4808721"/>
              <a:ext cx="2082801" cy="246221"/>
            </a:xfrm>
            <a:prstGeom prst="rect">
              <a:avLst/>
            </a:prstGeom>
            <a:solidFill>
              <a:schemeClr val="bg1"/>
            </a:solidFill>
          </p:spPr>
          <p:txBody>
            <a:bodyPr wrap="square" rtlCol="0">
              <a:spAutoFit/>
            </a:bodyPr>
            <a:lstStyle/>
            <a:p>
              <a:r>
                <a:rPr lang="en-US" sz="1000"/>
                <a:t>Crown of the roadway</a:t>
              </a:r>
            </a:p>
          </p:txBody>
        </p:sp>
        <p:sp>
          <p:nvSpPr>
            <p:cNvPr id="15" name="TextBox 14">
              <a:extLst>
                <a:ext uri="{FF2B5EF4-FFF2-40B4-BE49-F238E27FC236}">
                  <a16:creationId xmlns:a16="http://schemas.microsoft.com/office/drawing/2014/main" id="{9EE45526-6C90-611F-433E-A3F1D1BA73FF}"/>
                </a:ext>
              </a:extLst>
            </p:cNvPr>
            <p:cNvSpPr txBox="1"/>
            <p:nvPr/>
          </p:nvSpPr>
          <p:spPr>
            <a:xfrm>
              <a:off x="10232065" y="3546035"/>
              <a:ext cx="888999" cy="400110"/>
            </a:xfrm>
            <a:prstGeom prst="rect">
              <a:avLst/>
            </a:prstGeom>
            <a:noFill/>
          </p:spPr>
          <p:txBody>
            <a:bodyPr wrap="square" rtlCol="0">
              <a:spAutoFit/>
            </a:bodyPr>
            <a:lstStyle/>
            <a:p>
              <a:pPr algn="ctr"/>
              <a:r>
                <a:rPr lang="en-US" sz="1000"/>
                <a:t>3.5 ft MIN.</a:t>
              </a:r>
            </a:p>
            <a:p>
              <a:pPr algn="ctr"/>
              <a:r>
                <a:rPr lang="en-US" sz="1000"/>
                <a:t>4.5 ft MAX.</a:t>
              </a:r>
            </a:p>
          </p:txBody>
        </p:sp>
        <p:sp>
          <p:nvSpPr>
            <p:cNvPr id="16" name="TextBox 15">
              <a:extLst>
                <a:ext uri="{FF2B5EF4-FFF2-40B4-BE49-F238E27FC236}">
                  <a16:creationId xmlns:a16="http://schemas.microsoft.com/office/drawing/2014/main" id="{84C6F9B8-B34F-D5FD-77BA-C48A6D40B070}"/>
                </a:ext>
              </a:extLst>
            </p:cNvPr>
            <p:cNvSpPr txBox="1"/>
            <p:nvPr/>
          </p:nvSpPr>
          <p:spPr>
            <a:xfrm>
              <a:off x="11435012" y="3407582"/>
              <a:ext cx="500188" cy="400110"/>
            </a:xfrm>
            <a:prstGeom prst="rect">
              <a:avLst/>
            </a:prstGeom>
            <a:noFill/>
          </p:spPr>
          <p:txBody>
            <a:bodyPr wrap="square" rtlCol="0">
              <a:spAutoFit/>
            </a:bodyPr>
            <a:lstStyle/>
            <a:p>
              <a:r>
                <a:rPr lang="en-US" sz="1000" dirty="0"/>
                <a:t>Face curb</a:t>
              </a:r>
            </a:p>
          </p:txBody>
        </p:sp>
        <p:sp>
          <p:nvSpPr>
            <p:cNvPr id="17" name="TextBox 16">
              <a:extLst>
                <a:ext uri="{FF2B5EF4-FFF2-40B4-BE49-F238E27FC236}">
                  <a16:creationId xmlns:a16="http://schemas.microsoft.com/office/drawing/2014/main" id="{50B35F42-F86C-641E-237F-C04C87C2C9FD}"/>
                </a:ext>
              </a:extLst>
            </p:cNvPr>
            <p:cNvSpPr txBox="1"/>
            <p:nvPr/>
          </p:nvSpPr>
          <p:spPr>
            <a:xfrm>
              <a:off x="8442034" y="2048153"/>
              <a:ext cx="2540000" cy="400110"/>
            </a:xfrm>
            <a:prstGeom prst="rect">
              <a:avLst/>
            </a:prstGeom>
            <a:noFill/>
          </p:spPr>
          <p:txBody>
            <a:bodyPr wrap="square" rtlCol="0">
              <a:spAutoFit/>
            </a:bodyPr>
            <a:lstStyle/>
            <a:p>
              <a:pPr algn="ctr"/>
              <a:r>
                <a:rPr lang="en-US" sz="1000" dirty="0"/>
                <a:t>Minimum of three red lights positioned as appropriate for approaching traffic</a:t>
              </a:r>
            </a:p>
          </p:txBody>
        </p:sp>
      </p:grpSp>
    </p:spTree>
    <p:extLst>
      <p:ext uri="{BB962C8B-B14F-4D97-AF65-F5344CB8AC3E}">
        <p14:creationId xmlns:p14="http://schemas.microsoft.com/office/powerpoint/2010/main" val="214540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4F809-AC4F-7509-474A-91BAF217C8BF}"/>
              </a:ext>
            </a:extLst>
          </p:cNvPr>
          <p:cNvSpPr>
            <a:spLocks noGrp="1"/>
          </p:cNvSpPr>
          <p:nvPr>
            <p:ph type="title"/>
          </p:nvPr>
        </p:nvSpPr>
        <p:spPr/>
        <p:txBody>
          <a:bodyPr/>
          <a:lstStyle/>
          <a:p>
            <a:r>
              <a:rPr lang="en-US"/>
              <a:t>Chapter 8A</a:t>
            </a:r>
            <a:br>
              <a:rPr lang="en-US"/>
            </a:br>
            <a:r>
              <a:rPr lang="en-US"/>
              <a:t>General</a:t>
            </a:r>
          </a:p>
        </p:txBody>
      </p:sp>
    </p:spTree>
    <p:extLst>
      <p:ext uri="{BB962C8B-B14F-4D97-AF65-F5344CB8AC3E}">
        <p14:creationId xmlns:p14="http://schemas.microsoft.com/office/powerpoint/2010/main" val="3257565174"/>
      </p:ext>
    </p:extLst>
  </p:cSld>
  <p:clrMapOvr>
    <a:masterClrMapping/>
  </p:clrMapOvr>
  <p:transition spd="slow">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AFFC1-5E82-9D7A-BF5C-18AC259175AE}"/>
              </a:ext>
            </a:extLst>
          </p:cNvPr>
          <p:cNvSpPr>
            <a:spLocks noGrp="1"/>
          </p:cNvSpPr>
          <p:nvPr>
            <p:ph type="title"/>
          </p:nvPr>
        </p:nvSpPr>
        <p:spPr/>
        <p:txBody>
          <a:bodyPr>
            <a:normAutofit/>
          </a:bodyPr>
          <a:lstStyle/>
          <a:p>
            <a:r>
              <a:rPr lang="en-US" sz="3600" dirty="0"/>
              <a:t>Section 8D.04 Use of Active Traffic Control Systems at LRT Grade Crossings</a:t>
            </a:r>
          </a:p>
        </p:txBody>
      </p:sp>
      <p:sp>
        <p:nvSpPr>
          <p:cNvPr id="4" name="Content Placeholder 3">
            <a:extLst>
              <a:ext uri="{FF2B5EF4-FFF2-40B4-BE49-F238E27FC236}">
                <a16:creationId xmlns:a16="http://schemas.microsoft.com/office/drawing/2014/main" id="{8F06740E-64BB-CE56-CEE6-8B29A47DAEFE}"/>
              </a:ext>
            </a:extLst>
          </p:cNvPr>
          <p:cNvSpPr>
            <a:spLocks noGrp="1"/>
          </p:cNvSpPr>
          <p:nvPr>
            <p:ph idx="1"/>
          </p:nvPr>
        </p:nvSpPr>
        <p:spPr>
          <a:xfrm>
            <a:off x="617621" y="1751744"/>
            <a:ext cx="10969698" cy="4914527"/>
          </a:xfrm>
        </p:spPr>
        <p:txBody>
          <a:bodyPr>
            <a:normAutofit/>
          </a:bodyPr>
          <a:lstStyle/>
          <a:p>
            <a:r>
              <a:rPr lang="en-US" dirty="0"/>
              <a:t>Adds Standards:</a:t>
            </a:r>
          </a:p>
          <a:p>
            <a:pPr lvl="1">
              <a:lnSpc>
                <a:spcPct val="95000"/>
              </a:lnSpc>
              <a:spcBef>
                <a:spcPts val="300"/>
              </a:spcBef>
              <a:spcAft>
                <a:spcPts val="300"/>
              </a:spcAft>
            </a:pPr>
            <a:r>
              <a:rPr lang="en-US" dirty="0"/>
              <a:t>If LRT speeds exceed 25 mph, an active traffic control system is required</a:t>
            </a:r>
          </a:p>
          <a:p>
            <a:pPr lvl="1">
              <a:lnSpc>
                <a:spcPct val="95000"/>
              </a:lnSpc>
            </a:pPr>
            <a:r>
              <a:rPr lang="en-US" dirty="0"/>
              <a:t>If LRT speeds exceed 40 mph, an active traffic control system </a:t>
            </a:r>
            <a:r>
              <a:rPr lang="en-US" b="1" dirty="0"/>
              <a:t>with</a:t>
            </a:r>
            <a:r>
              <a:rPr lang="en-US" dirty="0"/>
              <a:t> automatic gates is required</a:t>
            </a:r>
          </a:p>
          <a:p>
            <a:r>
              <a:rPr lang="en-US" dirty="0"/>
              <a:t>Adds Guidance:</a:t>
            </a:r>
          </a:p>
          <a:p>
            <a:pPr lvl="1">
              <a:lnSpc>
                <a:spcPct val="95000"/>
              </a:lnSpc>
              <a:spcBef>
                <a:spcPts val="300"/>
              </a:spcBef>
              <a:spcAft>
                <a:spcPts val="300"/>
              </a:spcAft>
            </a:pPr>
            <a:r>
              <a:rPr lang="en-US" dirty="0"/>
              <a:t>If LRT speeds are 25 mph or less, an active traffic control system should be used </a:t>
            </a:r>
            <a:r>
              <a:rPr lang="en-US" b="1" dirty="0"/>
              <a:t>unless</a:t>
            </a:r>
            <a:r>
              <a:rPr lang="en-US" dirty="0"/>
              <a:t> the Diagnostic Team determines otherwise</a:t>
            </a:r>
          </a:p>
          <a:p>
            <a:pPr lvl="1">
              <a:lnSpc>
                <a:spcPct val="95000"/>
              </a:lnSpc>
              <a:spcBef>
                <a:spcPts val="300"/>
              </a:spcBef>
              <a:spcAft>
                <a:spcPts val="300"/>
              </a:spcAft>
            </a:pPr>
            <a:r>
              <a:rPr lang="en-US" dirty="0"/>
              <a:t>If LRT speeds exceed 20 mph at highway-LRT grade crossing </a:t>
            </a:r>
            <a:r>
              <a:rPr lang="en-US" b="1" dirty="0"/>
              <a:t>at a non-intersection location</a:t>
            </a:r>
            <a:r>
              <a:rPr lang="en-US" dirty="0"/>
              <a:t>, traffic control signals should </a:t>
            </a:r>
            <a:r>
              <a:rPr lang="en-US" b="1" dirty="0"/>
              <a:t>not</a:t>
            </a:r>
            <a:r>
              <a:rPr lang="en-US" dirty="0"/>
              <a:t> be used in lieu of flashing-light signals</a:t>
            </a:r>
          </a:p>
        </p:txBody>
      </p:sp>
    </p:spTree>
    <p:extLst>
      <p:ext uri="{BB962C8B-B14F-4D97-AF65-F5344CB8AC3E}">
        <p14:creationId xmlns:p14="http://schemas.microsoft.com/office/powerpoint/2010/main" val="279568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C7CE5-6CD3-C217-D12A-D0B28D5546DB}"/>
              </a:ext>
            </a:extLst>
          </p:cNvPr>
          <p:cNvSpPr>
            <a:spLocks noGrp="1"/>
          </p:cNvSpPr>
          <p:nvPr>
            <p:ph type="title"/>
          </p:nvPr>
        </p:nvSpPr>
        <p:spPr/>
        <p:txBody>
          <a:bodyPr>
            <a:normAutofit/>
          </a:bodyPr>
          <a:lstStyle/>
          <a:p>
            <a:r>
              <a:rPr lang="en-US" dirty="0"/>
              <a:t>Section 8D.05 Exit Gate and Four-Quadrant Gate Systems</a:t>
            </a:r>
          </a:p>
        </p:txBody>
      </p:sp>
      <p:sp>
        <p:nvSpPr>
          <p:cNvPr id="4" name="Content Placeholder 3">
            <a:extLst>
              <a:ext uri="{FF2B5EF4-FFF2-40B4-BE49-F238E27FC236}">
                <a16:creationId xmlns:a16="http://schemas.microsoft.com/office/drawing/2014/main" id="{A69E79AD-84D1-A22C-0835-4A4AA45D732D}"/>
              </a:ext>
            </a:extLst>
          </p:cNvPr>
          <p:cNvSpPr>
            <a:spLocks noGrp="1"/>
          </p:cNvSpPr>
          <p:nvPr>
            <p:ph idx="1"/>
          </p:nvPr>
        </p:nvSpPr>
        <p:spPr/>
        <p:txBody>
          <a:bodyPr/>
          <a:lstStyle/>
          <a:p>
            <a:r>
              <a:rPr lang="en-US"/>
              <a:t>Adds Support clarifying the difference between an Exit Gate system and a Four-Quadrant Gate system</a:t>
            </a:r>
          </a:p>
          <a:p>
            <a:r>
              <a:rPr lang="en-US"/>
              <a:t>Adds Standard: Exit gates to be timed to allow a design vehicle to clear the tracks</a:t>
            </a:r>
          </a:p>
          <a:p>
            <a:r>
              <a:rPr lang="en-US"/>
              <a:t>Adds Guidance: Exit gates should be independently controlled for each direction of roadway traffic</a:t>
            </a:r>
          </a:p>
          <a:p>
            <a:endParaRPr lang="en-US"/>
          </a:p>
        </p:txBody>
      </p:sp>
    </p:spTree>
    <p:extLst>
      <p:ext uri="{BB962C8B-B14F-4D97-AF65-F5344CB8AC3E}">
        <p14:creationId xmlns:p14="http://schemas.microsoft.com/office/powerpoint/2010/main" val="61964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DDABB-0340-2077-7E5B-943486701E61}"/>
              </a:ext>
            </a:extLst>
          </p:cNvPr>
          <p:cNvSpPr>
            <a:spLocks noGrp="1"/>
          </p:cNvSpPr>
          <p:nvPr>
            <p:ph type="title"/>
          </p:nvPr>
        </p:nvSpPr>
        <p:spPr/>
        <p:txBody>
          <a:bodyPr>
            <a:normAutofit/>
          </a:bodyPr>
          <a:lstStyle/>
          <a:p>
            <a:r>
              <a:rPr lang="en-US" sz="3600"/>
              <a:t>Section 8D.08 Use of Traffic Control Signals at Grade Crossings</a:t>
            </a:r>
          </a:p>
        </p:txBody>
      </p:sp>
      <p:sp>
        <p:nvSpPr>
          <p:cNvPr id="4" name="Content Placeholder 3">
            <a:extLst>
              <a:ext uri="{FF2B5EF4-FFF2-40B4-BE49-F238E27FC236}">
                <a16:creationId xmlns:a16="http://schemas.microsoft.com/office/drawing/2014/main" id="{54FE7633-8FF2-9804-F653-649E77806068}"/>
              </a:ext>
            </a:extLst>
          </p:cNvPr>
          <p:cNvSpPr>
            <a:spLocks noGrp="1"/>
          </p:cNvSpPr>
          <p:nvPr>
            <p:ph idx="1"/>
          </p:nvPr>
        </p:nvSpPr>
        <p:spPr/>
        <p:txBody>
          <a:bodyPr/>
          <a:lstStyle/>
          <a:p>
            <a:r>
              <a:rPr lang="en-US"/>
              <a:t>Revises Option to include a specific maximum train speed of </a:t>
            </a:r>
            <a:br>
              <a:rPr lang="en-US"/>
            </a:br>
            <a:r>
              <a:rPr lang="en-US"/>
              <a:t>10 mph or less to clarify where traffic control signals may be used instead of flashing-light signals to control road users at a highway-rail grade crossing</a:t>
            </a:r>
          </a:p>
          <a:p>
            <a:r>
              <a:rPr lang="en-US"/>
              <a:t>Adds Support statement to reference Sections 8D.04 and 8D.14 for information on use of traffic control signals at highway-LRT grade crossings</a:t>
            </a:r>
          </a:p>
        </p:txBody>
      </p:sp>
    </p:spTree>
    <p:extLst>
      <p:ext uri="{BB962C8B-B14F-4D97-AF65-F5344CB8AC3E}">
        <p14:creationId xmlns:p14="http://schemas.microsoft.com/office/powerpoint/2010/main" val="314540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579B-B8A3-486F-B753-0375FE1F0595}"/>
              </a:ext>
            </a:extLst>
          </p:cNvPr>
          <p:cNvSpPr>
            <a:spLocks noGrp="1"/>
          </p:cNvSpPr>
          <p:nvPr>
            <p:ph type="title"/>
          </p:nvPr>
        </p:nvSpPr>
        <p:spPr/>
        <p:txBody>
          <a:bodyPr>
            <a:normAutofit/>
          </a:bodyPr>
          <a:lstStyle/>
          <a:p>
            <a:r>
              <a:rPr lang="en-US" sz="3600"/>
              <a:t>Section 8D.09 Preemption of Highway Traffic Signals at or Near Grade Crossings</a:t>
            </a:r>
          </a:p>
        </p:txBody>
      </p:sp>
      <p:sp>
        <p:nvSpPr>
          <p:cNvPr id="4" name="Content Placeholder 3">
            <a:extLst>
              <a:ext uri="{FF2B5EF4-FFF2-40B4-BE49-F238E27FC236}">
                <a16:creationId xmlns:a16="http://schemas.microsoft.com/office/drawing/2014/main" id="{10067F15-D08A-E62C-8B64-3DDA47369D77}"/>
              </a:ext>
            </a:extLst>
          </p:cNvPr>
          <p:cNvSpPr>
            <a:spLocks noGrp="1"/>
          </p:cNvSpPr>
          <p:nvPr>
            <p:ph idx="1"/>
          </p:nvPr>
        </p:nvSpPr>
        <p:spPr>
          <a:xfrm>
            <a:off x="617621" y="1751744"/>
            <a:ext cx="10969698" cy="4540901"/>
          </a:xfrm>
        </p:spPr>
        <p:txBody>
          <a:bodyPr>
            <a:normAutofit/>
          </a:bodyPr>
          <a:lstStyle/>
          <a:p>
            <a:r>
              <a:rPr lang="en-US" dirty="0"/>
              <a:t>Extensive new material on preemption</a:t>
            </a:r>
          </a:p>
          <a:p>
            <a:r>
              <a:rPr lang="en-US" dirty="0"/>
              <a:t>Includes many changes in response to the National Transportation Safety Board’s investigation into the fatal train/school bus crash in Fox River Grove, IL</a:t>
            </a:r>
            <a:endParaRPr lang="en-US" strike="sngStrike" dirty="0"/>
          </a:p>
          <a:p>
            <a:r>
              <a:rPr lang="en-US" b="1" dirty="0"/>
              <a:t>Compliance date: 10 years </a:t>
            </a:r>
            <a:r>
              <a:rPr lang="en-US" dirty="0"/>
              <a:t>(January 18, 2034):</a:t>
            </a:r>
          </a:p>
          <a:p>
            <a:pPr lvl="1">
              <a:lnSpc>
                <a:spcPct val="95000"/>
              </a:lnSpc>
            </a:pPr>
            <a:r>
              <a:rPr lang="en-US" dirty="0"/>
              <a:t>Assessment </a:t>
            </a:r>
            <a:r>
              <a:rPr lang="en-US" b="0" i="0" u="none" strike="noStrike" dirty="0">
                <a:effectLst/>
                <a:latin typeface="Arial" panose="020B0604020202020204" pitchFamily="34" charset="0"/>
              </a:rPr>
              <a:t>and determination of appropriate treatment to achieve compliance with MUTCD provisions on preemption, movement prohibition, pre-signals, and queue cutter signals</a:t>
            </a:r>
            <a:r>
              <a:rPr lang="en-US" b="0" i="0" dirty="0">
                <a:effectLst/>
                <a:latin typeface="Arial" panose="020B0604020202020204" pitchFamily="34" charset="0"/>
              </a:rPr>
              <a:t>​</a:t>
            </a:r>
          </a:p>
          <a:p>
            <a:pPr lvl="1">
              <a:lnSpc>
                <a:spcPct val="95000"/>
              </a:lnSpc>
            </a:pPr>
            <a:r>
              <a:rPr lang="en-US" dirty="0">
                <a:latin typeface="Arial" panose="020B0604020202020204" pitchFamily="34" charset="0"/>
              </a:rPr>
              <a:t>Agencies have flexibility to schedule upgrades and improvements</a:t>
            </a:r>
            <a:endParaRPr lang="en-US" b="0" i="0" dirty="0">
              <a:effectLst/>
              <a:latin typeface="Arial" panose="020B0604020202020204" pitchFamily="34" charset="0"/>
            </a:endParaRPr>
          </a:p>
          <a:p>
            <a:pPr lvl="2">
              <a:buFont typeface="Wingdings" panose="05000000000000000000" pitchFamily="2" charset="2"/>
              <a:buChar char="§"/>
            </a:pPr>
            <a:endParaRPr lang="en-US" b="0" i="0" dirty="0">
              <a:solidFill>
                <a:srgbClr val="000000"/>
              </a:solidFill>
              <a:effectLst/>
              <a:latin typeface="Arial" panose="020B0604020202020204" pitchFamily="34" charset="0"/>
            </a:endParaRPr>
          </a:p>
          <a:p>
            <a:pPr lvl="1"/>
            <a:endParaRPr lang="en-US" b="0" i="0" dirty="0">
              <a:solidFill>
                <a:srgbClr val="000000"/>
              </a:solidFill>
              <a:effectLst/>
              <a:latin typeface="Arial" panose="020B0604020202020204" pitchFamily="34" charset="0"/>
            </a:endParaRPr>
          </a:p>
          <a:p>
            <a:pPr lvl="1"/>
            <a:endParaRPr lang="en-US" dirty="0"/>
          </a:p>
        </p:txBody>
      </p:sp>
    </p:spTree>
    <p:extLst>
      <p:ext uri="{BB962C8B-B14F-4D97-AF65-F5344CB8AC3E}">
        <p14:creationId xmlns:p14="http://schemas.microsoft.com/office/powerpoint/2010/main" val="2270713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579B-B8A3-486F-B753-0375FE1F0595}"/>
              </a:ext>
            </a:extLst>
          </p:cNvPr>
          <p:cNvSpPr>
            <a:spLocks noGrp="1"/>
          </p:cNvSpPr>
          <p:nvPr>
            <p:ph type="title"/>
          </p:nvPr>
        </p:nvSpPr>
        <p:spPr/>
        <p:txBody>
          <a:bodyPr>
            <a:normAutofit/>
          </a:bodyPr>
          <a:lstStyle/>
          <a:p>
            <a:r>
              <a:rPr lang="en-US" sz="3600"/>
              <a:t>Section 8D.10 Movements Prohibited During Preemption</a:t>
            </a:r>
          </a:p>
        </p:txBody>
      </p:sp>
      <p:sp>
        <p:nvSpPr>
          <p:cNvPr id="4" name="Content Placeholder 3">
            <a:extLst>
              <a:ext uri="{FF2B5EF4-FFF2-40B4-BE49-F238E27FC236}">
                <a16:creationId xmlns:a16="http://schemas.microsoft.com/office/drawing/2014/main" id="{10067F15-D08A-E62C-8B64-3DDA47369D77}"/>
              </a:ext>
            </a:extLst>
          </p:cNvPr>
          <p:cNvSpPr>
            <a:spLocks noGrp="1"/>
          </p:cNvSpPr>
          <p:nvPr>
            <p:ph idx="1"/>
          </p:nvPr>
        </p:nvSpPr>
        <p:spPr>
          <a:xfrm>
            <a:off x="617621" y="1751744"/>
            <a:ext cx="9316954" cy="4239481"/>
          </a:xfrm>
        </p:spPr>
        <p:txBody>
          <a:bodyPr/>
          <a:lstStyle/>
          <a:p>
            <a:r>
              <a:rPr lang="en-US"/>
              <a:t>Adds Guidance to prohibit movements toward a grade crossing during preemption:</a:t>
            </a:r>
            <a:endParaRPr lang="en-US" b="0" i="0" u="none" strike="noStrike" baseline="0"/>
          </a:p>
          <a:p>
            <a:pPr lvl="1"/>
            <a:r>
              <a:rPr lang="en-US"/>
              <a:t>Should prohibit all protected/permissive and protected-only turn movements with steady red arrow indications</a:t>
            </a:r>
          </a:p>
          <a:p>
            <a:pPr lvl="1"/>
            <a:r>
              <a:rPr lang="en-US"/>
              <a:t>Should prohibit through movements with steady circular red indications</a:t>
            </a:r>
          </a:p>
          <a:p>
            <a:pPr lvl="1"/>
            <a:r>
              <a:rPr lang="en-US"/>
              <a:t>Should prohibit permissive-only turning movements with blank-out turn prohibition signs</a:t>
            </a:r>
          </a:p>
        </p:txBody>
      </p:sp>
      <p:pic>
        <p:nvPicPr>
          <p:cNvPr id="5" name="Picture 4" descr="A vertical rectangular black sign with no border. A vertical white arrow is shown bent at a 90-degree angle pointing to the right with a red circle and diagonal slash running from the upper left to the lower right superimposed on the arrow above the word “TRAIN” in white.">
            <a:extLst>
              <a:ext uri="{FF2B5EF4-FFF2-40B4-BE49-F238E27FC236}">
                <a16:creationId xmlns:a16="http://schemas.microsoft.com/office/drawing/2014/main" id="{3F738589-57C4-3B59-8A8A-ACFD64C59E37}"/>
              </a:ext>
            </a:extLst>
          </p:cNvPr>
          <p:cNvPicPr>
            <a:picLocks noChangeAspect="1"/>
          </p:cNvPicPr>
          <p:nvPr/>
        </p:nvPicPr>
        <p:blipFill rotWithShape="1">
          <a:blip r:embed="rId3"/>
          <a:srcRect r="55938" b="19923"/>
          <a:stretch/>
        </p:blipFill>
        <p:spPr>
          <a:xfrm>
            <a:off x="9984003" y="1115067"/>
            <a:ext cx="1676400" cy="1769533"/>
          </a:xfrm>
          <a:prstGeom prst="rect">
            <a:avLst/>
          </a:prstGeom>
        </p:spPr>
      </p:pic>
      <p:sp>
        <p:nvSpPr>
          <p:cNvPr id="8" name="TextBox 7">
            <a:extLst>
              <a:ext uri="{FF2B5EF4-FFF2-40B4-BE49-F238E27FC236}">
                <a16:creationId xmlns:a16="http://schemas.microsoft.com/office/drawing/2014/main" id="{6E7A1DD0-10EB-AA80-3513-FC89936A4568}"/>
              </a:ext>
            </a:extLst>
          </p:cNvPr>
          <p:cNvSpPr txBox="1"/>
          <p:nvPr/>
        </p:nvSpPr>
        <p:spPr>
          <a:xfrm>
            <a:off x="9683369" y="2856352"/>
            <a:ext cx="2362200" cy="646331"/>
          </a:xfrm>
          <a:prstGeom prst="rect">
            <a:avLst/>
          </a:prstGeom>
          <a:noFill/>
        </p:spPr>
        <p:txBody>
          <a:bodyPr wrap="square" rtlCol="0">
            <a:spAutoFit/>
          </a:bodyPr>
          <a:lstStyle/>
          <a:p>
            <a:pPr algn="ctr"/>
            <a:r>
              <a:rPr lang="en-US"/>
              <a:t>R3-1a</a:t>
            </a:r>
          </a:p>
          <a:p>
            <a:pPr algn="ctr"/>
            <a:r>
              <a:rPr lang="en-US"/>
              <a:t>Activated Blank-Out</a:t>
            </a:r>
          </a:p>
        </p:txBody>
      </p:sp>
      <p:pic>
        <p:nvPicPr>
          <p:cNvPr id="6" name="Picture 5" descr="A vertical rectangular black sign with no border. A vertical white arrow is shown bent at a 90-degree angle pointing to the left with a red circle and diagonal slash running from the upper left to the lower right superimposed on the arrow above the word “TRAIN” in white.">
            <a:extLst>
              <a:ext uri="{FF2B5EF4-FFF2-40B4-BE49-F238E27FC236}">
                <a16:creationId xmlns:a16="http://schemas.microsoft.com/office/drawing/2014/main" id="{D1D675A9-7B5E-8F38-11EC-A7AD99DD165F}"/>
              </a:ext>
            </a:extLst>
          </p:cNvPr>
          <p:cNvPicPr>
            <a:picLocks noChangeAspect="1"/>
          </p:cNvPicPr>
          <p:nvPr/>
        </p:nvPicPr>
        <p:blipFill rotWithShape="1">
          <a:blip r:embed="rId3"/>
          <a:srcRect l="55938" b="20689"/>
          <a:stretch/>
        </p:blipFill>
        <p:spPr>
          <a:xfrm>
            <a:off x="10112274" y="3429000"/>
            <a:ext cx="1676400" cy="1752600"/>
          </a:xfrm>
          <a:prstGeom prst="rect">
            <a:avLst/>
          </a:prstGeom>
        </p:spPr>
      </p:pic>
      <p:sp>
        <p:nvSpPr>
          <p:cNvPr id="9" name="TextBox 8">
            <a:extLst>
              <a:ext uri="{FF2B5EF4-FFF2-40B4-BE49-F238E27FC236}">
                <a16:creationId xmlns:a16="http://schemas.microsoft.com/office/drawing/2014/main" id="{C277EFB3-A375-9D2E-200D-42412000A60A}"/>
              </a:ext>
            </a:extLst>
          </p:cNvPr>
          <p:cNvSpPr txBox="1"/>
          <p:nvPr/>
        </p:nvSpPr>
        <p:spPr>
          <a:xfrm>
            <a:off x="9710141" y="5153352"/>
            <a:ext cx="2362200" cy="646331"/>
          </a:xfrm>
          <a:prstGeom prst="rect">
            <a:avLst/>
          </a:prstGeom>
          <a:noFill/>
        </p:spPr>
        <p:txBody>
          <a:bodyPr wrap="square" rtlCol="0">
            <a:spAutoFit/>
          </a:bodyPr>
          <a:lstStyle/>
          <a:p>
            <a:pPr algn="ctr"/>
            <a:r>
              <a:rPr lang="en-US"/>
              <a:t>R3-2a</a:t>
            </a:r>
          </a:p>
          <a:p>
            <a:pPr algn="ctr"/>
            <a:r>
              <a:rPr lang="en-US"/>
              <a:t>Activated Blank-Out</a:t>
            </a:r>
          </a:p>
        </p:txBody>
      </p:sp>
    </p:spTree>
    <p:extLst>
      <p:ext uri="{BB962C8B-B14F-4D97-AF65-F5344CB8AC3E}">
        <p14:creationId xmlns:p14="http://schemas.microsoft.com/office/powerpoint/2010/main" val="92018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6D51E-ACD4-730C-95E1-C56C74F8FBDF}"/>
              </a:ext>
            </a:extLst>
          </p:cNvPr>
          <p:cNvSpPr>
            <a:spLocks noGrp="1"/>
          </p:cNvSpPr>
          <p:nvPr>
            <p:ph type="title"/>
          </p:nvPr>
        </p:nvSpPr>
        <p:spPr/>
        <p:txBody>
          <a:bodyPr/>
          <a:lstStyle/>
          <a:p>
            <a:r>
              <a:rPr lang="en-US" sz="3600"/>
              <a:t>Sections 8D.11, 8D.12</a:t>
            </a:r>
            <a:r>
              <a:rPr lang="en-US"/>
              <a:t>,</a:t>
            </a:r>
            <a:r>
              <a:rPr lang="en-US" sz="3600"/>
              <a:t> and 8D.13</a:t>
            </a:r>
          </a:p>
        </p:txBody>
      </p:sp>
      <p:sp>
        <p:nvSpPr>
          <p:cNvPr id="4" name="Content Placeholder 3">
            <a:extLst>
              <a:ext uri="{FF2B5EF4-FFF2-40B4-BE49-F238E27FC236}">
                <a16:creationId xmlns:a16="http://schemas.microsoft.com/office/drawing/2014/main" id="{E8336868-8BE1-61E4-8AF2-C638470FD3B5}"/>
              </a:ext>
            </a:extLst>
          </p:cNvPr>
          <p:cNvSpPr>
            <a:spLocks noGrp="1"/>
          </p:cNvSpPr>
          <p:nvPr>
            <p:ph idx="1"/>
          </p:nvPr>
        </p:nvSpPr>
        <p:spPr/>
        <p:txBody>
          <a:bodyPr/>
          <a:lstStyle/>
          <a:p>
            <a:r>
              <a:rPr lang="en-US"/>
              <a:t>Section 8D.11</a:t>
            </a:r>
            <a:r>
              <a:rPr lang="en-US">
                <a:solidFill>
                  <a:srgbClr val="FF0000"/>
                </a:solidFill>
              </a:rPr>
              <a:t> </a:t>
            </a:r>
            <a:r>
              <a:rPr lang="en-US"/>
              <a:t>includes extensive new material on the use of </a:t>
            </a:r>
            <a:br>
              <a:rPr lang="en-US"/>
            </a:br>
            <a:r>
              <a:rPr lang="en-US"/>
              <a:t>pre-signals</a:t>
            </a:r>
          </a:p>
          <a:p>
            <a:r>
              <a:rPr lang="en-US"/>
              <a:t>Section 8D.12 is a new section that addresses queue cutter signals at or near grade crossings</a:t>
            </a:r>
          </a:p>
          <a:p>
            <a:r>
              <a:rPr lang="en-US"/>
              <a:t>Section 8D.13 is a new Section that addresses Warning Beacons or LED-Enhanced Warning Signs at grade crossings</a:t>
            </a:r>
          </a:p>
          <a:p>
            <a:endParaRPr lang="en-US"/>
          </a:p>
        </p:txBody>
      </p:sp>
    </p:spTree>
    <p:extLst>
      <p:ext uri="{BB962C8B-B14F-4D97-AF65-F5344CB8AC3E}">
        <p14:creationId xmlns:p14="http://schemas.microsoft.com/office/powerpoint/2010/main" val="340770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DC23-8E23-3FB4-D07F-2458C4E2EF1A}"/>
              </a:ext>
            </a:extLst>
          </p:cNvPr>
          <p:cNvSpPr>
            <a:spLocks noGrp="1"/>
          </p:cNvSpPr>
          <p:nvPr>
            <p:ph type="title"/>
          </p:nvPr>
        </p:nvSpPr>
        <p:spPr/>
        <p:txBody>
          <a:bodyPr>
            <a:normAutofit/>
          </a:bodyPr>
          <a:lstStyle/>
          <a:p>
            <a:r>
              <a:rPr lang="en-US" sz="3600"/>
              <a:t>Section 8D.15 Use of LRT Signals for Control of LRT Vehicles at Highway-LRT Grade Crossings</a:t>
            </a:r>
          </a:p>
        </p:txBody>
      </p:sp>
      <p:sp>
        <p:nvSpPr>
          <p:cNvPr id="4" name="Content Placeholder 3">
            <a:extLst>
              <a:ext uri="{FF2B5EF4-FFF2-40B4-BE49-F238E27FC236}">
                <a16:creationId xmlns:a16="http://schemas.microsoft.com/office/drawing/2014/main" id="{B7F05976-289F-5E76-8588-D157BF0458C0}"/>
              </a:ext>
            </a:extLst>
          </p:cNvPr>
          <p:cNvSpPr>
            <a:spLocks noGrp="1"/>
          </p:cNvSpPr>
          <p:nvPr>
            <p:ph idx="1"/>
          </p:nvPr>
        </p:nvSpPr>
        <p:spPr/>
        <p:txBody>
          <a:bodyPr/>
          <a:lstStyle/>
          <a:p>
            <a:r>
              <a:rPr lang="en-US"/>
              <a:t>Standard clarified: Color of LRT signal indications shall be white</a:t>
            </a:r>
          </a:p>
          <a:p>
            <a:r>
              <a:rPr lang="en-US"/>
              <a:t>Adds Option to allow clustered LRT signal sections or multiple LRT indications displayed from a single housing</a:t>
            </a:r>
          </a:p>
        </p:txBody>
      </p:sp>
      <p:sp>
        <p:nvSpPr>
          <p:cNvPr id="10" name="TextBox 9">
            <a:extLst>
              <a:ext uri="{FF2B5EF4-FFF2-40B4-BE49-F238E27FC236}">
                <a16:creationId xmlns:a16="http://schemas.microsoft.com/office/drawing/2014/main" id="{4BB6F74E-2797-A3BD-FD1D-E2B305F6525B}"/>
              </a:ext>
            </a:extLst>
          </p:cNvPr>
          <p:cNvSpPr txBox="1"/>
          <p:nvPr/>
        </p:nvSpPr>
        <p:spPr>
          <a:xfrm>
            <a:off x="3764791" y="3512478"/>
            <a:ext cx="4967224" cy="307777"/>
          </a:xfrm>
          <a:prstGeom prst="rect">
            <a:avLst/>
          </a:prstGeom>
          <a:noFill/>
        </p:spPr>
        <p:txBody>
          <a:bodyPr wrap="square" rtlCol="0">
            <a:spAutoFit/>
          </a:bodyPr>
          <a:lstStyle/>
          <a:p>
            <a:r>
              <a:rPr lang="en-US" sz="1400" b="1"/>
              <a:t>Figure 8D-3. Light Rail Transit Signal Indications</a:t>
            </a:r>
          </a:p>
        </p:txBody>
      </p:sp>
      <p:pic>
        <p:nvPicPr>
          <p:cNvPr id="8" name="Picture 7" descr="A horizontal rectangular white bar is centered on a circular black background.">
            <a:extLst>
              <a:ext uri="{FF2B5EF4-FFF2-40B4-BE49-F238E27FC236}">
                <a16:creationId xmlns:a16="http://schemas.microsoft.com/office/drawing/2014/main" id="{5B3E8E73-4C3B-E1B5-7979-3C71E8CB5C8A}"/>
              </a:ext>
            </a:extLst>
          </p:cNvPr>
          <p:cNvPicPr>
            <a:picLocks noChangeAspect="1"/>
          </p:cNvPicPr>
          <p:nvPr/>
        </p:nvPicPr>
        <p:blipFill rotWithShape="1">
          <a:blip r:embed="rId3"/>
          <a:srcRect l="3462" t="15383" r="78809" b="38980"/>
          <a:stretch/>
        </p:blipFill>
        <p:spPr>
          <a:xfrm>
            <a:off x="2895595" y="3810000"/>
            <a:ext cx="1219202" cy="1295400"/>
          </a:xfrm>
          <a:prstGeom prst="rect">
            <a:avLst/>
          </a:prstGeom>
        </p:spPr>
      </p:pic>
      <p:sp>
        <p:nvSpPr>
          <p:cNvPr id="11" name="TextBox 10">
            <a:extLst>
              <a:ext uri="{FF2B5EF4-FFF2-40B4-BE49-F238E27FC236}">
                <a16:creationId xmlns:a16="http://schemas.microsoft.com/office/drawing/2014/main" id="{F87B021E-0139-60E0-1FDD-AF49CAC77EA8}"/>
              </a:ext>
            </a:extLst>
          </p:cNvPr>
          <p:cNvSpPr txBox="1"/>
          <p:nvPr/>
        </p:nvSpPr>
        <p:spPr>
          <a:xfrm>
            <a:off x="3191928" y="4964724"/>
            <a:ext cx="1066797" cy="338554"/>
          </a:xfrm>
          <a:prstGeom prst="rect">
            <a:avLst/>
          </a:prstGeom>
          <a:noFill/>
        </p:spPr>
        <p:txBody>
          <a:bodyPr wrap="square" rtlCol="0">
            <a:spAutoFit/>
          </a:bodyPr>
          <a:lstStyle/>
          <a:p>
            <a:r>
              <a:rPr lang="en-US" sz="1600"/>
              <a:t>Stop</a:t>
            </a:r>
          </a:p>
        </p:txBody>
      </p:sp>
      <p:pic>
        <p:nvPicPr>
          <p:cNvPr id="6" name="Picture 5" descr="A vertical rectangular white bar is centered on a circular black background.">
            <a:extLst>
              <a:ext uri="{FF2B5EF4-FFF2-40B4-BE49-F238E27FC236}">
                <a16:creationId xmlns:a16="http://schemas.microsoft.com/office/drawing/2014/main" id="{B86C1926-52A6-AD79-6347-E07DEAB98BD0}"/>
              </a:ext>
            </a:extLst>
          </p:cNvPr>
          <p:cNvPicPr>
            <a:picLocks noChangeAspect="1"/>
          </p:cNvPicPr>
          <p:nvPr/>
        </p:nvPicPr>
        <p:blipFill rotWithShape="1">
          <a:blip r:embed="rId3"/>
          <a:srcRect l="30055" t="18758" r="54432" b="40972"/>
          <a:stretch/>
        </p:blipFill>
        <p:spPr>
          <a:xfrm>
            <a:off x="4724399" y="3886200"/>
            <a:ext cx="1066801" cy="1143000"/>
          </a:xfrm>
          <a:prstGeom prst="rect">
            <a:avLst/>
          </a:prstGeom>
        </p:spPr>
      </p:pic>
      <p:sp>
        <p:nvSpPr>
          <p:cNvPr id="12" name="TextBox 11">
            <a:extLst>
              <a:ext uri="{FF2B5EF4-FFF2-40B4-BE49-F238E27FC236}">
                <a16:creationId xmlns:a16="http://schemas.microsoft.com/office/drawing/2014/main" id="{7EB65737-EE40-DC07-73D6-C0CC81F8D83E}"/>
              </a:ext>
            </a:extLst>
          </p:cNvPr>
          <p:cNvSpPr txBox="1"/>
          <p:nvPr/>
        </p:nvSpPr>
        <p:spPr>
          <a:xfrm>
            <a:off x="4580471" y="4964724"/>
            <a:ext cx="1667932" cy="338554"/>
          </a:xfrm>
          <a:prstGeom prst="rect">
            <a:avLst/>
          </a:prstGeom>
          <a:noFill/>
        </p:spPr>
        <p:txBody>
          <a:bodyPr wrap="square" rtlCol="0">
            <a:spAutoFit/>
          </a:bodyPr>
          <a:lstStyle/>
          <a:p>
            <a:r>
              <a:rPr lang="en-US" sz="1600"/>
              <a:t>Go (straight)</a:t>
            </a:r>
          </a:p>
        </p:txBody>
      </p:sp>
      <p:pic>
        <p:nvPicPr>
          <p:cNvPr id="7" name="Picture 6" descr="A diagonal rectangular white bar points up and to the left on a circular black background.">
            <a:extLst>
              <a:ext uri="{FF2B5EF4-FFF2-40B4-BE49-F238E27FC236}">
                <a16:creationId xmlns:a16="http://schemas.microsoft.com/office/drawing/2014/main" id="{71DFA969-17C3-3449-F684-09D250D5DABD}"/>
              </a:ext>
            </a:extLst>
          </p:cNvPr>
          <p:cNvPicPr>
            <a:picLocks noChangeAspect="1"/>
          </p:cNvPicPr>
          <p:nvPr/>
        </p:nvPicPr>
        <p:blipFill rotWithShape="1">
          <a:blip r:embed="rId3"/>
          <a:srcRect l="53940" t="18067" r="26116" b="41664"/>
          <a:stretch/>
        </p:blipFill>
        <p:spPr>
          <a:xfrm>
            <a:off x="6400802" y="3886200"/>
            <a:ext cx="1371598" cy="1143000"/>
          </a:xfrm>
          <a:prstGeom prst="rect">
            <a:avLst/>
          </a:prstGeom>
        </p:spPr>
      </p:pic>
      <p:sp>
        <p:nvSpPr>
          <p:cNvPr id="13" name="TextBox 12">
            <a:extLst>
              <a:ext uri="{FF2B5EF4-FFF2-40B4-BE49-F238E27FC236}">
                <a16:creationId xmlns:a16="http://schemas.microsoft.com/office/drawing/2014/main" id="{04750DCC-7F70-DDCE-5CB7-D089D404764C}"/>
              </a:ext>
            </a:extLst>
          </p:cNvPr>
          <p:cNvSpPr txBox="1"/>
          <p:nvPr/>
        </p:nvSpPr>
        <p:spPr>
          <a:xfrm>
            <a:off x="6519315" y="4964724"/>
            <a:ext cx="1667932" cy="338554"/>
          </a:xfrm>
          <a:prstGeom prst="rect">
            <a:avLst/>
          </a:prstGeom>
          <a:noFill/>
        </p:spPr>
        <p:txBody>
          <a:bodyPr wrap="square" rtlCol="0">
            <a:spAutoFit/>
          </a:bodyPr>
          <a:lstStyle/>
          <a:p>
            <a:r>
              <a:rPr lang="en-US" sz="1600"/>
              <a:t>Go (left)</a:t>
            </a:r>
          </a:p>
        </p:txBody>
      </p:sp>
      <p:pic>
        <p:nvPicPr>
          <p:cNvPr id="9" name="Picture 8" descr="A diagonal rectangular white bar points up and to the right on a circular black background.">
            <a:extLst>
              <a:ext uri="{FF2B5EF4-FFF2-40B4-BE49-F238E27FC236}">
                <a16:creationId xmlns:a16="http://schemas.microsoft.com/office/drawing/2014/main" id="{946AB658-5FD8-1E60-349A-7FB67B3E44BE}"/>
              </a:ext>
            </a:extLst>
          </p:cNvPr>
          <p:cNvPicPr>
            <a:picLocks noChangeAspect="1"/>
          </p:cNvPicPr>
          <p:nvPr/>
        </p:nvPicPr>
        <p:blipFill rotWithShape="1">
          <a:blip r:embed="rId3"/>
          <a:srcRect l="78809" t="15383" r="3462" b="41664"/>
          <a:stretch/>
        </p:blipFill>
        <p:spPr>
          <a:xfrm>
            <a:off x="8077199" y="3810000"/>
            <a:ext cx="1219201" cy="1219200"/>
          </a:xfrm>
          <a:prstGeom prst="rect">
            <a:avLst/>
          </a:prstGeom>
        </p:spPr>
      </p:pic>
      <p:sp>
        <p:nvSpPr>
          <p:cNvPr id="14" name="TextBox 13">
            <a:extLst>
              <a:ext uri="{FF2B5EF4-FFF2-40B4-BE49-F238E27FC236}">
                <a16:creationId xmlns:a16="http://schemas.microsoft.com/office/drawing/2014/main" id="{7EFB6CE5-199B-F7AC-4B8A-76EAE90B5A1D}"/>
              </a:ext>
            </a:extLst>
          </p:cNvPr>
          <p:cNvSpPr txBox="1"/>
          <p:nvPr/>
        </p:nvSpPr>
        <p:spPr>
          <a:xfrm>
            <a:off x="8136470" y="4938411"/>
            <a:ext cx="1667932" cy="338554"/>
          </a:xfrm>
          <a:prstGeom prst="rect">
            <a:avLst/>
          </a:prstGeom>
          <a:noFill/>
        </p:spPr>
        <p:txBody>
          <a:bodyPr wrap="square" rtlCol="0">
            <a:spAutoFit/>
          </a:bodyPr>
          <a:lstStyle/>
          <a:p>
            <a:r>
              <a:rPr lang="en-US" sz="1600"/>
              <a:t>Go (right)</a:t>
            </a:r>
          </a:p>
        </p:txBody>
      </p:sp>
      <p:sp>
        <p:nvSpPr>
          <p:cNvPr id="15" name="TextBox 14">
            <a:extLst>
              <a:ext uri="{FF2B5EF4-FFF2-40B4-BE49-F238E27FC236}">
                <a16:creationId xmlns:a16="http://schemas.microsoft.com/office/drawing/2014/main" id="{723D9E58-D15A-A730-37EC-47ED42FDD5EF}"/>
              </a:ext>
            </a:extLst>
          </p:cNvPr>
          <p:cNvSpPr txBox="1"/>
          <p:nvPr/>
        </p:nvSpPr>
        <p:spPr>
          <a:xfrm>
            <a:off x="2743200" y="5373614"/>
            <a:ext cx="6877050" cy="738664"/>
          </a:xfrm>
          <a:prstGeom prst="rect">
            <a:avLst/>
          </a:prstGeom>
          <a:noFill/>
        </p:spPr>
        <p:txBody>
          <a:bodyPr wrap="square" rtlCol="0">
            <a:spAutoFit/>
          </a:bodyPr>
          <a:lstStyle/>
          <a:p>
            <a:r>
              <a:rPr lang="en-US" sz="1400"/>
              <a:t>Notes:</a:t>
            </a:r>
          </a:p>
          <a:p>
            <a:r>
              <a:rPr lang="en-US" sz="1400"/>
              <a:t>  1.   All rectangular bar signals indications shall be white.</a:t>
            </a:r>
          </a:p>
          <a:p>
            <a:r>
              <a:rPr lang="en-US" sz="1400"/>
              <a:t>  2.   Go signal indications may be flashed to inform LRT operators to prepare to stop.</a:t>
            </a:r>
          </a:p>
        </p:txBody>
      </p:sp>
    </p:spTree>
    <p:extLst>
      <p:ext uri="{BB962C8B-B14F-4D97-AF65-F5344CB8AC3E}">
        <p14:creationId xmlns:p14="http://schemas.microsoft.com/office/powerpoint/2010/main" val="56449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E73F8-9827-AF00-8DE9-7F262D816A8D}"/>
              </a:ext>
            </a:extLst>
          </p:cNvPr>
          <p:cNvSpPr>
            <a:spLocks noGrp="1"/>
          </p:cNvSpPr>
          <p:nvPr>
            <p:ph type="title"/>
          </p:nvPr>
        </p:nvSpPr>
        <p:spPr/>
        <p:txBody>
          <a:bodyPr/>
          <a:lstStyle/>
          <a:p>
            <a:r>
              <a:rPr lang="en-US"/>
              <a:t>Chapter 8E</a:t>
            </a:r>
            <a:br>
              <a:rPr lang="en-US"/>
            </a:br>
            <a:r>
              <a:rPr lang="en-US"/>
              <a:t>Pathway and Sidewalk Grade Crossings</a:t>
            </a:r>
          </a:p>
        </p:txBody>
      </p:sp>
    </p:spTree>
    <p:extLst>
      <p:ext uri="{BB962C8B-B14F-4D97-AF65-F5344CB8AC3E}">
        <p14:creationId xmlns:p14="http://schemas.microsoft.com/office/powerpoint/2010/main" val="236850161"/>
      </p:ext>
    </p:extLst>
  </p:cSld>
  <p:clrMapOvr>
    <a:masterClrMapping/>
  </p:clrMapOvr>
  <p:transition spd="slow">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EED34-B369-5D28-1D0F-A023C342B80E}"/>
              </a:ext>
            </a:extLst>
          </p:cNvPr>
          <p:cNvSpPr>
            <a:spLocks noGrp="1"/>
          </p:cNvSpPr>
          <p:nvPr>
            <p:ph type="title"/>
          </p:nvPr>
        </p:nvSpPr>
        <p:spPr/>
        <p:txBody>
          <a:bodyPr/>
          <a:lstStyle/>
          <a:p>
            <a:r>
              <a:rPr lang="en-US" sz="3600"/>
              <a:t>Section 8E.01 Purpose</a:t>
            </a:r>
          </a:p>
        </p:txBody>
      </p:sp>
      <p:sp>
        <p:nvSpPr>
          <p:cNvPr id="4" name="Content Placeholder 3">
            <a:extLst>
              <a:ext uri="{FF2B5EF4-FFF2-40B4-BE49-F238E27FC236}">
                <a16:creationId xmlns:a16="http://schemas.microsoft.com/office/drawing/2014/main" id="{F9387613-6B3E-F37F-6C69-9E2AA8339B9D}"/>
              </a:ext>
            </a:extLst>
          </p:cNvPr>
          <p:cNvSpPr>
            <a:spLocks noGrp="1"/>
          </p:cNvSpPr>
          <p:nvPr>
            <p:ph idx="1"/>
          </p:nvPr>
        </p:nvSpPr>
        <p:spPr/>
        <p:txBody>
          <a:bodyPr/>
          <a:lstStyle/>
          <a:p>
            <a:r>
              <a:rPr lang="en-US"/>
              <a:t>Adds provisions for sidewalk grade crossings</a:t>
            </a:r>
          </a:p>
          <a:p>
            <a:r>
              <a:rPr lang="en-US"/>
              <a:t>Expands provisions for pathway grade crossings</a:t>
            </a:r>
          </a:p>
          <a:p>
            <a:pPr marL="0" indent="0">
              <a:buNone/>
            </a:pPr>
            <a:endParaRPr lang="en-US"/>
          </a:p>
        </p:txBody>
      </p:sp>
      <p:sp>
        <p:nvSpPr>
          <p:cNvPr id="27" name="TextBox 26">
            <a:extLst>
              <a:ext uri="{FF2B5EF4-FFF2-40B4-BE49-F238E27FC236}">
                <a16:creationId xmlns:a16="http://schemas.microsoft.com/office/drawing/2014/main" id="{325BCA2B-729C-2CBA-6DFF-C16F24698F52}"/>
              </a:ext>
            </a:extLst>
          </p:cNvPr>
          <p:cNvSpPr txBox="1"/>
          <p:nvPr/>
        </p:nvSpPr>
        <p:spPr>
          <a:xfrm>
            <a:off x="2835275" y="2372179"/>
            <a:ext cx="5060950" cy="523220"/>
          </a:xfrm>
          <a:prstGeom prst="rect">
            <a:avLst/>
          </a:prstGeom>
          <a:noFill/>
        </p:spPr>
        <p:txBody>
          <a:bodyPr wrap="square" rtlCol="0">
            <a:spAutoFit/>
          </a:bodyPr>
          <a:lstStyle/>
          <a:p>
            <a:pPr algn="ctr"/>
            <a:r>
              <a:rPr lang="en-US" sz="1400" b="1"/>
              <a:t>Figure 8E-1. Illustration of the Difference between a Pathway Grade Crossing and a Sidewalk Grade Crossing</a:t>
            </a:r>
          </a:p>
        </p:txBody>
      </p:sp>
      <p:sp>
        <p:nvSpPr>
          <p:cNvPr id="26" name="TextBox 25">
            <a:extLst>
              <a:ext uri="{FF2B5EF4-FFF2-40B4-BE49-F238E27FC236}">
                <a16:creationId xmlns:a16="http://schemas.microsoft.com/office/drawing/2014/main" id="{F2E7C0DC-AC2A-8E8A-4B8E-19D8330AFB76}"/>
              </a:ext>
            </a:extLst>
          </p:cNvPr>
          <p:cNvSpPr txBox="1"/>
          <p:nvPr/>
        </p:nvSpPr>
        <p:spPr>
          <a:xfrm>
            <a:off x="2584450" y="2888604"/>
            <a:ext cx="2025650" cy="253916"/>
          </a:xfrm>
          <a:prstGeom prst="rect">
            <a:avLst/>
          </a:prstGeom>
          <a:noFill/>
        </p:spPr>
        <p:txBody>
          <a:bodyPr wrap="square" rtlCol="0">
            <a:spAutoFit/>
          </a:bodyPr>
          <a:lstStyle/>
          <a:p>
            <a:r>
              <a:rPr lang="en-US" sz="1050" b="1"/>
              <a:t>A – Pathway grade crossing</a:t>
            </a:r>
          </a:p>
        </p:txBody>
      </p:sp>
      <p:sp>
        <p:nvSpPr>
          <p:cNvPr id="25" name="TextBox 24">
            <a:extLst>
              <a:ext uri="{FF2B5EF4-FFF2-40B4-BE49-F238E27FC236}">
                <a16:creationId xmlns:a16="http://schemas.microsoft.com/office/drawing/2014/main" id="{BB550C7E-91F6-889A-07E2-53870E9C48E2}"/>
              </a:ext>
            </a:extLst>
          </p:cNvPr>
          <p:cNvSpPr txBox="1"/>
          <p:nvPr/>
        </p:nvSpPr>
        <p:spPr>
          <a:xfrm>
            <a:off x="6121400" y="2888604"/>
            <a:ext cx="2025650" cy="253916"/>
          </a:xfrm>
          <a:prstGeom prst="rect">
            <a:avLst/>
          </a:prstGeom>
          <a:noFill/>
        </p:spPr>
        <p:txBody>
          <a:bodyPr wrap="square" rtlCol="0">
            <a:spAutoFit/>
          </a:bodyPr>
          <a:lstStyle/>
          <a:p>
            <a:r>
              <a:rPr lang="en-US" sz="1050" b="1"/>
              <a:t>B – Sidewalk grade crossing</a:t>
            </a:r>
          </a:p>
        </p:txBody>
      </p:sp>
      <p:pic>
        <p:nvPicPr>
          <p:cNvPr id="30" name="Picture 29" descr="The first example shows a vertical “pathway” intersecting a horizontal railroad track in the middle of the illustration. A series of horizontal rows of black circles, denoting a “detectable warning” surface and extending across the “pathway” to the north and south of the railroad track, is shown within the “railroad right-of-way” and “pathway right-of-way.”&#10;The second example shows a vertical two-lane “roadway” with a “sidewalk” to the left of the roadway. A horizontal railroad track intersects both the roadway and sidewalk in the middle of the illustration. A “detectable warning” surface extends across the “sidewalk” to the north and south of the railroad track. This surface is shown within the “railroad right-of-way” and “highway right-of-way.”">
            <a:extLst>
              <a:ext uri="{FF2B5EF4-FFF2-40B4-BE49-F238E27FC236}">
                <a16:creationId xmlns:a16="http://schemas.microsoft.com/office/drawing/2014/main" id="{D5336DE3-7A3B-C84C-00A7-ED81A25D9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4250" y="3094188"/>
            <a:ext cx="6597989" cy="2978303"/>
          </a:xfrm>
          <a:prstGeom prst="rect">
            <a:avLst/>
          </a:prstGeom>
        </p:spPr>
      </p:pic>
    </p:spTree>
    <p:extLst>
      <p:ext uri="{BB962C8B-B14F-4D97-AF65-F5344CB8AC3E}">
        <p14:creationId xmlns:p14="http://schemas.microsoft.com/office/powerpoint/2010/main" val="1120871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EED34-B369-5D28-1D0F-A023C342B80E}"/>
              </a:ext>
            </a:extLst>
          </p:cNvPr>
          <p:cNvSpPr>
            <a:spLocks noGrp="1"/>
          </p:cNvSpPr>
          <p:nvPr>
            <p:ph type="title"/>
          </p:nvPr>
        </p:nvSpPr>
        <p:spPr/>
        <p:txBody>
          <a:bodyPr>
            <a:normAutofit/>
          </a:bodyPr>
          <a:lstStyle/>
          <a:p>
            <a:r>
              <a:rPr lang="en-US" sz="3600"/>
              <a:t>Section 8E.02 Use of Standard Devices, Systems, and Practices</a:t>
            </a:r>
          </a:p>
        </p:txBody>
      </p:sp>
      <p:sp>
        <p:nvSpPr>
          <p:cNvPr id="4" name="Content Placeholder 3">
            <a:extLst>
              <a:ext uri="{FF2B5EF4-FFF2-40B4-BE49-F238E27FC236}">
                <a16:creationId xmlns:a16="http://schemas.microsoft.com/office/drawing/2014/main" id="{F9387613-6B3E-F37F-6C69-9E2AA8339B9D}"/>
              </a:ext>
            </a:extLst>
          </p:cNvPr>
          <p:cNvSpPr>
            <a:spLocks noGrp="1"/>
          </p:cNvSpPr>
          <p:nvPr>
            <p:ph idx="1"/>
          </p:nvPr>
        </p:nvSpPr>
        <p:spPr>
          <a:xfrm>
            <a:off x="617622" y="1751744"/>
            <a:ext cx="6396408" cy="3926295"/>
          </a:xfrm>
        </p:spPr>
        <p:txBody>
          <a:bodyPr/>
          <a:lstStyle/>
          <a:p>
            <a:r>
              <a:rPr lang="en-US"/>
              <a:t>Placing sidewalk outside of area occupied by grade crossing traffic control devices is desirable</a:t>
            </a:r>
          </a:p>
          <a:p>
            <a:r>
              <a:rPr lang="en-US"/>
              <a:t>Offset distance between edge of pathway and sidewalk to center of roadway warning device</a:t>
            </a:r>
          </a:p>
        </p:txBody>
      </p:sp>
      <p:sp>
        <p:nvSpPr>
          <p:cNvPr id="32" name="TextBox 31">
            <a:extLst>
              <a:ext uri="{FF2B5EF4-FFF2-40B4-BE49-F238E27FC236}">
                <a16:creationId xmlns:a16="http://schemas.microsoft.com/office/drawing/2014/main" id="{CFEB2F76-3879-B3AB-736A-7CBED34F4CE0}"/>
              </a:ext>
            </a:extLst>
          </p:cNvPr>
          <p:cNvSpPr txBox="1"/>
          <p:nvPr/>
        </p:nvSpPr>
        <p:spPr>
          <a:xfrm>
            <a:off x="6674708" y="4366514"/>
            <a:ext cx="1041400" cy="276999"/>
          </a:xfrm>
          <a:prstGeom prst="rect">
            <a:avLst/>
          </a:prstGeom>
          <a:noFill/>
        </p:spPr>
        <p:txBody>
          <a:bodyPr wrap="square" rtlCol="0">
            <a:spAutoFit/>
          </a:bodyPr>
          <a:lstStyle/>
          <a:p>
            <a:r>
              <a:rPr lang="en-US" sz="1200"/>
              <a:t>Close-up</a:t>
            </a:r>
            <a:endParaRPr lang="en-US" sz="1050"/>
          </a:p>
        </p:txBody>
      </p:sp>
      <p:grpSp>
        <p:nvGrpSpPr>
          <p:cNvPr id="5" name="Group 4" descr="A close-up of Figure 8E-2.">
            <a:extLst>
              <a:ext uri="{FF2B5EF4-FFF2-40B4-BE49-F238E27FC236}">
                <a16:creationId xmlns:a16="http://schemas.microsoft.com/office/drawing/2014/main" id="{59B11DF2-CF06-50F9-06CA-440F466A980C}"/>
              </a:ext>
            </a:extLst>
          </p:cNvPr>
          <p:cNvGrpSpPr/>
          <p:nvPr/>
        </p:nvGrpSpPr>
        <p:grpSpPr>
          <a:xfrm>
            <a:off x="3126016" y="4734635"/>
            <a:ext cx="5010150" cy="1437723"/>
            <a:chOff x="857250" y="4573117"/>
            <a:chExt cx="5010150" cy="1437723"/>
          </a:xfrm>
        </p:grpSpPr>
        <p:pic>
          <p:nvPicPr>
            <p:cNvPr id="10" name="Picture 9">
              <a:extLst>
                <a:ext uri="{FF2B5EF4-FFF2-40B4-BE49-F238E27FC236}">
                  <a16:creationId xmlns:a16="http://schemas.microsoft.com/office/drawing/2014/main" id="{70BCECCC-129E-1E0E-D4EE-CE8F200BD928}"/>
                </a:ext>
              </a:extLst>
            </p:cNvPr>
            <p:cNvPicPr>
              <a:picLocks noChangeAspect="1"/>
            </p:cNvPicPr>
            <p:nvPr/>
          </p:nvPicPr>
          <p:blipFill rotWithShape="1">
            <a:blip r:embed="rId3"/>
            <a:srcRect r="41013"/>
            <a:stretch/>
          </p:blipFill>
          <p:spPr>
            <a:xfrm>
              <a:off x="857250" y="4573117"/>
              <a:ext cx="3181350" cy="1437723"/>
            </a:xfrm>
            <a:prstGeom prst="rect">
              <a:avLst/>
            </a:prstGeom>
          </p:spPr>
        </p:pic>
        <p:sp>
          <p:nvSpPr>
            <p:cNvPr id="6" name="TextBox 5">
              <a:extLst>
                <a:ext uri="{FF2B5EF4-FFF2-40B4-BE49-F238E27FC236}">
                  <a16:creationId xmlns:a16="http://schemas.microsoft.com/office/drawing/2014/main" id="{ECF4ED62-C548-1C9C-4A5A-31C1C76633FC}"/>
                </a:ext>
              </a:extLst>
            </p:cNvPr>
            <p:cNvSpPr txBox="1"/>
            <p:nvPr/>
          </p:nvSpPr>
          <p:spPr>
            <a:xfrm>
              <a:off x="4051300" y="4855518"/>
              <a:ext cx="1524000" cy="307777"/>
            </a:xfrm>
            <a:prstGeom prst="rect">
              <a:avLst/>
            </a:prstGeom>
            <a:noFill/>
          </p:spPr>
          <p:txBody>
            <a:bodyPr wrap="square" rtlCol="0">
              <a:spAutoFit/>
            </a:bodyPr>
            <a:lstStyle/>
            <a:p>
              <a:r>
                <a:rPr lang="en-US" sz="1400"/>
                <a:t>a &gt; 25 ft</a:t>
              </a:r>
            </a:p>
          </p:txBody>
        </p:sp>
        <p:sp>
          <p:nvSpPr>
            <p:cNvPr id="7" name="TextBox 6">
              <a:extLst>
                <a:ext uri="{FF2B5EF4-FFF2-40B4-BE49-F238E27FC236}">
                  <a16:creationId xmlns:a16="http://schemas.microsoft.com/office/drawing/2014/main" id="{99F65537-D2DC-81F0-C0E8-51025EBE9F4B}"/>
                </a:ext>
              </a:extLst>
            </p:cNvPr>
            <p:cNvSpPr txBox="1"/>
            <p:nvPr/>
          </p:nvSpPr>
          <p:spPr>
            <a:xfrm>
              <a:off x="4038600" y="5370262"/>
              <a:ext cx="1828800" cy="307777"/>
            </a:xfrm>
            <a:prstGeom prst="rect">
              <a:avLst/>
            </a:prstGeom>
            <a:noFill/>
          </p:spPr>
          <p:txBody>
            <a:bodyPr wrap="square" rtlCol="0">
              <a:spAutoFit/>
            </a:bodyPr>
            <a:lstStyle/>
            <a:p>
              <a:r>
                <a:rPr lang="en-US" sz="1400"/>
                <a:t>Flashing-light signal</a:t>
              </a:r>
            </a:p>
          </p:txBody>
        </p:sp>
      </p:grpSp>
      <p:sp>
        <p:nvSpPr>
          <p:cNvPr id="9" name="TextBox 8">
            <a:extLst>
              <a:ext uri="{FF2B5EF4-FFF2-40B4-BE49-F238E27FC236}">
                <a16:creationId xmlns:a16="http://schemas.microsoft.com/office/drawing/2014/main" id="{247790FF-FE4B-B603-64C7-08F2E13DE2D4}"/>
              </a:ext>
            </a:extLst>
          </p:cNvPr>
          <p:cNvSpPr txBox="1"/>
          <p:nvPr/>
        </p:nvSpPr>
        <p:spPr>
          <a:xfrm>
            <a:off x="7475766" y="1846107"/>
            <a:ext cx="4800600" cy="461665"/>
          </a:xfrm>
          <a:prstGeom prst="rect">
            <a:avLst/>
          </a:prstGeom>
          <a:noFill/>
        </p:spPr>
        <p:txBody>
          <a:bodyPr wrap="square" rtlCol="0">
            <a:spAutoFit/>
          </a:bodyPr>
          <a:lstStyle/>
          <a:p>
            <a:pPr algn="ctr"/>
            <a:r>
              <a:rPr lang="en-US" sz="1200" b="1"/>
              <a:t>Figure 8E-2. Example of an Active Traffic Control System for a Sidewalk or Pathway Grade Crossing</a:t>
            </a:r>
          </a:p>
        </p:txBody>
      </p:sp>
      <p:pic>
        <p:nvPicPr>
          <p:cNvPr id="8" name="Picture 7" descr="A vertical two-lane roadway with a sidewalk to the right is shown. A railroad track crosses the roadway and sidewalk in the middle.&#10;In the northbound lane, approaching the railroad track crossing, a traffic control warning device with gate arm extending across the lane is shown. On the sidewalk traveling northbound, adjacent to the warning device, a “stop line (if used)” is shown in advance of a “detectable warning” surface. Just beyond this surface and to the right of the sidewalk, a “flashing-light signal” is shown.&#10;Continuing north on the sidewalk, past the railroad track crossing, another “flashing-light signal” is shown to the right of the sidewalk. Beyond that, a “detectable warning” surface and a “stop line” are shown on the sidewalk.&#10;In the southbound lane, approaching the railroad track crossing, a traffic control warning device with gate arm extending across the lane is shown.">
            <a:extLst>
              <a:ext uri="{FF2B5EF4-FFF2-40B4-BE49-F238E27FC236}">
                <a16:creationId xmlns:a16="http://schemas.microsoft.com/office/drawing/2014/main" id="{4A07FA44-0D2C-8A89-19FF-2BDBEBBB44D4}"/>
              </a:ext>
            </a:extLst>
          </p:cNvPr>
          <p:cNvPicPr>
            <a:picLocks noChangeAspect="1"/>
          </p:cNvPicPr>
          <p:nvPr/>
        </p:nvPicPr>
        <p:blipFill rotWithShape="1">
          <a:blip r:embed="rId4"/>
          <a:srcRect l="5933" t="11594" r="22872" b="21081"/>
          <a:stretch/>
        </p:blipFill>
        <p:spPr>
          <a:xfrm>
            <a:off x="7380516" y="2307772"/>
            <a:ext cx="3810000" cy="2746177"/>
          </a:xfrm>
          <a:prstGeom prst="rect">
            <a:avLst/>
          </a:prstGeom>
        </p:spPr>
      </p:pic>
      <p:sp>
        <p:nvSpPr>
          <p:cNvPr id="22" name="TextBox 21">
            <a:extLst>
              <a:ext uri="{FF2B5EF4-FFF2-40B4-BE49-F238E27FC236}">
                <a16:creationId xmlns:a16="http://schemas.microsoft.com/office/drawing/2014/main" id="{59A19894-62FA-2F38-CE30-4BE86657ED98}"/>
              </a:ext>
              <a:ext uri="{C183D7F6-B498-43B3-948B-1728B52AA6E4}">
                <adec:decorative xmlns:adec="http://schemas.microsoft.com/office/drawing/2017/decorative" val="0"/>
              </a:ext>
            </a:extLst>
          </p:cNvPr>
          <p:cNvSpPr txBox="1"/>
          <p:nvPr/>
        </p:nvSpPr>
        <p:spPr>
          <a:xfrm>
            <a:off x="7990116" y="5146654"/>
            <a:ext cx="914400" cy="215444"/>
          </a:xfrm>
          <a:prstGeom prst="rect">
            <a:avLst/>
          </a:prstGeom>
          <a:noFill/>
        </p:spPr>
        <p:txBody>
          <a:bodyPr wrap="square" rtlCol="0">
            <a:spAutoFit/>
          </a:bodyPr>
          <a:lstStyle/>
          <a:p>
            <a:r>
              <a:rPr lang="en-US" sz="800"/>
              <a:t>Notes:</a:t>
            </a:r>
          </a:p>
        </p:txBody>
      </p:sp>
      <p:sp>
        <p:nvSpPr>
          <p:cNvPr id="23" name="TextBox 22">
            <a:extLst>
              <a:ext uri="{FF2B5EF4-FFF2-40B4-BE49-F238E27FC236}">
                <a16:creationId xmlns:a16="http://schemas.microsoft.com/office/drawing/2014/main" id="{2F1A42F6-0469-C2CC-B257-63ACA0F1F1C2}"/>
              </a:ext>
              <a:ext uri="{C183D7F6-B498-43B3-948B-1728B52AA6E4}">
                <adec:decorative xmlns:adec="http://schemas.microsoft.com/office/drawing/2017/decorative" val="0"/>
              </a:ext>
            </a:extLst>
          </p:cNvPr>
          <p:cNvSpPr txBox="1"/>
          <p:nvPr/>
        </p:nvSpPr>
        <p:spPr>
          <a:xfrm>
            <a:off x="8345716" y="5154229"/>
            <a:ext cx="3810000" cy="707886"/>
          </a:xfrm>
          <a:prstGeom prst="rect">
            <a:avLst/>
          </a:prstGeom>
          <a:noFill/>
        </p:spPr>
        <p:txBody>
          <a:bodyPr wrap="square" rtlCol="0">
            <a:spAutoFit/>
          </a:bodyPr>
          <a:lstStyle/>
          <a:p>
            <a:r>
              <a:rPr lang="en-US" sz="800"/>
              <a:t>The dimension “a” is the distance from the edge of the sidewalk grade crossing to the center of the traffic control warning devices at the grade crossing.</a:t>
            </a:r>
          </a:p>
          <a:p>
            <a:endParaRPr lang="en-US" sz="800"/>
          </a:p>
          <a:p>
            <a:r>
              <a:rPr lang="en-US" sz="800"/>
              <a:t>If a ≤ 25 feet, flashing-light signals may be omitted at a pathway or sidewalk grade crossing (see Section 8E.07).</a:t>
            </a:r>
          </a:p>
        </p:txBody>
      </p:sp>
      <p:sp>
        <p:nvSpPr>
          <p:cNvPr id="11" name="Rectangle 10">
            <a:extLst>
              <a:ext uri="{FF2B5EF4-FFF2-40B4-BE49-F238E27FC236}">
                <a16:creationId xmlns:a16="http://schemas.microsoft.com/office/drawing/2014/main" id="{8D97F53B-529F-78B7-F781-232C94A2F1A5}"/>
              </a:ext>
              <a:ext uri="{C183D7F6-B498-43B3-948B-1728B52AA6E4}">
                <adec:decorative xmlns:adec="http://schemas.microsoft.com/office/drawing/2017/decorative" val="1"/>
              </a:ext>
            </a:extLst>
          </p:cNvPr>
          <p:cNvSpPr/>
          <p:nvPr/>
        </p:nvSpPr>
        <p:spPr bwMode="auto">
          <a:xfrm>
            <a:off x="10834916" y="4607216"/>
            <a:ext cx="762000" cy="27791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17FB5105-D1DD-558C-804C-22F462538A71}"/>
              </a:ext>
              <a:ext uri="{C183D7F6-B498-43B3-948B-1728B52AA6E4}">
                <adec:decorative xmlns:adec="http://schemas.microsoft.com/office/drawing/2017/decorative" val="1"/>
              </a:ext>
            </a:extLst>
          </p:cNvPr>
          <p:cNvSpPr/>
          <p:nvPr/>
        </p:nvSpPr>
        <p:spPr bwMode="auto">
          <a:xfrm>
            <a:off x="10733316" y="4746172"/>
            <a:ext cx="762000" cy="27791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FFF72081-9333-5218-85D9-22391B2BB81A}"/>
              </a:ext>
              <a:ext uri="{C183D7F6-B498-43B3-948B-1728B52AA6E4}">
                <adec:decorative xmlns:adec="http://schemas.microsoft.com/office/drawing/2017/decorative" val="1"/>
              </a:ext>
            </a:extLst>
          </p:cNvPr>
          <p:cNvSpPr/>
          <p:nvPr/>
        </p:nvSpPr>
        <p:spPr bwMode="auto">
          <a:xfrm>
            <a:off x="10657116" y="2417582"/>
            <a:ext cx="762000" cy="27791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45BC54DD-7FCD-EEE4-8FDA-EF2756EB3B31}"/>
              </a:ext>
              <a:ext uri="{C183D7F6-B498-43B3-948B-1728B52AA6E4}">
                <adec:decorative xmlns:adec="http://schemas.microsoft.com/office/drawing/2017/decorative" val="1"/>
              </a:ext>
            </a:extLst>
          </p:cNvPr>
          <p:cNvSpPr/>
          <p:nvPr/>
        </p:nvSpPr>
        <p:spPr bwMode="auto">
          <a:xfrm>
            <a:off x="10809516" y="2542721"/>
            <a:ext cx="762000" cy="277912"/>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TextBox 14">
            <a:extLst>
              <a:ext uri="{FF2B5EF4-FFF2-40B4-BE49-F238E27FC236}">
                <a16:creationId xmlns:a16="http://schemas.microsoft.com/office/drawing/2014/main" id="{DEE56A99-D697-413B-EC6F-F8F17BD68174}"/>
              </a:ext>
              <a:ext uri="{C183D7F6-B498-43B3-948B-1728B52AA6E4}">
                <adec:decorative xmlns:adec="http://schemas.microsoft.com/office/drawing/2017/decorative" val="1"/>
              </a:ext>
            </a:extLst>
          </p:cNvPr>
          <p:cNvSpPr txBox="1"/>
          <p:nvPr/>
        </p:nvSpPr>
        <p:spPr>
          <a:xfrm>
            <a:off x="10657116" y="2545866"/>
            <a:ext cx="939800" cy="200055"/>
          </a:xfrm>
          <a:prstGeom prst="rect">
            <a:avLst/>
          </a:prstGeom>
          <a:noFill/>
        </p:spPr>
        <p:txBody>
          <a:bodyPr wrap="square" rtlCol="0">
            <a:spAutoFit/>
          </a:bodyPr>
          <a:lstStyle/>
          <a:p>
            <a:r>
              <a:rPr lang="en-US" sz="700"/>
              <a:t>Stop line (if used)</a:t>
            </a:r>
          </a:p>
        </p:txBody>
      </p:sp>
      <p:sp>
        <p:nvSpPr>
          <p:cNvPr id="16" name="TextBox 15">
            <a:extLst>
              <a:ext uri="{FF2B5EF4-FFF2-40B4-BE49-F238E27FC236}">
                <a16:creationId xmlns:a16="http://schemas.microsoft.com/office/drawing/2014/main" id="{029844FD-5F25-0760-ABB6-7485901CF09A}"/>
              </a:ext>
              <a:ext uri="{C183D7F6-B498-43B3-948B-1728B52AA6E4}">
                <adec:decorative xmlns:adec="http://schemas.microsoft.com/office/drawing/2017/decorative" val="1"/>
              </a:ext>
            </a:extLst>
          </p:cNvPr>
          <p:cNvSpPr txBox="1"/>
          <p:nvPr/>
        </p:nvSpPr>
        <p:spPr>
          <a:xfrm>
            <a:off x="10758716" y="2690139"/>
            <a:ext cx="1041400" cy="200055"/>
          </a:xfrm>
          <a:prstGeom prst="rect">
            <a:avLst/>
          </a:prstGeom>
          <a:noFill/>
        </p:spPr>
        <p:txBody>
          <a:bodyPr wrap="square" rtlCol="0">
            <a:spAutoFit/>
          </a:bodyPr>
          <a:lstStyle/>
          <a:p>
            <a:r>
              <a:rPr lang="en-US" sz="700"/>
              <a:t>Detectable warning</a:t>
            </a:r>
          </a:p>
        </p:txBody>
      </p:sp>
      <p:sp>
        <p:nvSpPr>
          <p:cNvPr id="17" name="TextBox 16">
            <a:extLst>
              <a:ext uri="{FF2B5EF4-FFF2-40B4-BE49-F238E27FC236}">
                <a16:creationId xmlns:a16="http://schemas.microsoft.com/office/drawing/2014/main" id="{CC60E061-707B-31AE-FD2E-9A3454BE2C5B}"/>
              </a:ext>
              <a:ext uri="{C183D7F6-B498-43B3-948B-1728B52AA6E4}">
                <adec:decorative xmlns:adec="http://schemas.microsoft.com/office/drawing/2017/decorative" val="1"/>
              </a:ext>
            </a:extLst>
          </p:cNvPr>
          <p:cNvSpPr txBox="1"/>
          <p:nvPr/>
        </p:nvSpPr>
        <p:spPr>
          <a:xfrm>
            <a:off x="11114316" y="3104727"/>
            <a:ext cx="1041400" cy="200055"/>
          </a:xfrm>
          <a:prstGeom prst="rect">
            <a:avLst/>
          </a:prstGeom>
          <a:noFill/>
        </p:spPr>
        <p:txBody>
          <a:bodyPr wrap="square" rtlCol="0">
            <a:spAutoFit/>
          </a:bodyPr>
          <a:lstStyle/>
          <a:p>
            <a:r>
              <a:rPr lang="en-US" sz="700"/>
              <a:t>Flashing-light signal</a:t>
            </a:r>
          </a:p>
        </p:txBody>
      </p:sp>
      <p:sp>
        <p:nvSpPr>
          <p:cNvPr id="18" name="TextBox 17">
            <a:extLst>
              <a:ext uri="{FF2B5EF4-FFF2-40B4-BE49-F238E27FC236}">
                <a16:creationId xmlns:a16="http://schemas.microsoft.com/office/drawing/2014/main" id="{5652FB16-C546-EF91-0911-E7133009F3A7}"/>
              </a:ext>
              <a:ext uri="{C183D7F6-B498-43B3-948B-1728B52AA6E4}">
                <adec:decorative xmlns:adec="http://schemas.microsoft.com/office/drawing/2017/decorative" val="1"/>
              </a:ext>
            </a:extLst>
          </p:cNvPr>
          <p:cNvSpPr txBox="1"/>
          <p:nvPr/>
        </p:nvSpPr>
        <p:spPr>
          <a:xfrm>
            <a:off x="11139716" y="4131565"/>
            <a:ext cx="1136650" cy="200055"/>
          </a:xfrm>
          <a:prstGeom prst="rect">
            <a:avLst/>
          </a:prstGeom>
          <a:noFill/>
        </p:spPr>
        <p:txBody>
          <a:bodyPr wrap="square" rtlCol="0">
            <a:spAutoFit/>
          </a:bodyPr>
          <a:lstStyle/>
          <a:p>
            <a:r>
              <a:rPr lang="en-US" sz="700"/>
              <a:t>Flashing-light signal</a:t>
            </a:r>
          </a:p>
        </p:txBody>
      </p:sp>
      <p:sp>
        <p:nvSpPr>
          <p:cNvPr id="19" name="TextBox 18">
            <a:extLst>
              <a:ext uri="{FF2B5EF4-FFF2-40B4-BE49-F238E27FC236}">
                <a16:creationId xmlns:a16="http://schemas.microsoft.com/office/drawing/2014/main" id="{F41EB831-2EC3-BF6C-DFDB-CE67B022DAC6}"/>
              </a:ext>
              <a:ext uri="{C183D7F6-B498-43B3-948B-1728B52AA6E4}">
                <adec:decorative xmlns:adec="http://schemas.microsoft.com/office/drawing/2017/decorative" val="1"/>
              </a:ext>
            </a:extLst>
          </p:cNvPr>
          <p:cNvSpPr txBox="1"/>
          <p:nvPr/>
        </p:nvSpPr>
        <p:spPr>
          <a:xfrm>
            <a:off x="11139716" y="3815639"/>
            <a:ext cx="1524000" cy="200055"/>
          </a:xfrm>
          <a:prstGeom prst="rect">
            <a:avLst/>
          </a:prstGeom>
          <a:noFill/>
        </p:spPr>
        <p:txBody>
          <a:bodyPr wrap="square" rtlCol="0">
            <a:spAutoFit/>
          </a:bodyPr>
          <a:lstStyle/>
          <a:p>
            <a:r>
              <a:rPr lang="en-US" sz="700"/>
              <a:t>a &gt; 25 ft</a:t>
            </a:r>
          </a:p>
        </p:txBody>
      </p:sp>
      <p:sp>
        <p:nvSpPr>
          <p:cNvPr id="20" name="TextBox 19">
            <a:extLst>
              <a:ext uri="{FF2B5EF4-FFF2-40B4-BE49-F238E27FC236}">
                <a16:creationId xmlns:a16="http://schemas.microsoft.com/office/drawing/2014/main" id="{7D89E280-6D9C-3C0A-1F95-C4178CCAACD0}"/>
              </a:ext>
              <a:ext uri="{C183D7F6-B498-43B3-948B-1728B52AA6E4}">
                <adec:decorative xmlns:adec="http://schemas.microsoft.com/office/drawing/2017/decorative" val="1"/>
              </a:ext>
            </a:extLst>
          </p:cNvPr>
          <p:cNvSpPr txBox="1"/>
          <p:nvPr/>
        </p:nvSpPr>
        <p:spPr>
          <a:xfrm>
            <a:off x="10765066" y="4523321"/>
            <a:ext cx="1035050" cy="200055"/>
          </a:xfrm>
          <a:prstGeom prst="rect">
            <a:avLst/>
          </a:prstGeom>
          <a:noFill/>
        </p:spPr>
        <p:txBody>
          <a:bodyPr wrap="square" rtlCol="0">
            <a:spAutoFit/>
          </a:bodyPr>
          <a:lstStyle/>
          <a:p>
            <a:r>
              <a:rPr lang="en-US" sz="700"/>
              <a:t>Detectable warning</a:t>
            </a:r>
          </a:p>
        </p:txBody>
      </p:sp>
      <p:sp>
        <p:nvSpPr>
          <p:cNvPr id="21" name="TextBox 20">
            <a:extLst>
              <a:ext uri="{FF2B5EF4-FFF2-40B4-BE49-F238E27FC236}">
                <a16:creationId xmlns:a16="http://schemas.microsoft.com/office/drawing/2014/main" id="{E013DF08-56BA-0BDD-24ED-7A9A510B6801}"/>
              </a:ext>
              <a:ext uri="{C183D7F6-B498-43B3-948B-1728B52AA6E4}">
                <adec:decorative xmlns:adec="http://schemas.microsoft.com/office/drawing/2017/decorative" val="1"/>
              </a:ext>
            </a:extLst>
          </p:cNvPr>
          <p:cNvSpPr txBox="1"/>
          <p:nvPr/>
        </p:nvSpPr>
        <p:spPr>
          <a:xfrm>
            <a:off x="10682516" y="4710305"/>
            <a:ext cx="914400" cy="200055"/>
          </a:xfrm>
          <a:prstGeom prst="rect">
            <a:avLst/>
          </a:prstGeom>
          <a:noFill/>
        </p:spPr>
        <p:txBody>
          <a:bodyPr wrap="square" rtlCol="0">
            <a:spAutoFit/>
          </a:bodyPr>
          <a:lstStyle/>
          <a:p>
            <a:r>
              <a:rPr lang="en-US" sz="700"/>
              <a:t>Stop line (if used)</a:t>
            </a:r>
          </a:p>
        </p:txBody>
      </p:sp>
      <p:sp>
        <p:nvSpPr>
          <p:cNvPr id="3" name="Rectangle 2">
            <a:extLst>
              <a:ext uri="{FF2B5EF4-FFF2-40B4-BE49-F238E27FC236}">
                <a16:creationId xmlns:a16="http://schemas.microsoft.com/office/drawing/2014/main" id="{B819E3A7-967B-F14D-BD0F-33A10585230E}"/>
              </a:ext>
              <a:ext uri="{C183D7F6-B498-43B3-948B-1728B52AA6E4}">
                <adec:decorative xmlns:adec="http://schemas.microsoft.com/office/drawing/2017/decorative" val="1"/>
              </a:ext>
            </a:extLst>
          </p:cNvPr>
          <p:cNvSpPr/>
          <p:nvPr/>
        </p:nvSpPr>
        <p:spPr>
          <a:xfrm>
            <a:off x="7217229" y="2542721"/>
            <a:ext cx="642257" cy="1588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9BB94A25-7A8B-B984-9513-B260A12DAC83}"/>
              </a:ext>
              <a:ext uri="{C183D7F6-B498-43B3-948B-1728B52AA6E4}">
                <adec:decorative xmlns:adec="http://schemas.microsoft.com/office/drawing/2017/decorative" val="1"/>
              </a:ext>
            </a:extLst>
          </p:cNvPr>
          <p:cNvSpPr/>
          <p:nvPr/>
        </p:nvSpPr>
        <p:spPr>
          <a:xfrm>
            <a:off x="2405743" y="4607216"/>
            <a:ext cx="5635173" cy="162685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F45DC48D-31A2-73D8-0291-088941C819EE}"/>
              </a:ext>
              <a:ext uri="{C183D7F6-B498-43B3-948B-1728B52AA6E4}">
                <adec:decorative xmlns:adec="http://schemas.microsoft.com/office/drawing/2017/decorative" val="1"/>
              </a:ext>
            </a:extLst>
          </p:cNvPr>
          <p:cNvSpPr/>
          <p:nvPr/>
        </p:nvSpPr>
        <p:spPr>
          <a:xfrm>
            <a:off x="9503229" y="3687149"/>
            <a:ext cx="2643419" cy="73589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a:extLst>
              <a:ext uri="{FF2B5EF4-FFF2-40B4-BE49-F238E27FC236}">
                <a16:creationId xmlns:a16="http://schemas.microsoft.com/office/drawing/2014/main" id="{0F6029EE-E8D1-C90B-D542-3433CBD5D4A7}"/>
              </a:ext>
              <a:ext uri="{C183D7F6-B498-43B3-948B-1728B52AA6E4}">
                <adec:decorative xmlns:adec="http://schemas.microsoft.com/office/drawing/2017/decorative" val="1"/>
              </a:ext>
            </a:extLst>
          </p:cNvPr>
          <p:cNvCxnSpPr>
            <a:cxnSpLocks/>
          </p:cNvCxnSpPr>
          <p:nvPr/>
        </p:nvCxnSpPr>
        <p:spPr>
          <a:xfrm flipH="1">
            <a:off x="7990116" y="4131565"/>
            <a:ext cx="1513113" cy="560577"/>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60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29A12-772A-23AB-390A-0E1023A22CA9}"/>
              </a:ext>
            </a:extLst>
          </p:cNvPr>
          <p:cNvSpPr>
            <a:spLocks noGrp="1"/>
          </p:cNvSpPr>
          <p:nvPr>
            <p:ph type="title"/>
          </p:nvPr>
        </p:nvSpPr>
        <p:spPr/>
        <p:txBody>
          <a:bodyPr/>
          <a:lstStyle/>
          <a:p>
            <a:r>
              <a:rPr lang="en-US" sz="3600"/>
              <a:t>Section 8A.01 Introduction</a:t>
            </a:r>
          </a:p>
        </p:txBody>
      </p:sp>
      <p:sp>
        <p:nvSpPr>
          <p:cNvPr id="4" name="Content Placeholder 3">
            <a:extLst>
              <a:ext uri="{FF2B5EF4-FFF2-40B4-BE49-F238E27FC236}">
                <a16:creationId xmlns:a16="http://schemas.microsoft.com/office/drawing/2014/main" id="{F6555E3B-7854-BA5B-F674-B898FF7F1CD7}"/>
              </a:ext>
            </a:extLst>
          </p:cNvPr>
          <p:cNvSpPr>
            <a:spLocks noGrp="1"/>
          </p:cNvSpPr>
          <p:nvPr>
            <p:ph idx="1"/>
          </p:nvPr>
        </p:nvSpPr>
        <p:spPr/>
        <p:txBody>
          <a:bodyPr/>
          <a:lstStyle/>
          <a:p>
            <a:r>
              <a:rPr lang="en-US"/>
              <a:t>Officially recognizes the term “Diagnostic Team” for consistency with Federal Railroad Administration (FRA) regulations</a:t>
            </a:r>
          </a:p>
          <a:p>
            <a:r>
              <a:rPr lang="en-US"/>
              <a:t>Defines the makeup of the Diagnostic Team:</a:t>
            </a:r>
          </a:p>
          <a:p>
            <a:pPr lvl="1"/>
            <a:r>
              <a:rPr lang="en-US"/>
              <a:t>Highway agency with jurisdiction</a:t>
            </a:r>
          </a:p>
          <a:p>
            <a:pPr lvl="1"/>
            <a:r>
              <a:rPr lang="en-US"/>
              <a:t>Regulatory agency with statutory authority (if applicable)</a:t>
            </a:r>
          </a:p>
          <a:p>
            <a:pPr lvl="1"/>
            <a:r>
              <a:rPr lang="en-US"/>
              <a:t>Railroad company and transit agency (if applicable)</a:t>
            </a:r>
          </a:p>
        </p:txBody>
      </p:sp>
    </p:spTree>
    <p:extLst>
      <p:ext uri="{BB962C8B-B14F-4D97-AF65-F5344CB8AC3E}">
        <p14:creationId xmlns:p14="http://schemas.microsoft.com/office/powerpoint/2010/main" val="17736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39602-DF07-D1EE-691A-3D9A57A8DA8E}"/>
              </a:ext>
            </a:extLst>
          </p:cNvPr>
          <p:cNvSpPr>
            <a:spLocks noGrp="1"/>
          </p:cNvSpPr>
          <p:nvPr>
            <p:ph type="title"/>
          </p:nvPr>
        </p:nvSpPr>
        <p:spPr/>
        <p:txBody>
          <a:bodyPr>
            <a:normAutofit/>
          </a:bodyPr>
          <a:lstStyle/>
          <a:p>
            <a:r>
              <a:rPr lang="en-US" sz="3600"/>
              <a:t>Section 8E.03 Pathway and Sidewalk Grade Crossing Signs and Markings</a:t>
            </a:r>
          </a:p>
        </p:txBody>
      </p:sp>
      <p:sp>
        <p:nvSpPr>
          <p:cNvPr id="4" name="Content Placeholder 3">
            <a:extLst>
              <a:ext uri="{FF2B5EF4-FFF2-40B4-BE49-F238E27FC236}">
                <a16:creationId xmlns:a16="http://schemas.microsoft.com/office/drawing/2014/main" id="{B5A3D95A-EAFD-BC1D-0BD7-F4BD7B88953B}"/>
              </a:ext>
            </a:extLst>
          </p:cNvPr>
          <p:cNvSpPr>
            <a:spLocks noGrp="1"/>
          </p:cNvSpPr>
          <p:nvPr>
            <p:ph idx="1"/>
          </p:nvPr>
        </p:nvSpPr>
        <p:spPr/>
        <p:txBody>
          <a:bodyPr/>
          <a:lstStyle/>
          <a:p>
            <a:r>
              <a:rPr lang="en-US"/>
              <a:t>Adds Guidance: 10-ft overhead clearance for pathways used by equestrians</a:t>
            </a:r>
          </a:p>
          <a:p>
            <a:r>
              <a:rPr lang="en-US"/>
              <a:t>Adds Standard: 7-ft overhead clearance for sidewalks</a:t>
            </a:r>
          </a:p>
          <a:p>
            <a:r>
              <a:rPr lang="en-US"/>
              <a:t>Adds Options:</a:t>
            </a:r>
          </a:p>
          <a:p>
            <a:pPr lvl="1"/>
            <a:r>
              <a:rPr lang="en-US"/>
              <a:t>Skewed Crossing (W10-12) sign</a:t>
            </a:r>
          </a:p>
          <a:p>
            <a:pPr lvl="1"/>
            <a:r>
              <a:rPr lang="en-US"/>
              <a:t>LOOK (R15-8) sign</a:t>
            </a:r>
          </a:p>
          <a:p>
            <a:endParaRPr lang="en-US"/>
          </a:p>
          <a:p>
            <a:endParaRPr lang="en-US"/>
          </a:p>
        </p:txBody>
      </p:sp>
      <p:pic>
        <p:nvPicPr>
          <p:cNvPr id="7" name="Picture 6" descr="A diamond-shaped yellow sign with a black border. It shows a black symbol of a vertical roadway with a black symbol of a diagonal railroad track across it.">
            <a:extLst>
              <a:ext uri="{FF2B5EF4-FFF2-40B4-BE49-F238E27FC236}">
                <a16:creationId xmlns:a16="http://schemas.microsoft.com/office/drawing/2014/main" id="{C54B182A-FC2D-2DBB-9B82-C0576198F5E2}"/>
              </a:ext>
            </a:extLst>
          </p:cNvPr>
          <p:cNvPicPr>
            <a:picLocks noChangeAspect="1"/>
          </p:cNvPicPr>
          <p:nvPr/>
        </p:nvPicPr>
        <p:blipFill rotWithShape="1">
          <a:blip r:embed="rId3"/>
          <a:srcRect b="17909"/>
          <a:stretch/>
        </p:blipFill>
        <p:spPr>
          <a:xfrm>
            <a:off x="6561888" y="3549449"/>
            <a:ext cx="2164080" cy="1970004"/>
          </a:xfrm>
          <a:prstGeom prst="rect">
            <a:avLst/>
          </a:prstGeom>
        </p:spPr>
      </p:pic>
      <p:sp>
        <p:nvSpPr>
          <p:cNvPr id="6" name="TextBox 5">
            <a:extLst>
              <a:ext uri="{FF2B5EF4-FFF2-40B4-BE49-F238E27FC236}">
                <a16:creationId xmlns:a16="http://schemas.microsoft.com/office/drawing/2014/main" id="{7E4B4B81-ED64-2F96-AD3E-18AB10499941}"/>
              </a:ext>
            </a:extLst>
          </p:cNvPr>
          <p:cNvSpPr txBox="1"/>
          <p:nvPr/>
        </p:nvSpPr>
        <p:spPr>
          <a:xfrm>
            <a:off x="6588839" y="5522860"/>
            <a:ext cx="1981200" cy="369332"/>
          </a:xfrm>
          <a:prstGeom prst="rect">
            <a:avLst/>
          </a:prstGeom>
          <a:noFill/>
        </p:spPr>
        <p:txBody>
          <a:bodyPr wrap="square" rtlCol="0">
            <a:spAutoFit/>
          </a:bodyPr>
          <a:lstStyle/>
          <a:p>
            <a:pPr algn="ctr"/>
            <a:r>
              <a:rPr lang="en-US"/>
              <a:t>W10-12</a:t>
            </a:r>
          </a:p>
        </p:txBody>
      </p:sp>
      <p:pic>
        <p:nvPicPr>
          <p:cNvPr id="8" name="Picture 7" descr="A horizontal rectangular white sign with a black border is shown with a horizontal two-direction black arrow above the word &quot;LOOK&quot; in black.">
            <a:extLst>
              <a:ext uri="{FF2B5EF4-FFF2-40B4-BE49-F238E27FC236}">
                <a16:creationId xmlns:a16="http://schemas.microsoft.com/office/drawing/2014/main" id="{05339264-CEC1-7A90-9044-46CBB85F9C49}"/>
              </a:ext>
            </a:extLst>
          </p:cNvPr>
          <p:cNvPicPr>
            <a:picLocks noChangeAspect="1"/>
          </p:cNvPicPr>
          <p:nvPr/>
        </p:nvPicPr>
        <p:blipFill rotWithShape="1">
          <a:blip r:embed="rId4"/>
          <a:srcRect r="48411"/>
          <a:stretch/>
        </p:blipFill>
        <p:spPr>
          <a:xfrm>
            <a:off x="8861858" y="4656510"/>
            <a:ext cx="1676400" cy="863960"/>
          </a:xfrm>
          <a:prstGeom prst="rect">
            <a:avLst/>
          </a:prstGeom>
        </p:spPr>
      </p:pic>
      <p:sp>
        <p:nvSpPr>
          <p:cNvPr id="10" name="TextBox 9">
            <a:extLst>
              <a:ext uri="{FF2B5EF4-FFF2-40B4-BE49-F238E27FC236}">
                <a16:creationId xmlns:a16="http://schemas.microsoft.com/office/drawing/2014/main" id="{51C02C9A-9D36-5F02-DB49-214813AF2E91}"/>
              </a:ext>
            </a:extLst>
          </p:cNvPr>
          <p:cNvSpPr txBox="1"/>
          <p:nvPr/>
        </p:nvSpPr>
        <p:spPr>
          <a:xfrm>
            <a:off x="8955224" y="5522860"/>
            <a:ext cx="1583034" cy="369332"/>
          </a:xfrm>
          <a:prstGeom prst="rect">
            <a:avLst/>
          </a:prstGeom>
          <a:noFill/>
        </p:spPr>
        <p:txBody>
          <a:bodyPr wrap="square" rtlCol="0">
            <a:spAutoFit/>
          </a:bodyPr>
          <a:lstStyle/>
          <a:p>
            <a:pPr algn="ctr"/>
            <a:r>
              <a:rPr lang="en-US"/>
              <a:t>R15-8</a:t>
            </a:r>
          </a:p>
        </p:txBody>
      </p:sp>
    </p:spTree>
    <p:extLst>
      <p:ext uri="{BB962C8B-B14F-4D97-AF65-F5344CB8AC3E}">
        <p14:creationId xmlns:p14="http://schemas.microsoft.com/office/powerpoint/2010/main" val="2292503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486F0-3F12-E8DA-72F0-9411A7209FAB}"/>
              </a:ext>
            </a:extLst>
          </p:cNvPr>
          <p:cNvSpPr>
            <a:spLocks noGrp="1"/>
          </p:cNvSpPr>
          <p:nvPr>
            <p:ph type="title"/>
          </p:nvPr>
        </p:nvSpPr>
        <p:spPr/>
        <p:txBody>
          <a:bodyPr>
            <a:normAutofit/>
          </a:bodyPr>
          <a:lstStyle/>
          <a:p>
            <a:r>
              <a:rPr lang="en-US" sz="3600" dirty="0"/>
              <a:t>Section 8E.04 Stop Lines, Edge Lines, and Detectable Warnings</a:t>
            </a:r>
          </a:p>
        </p:txBody>
      </p:sp>
      <p:sp>
        <p:nvSpPr>
          <p:cNvPr id="4" name="Content Placeholder 3">
            <a:extLst>
              <a:ext uri="{FF2B5EF4-FFF2-40B4-BE49-F238E27FC236}">
                <a16:creationId xmlns:a16="http://schemas.microsoft.com/office/drawing/2014/main" id="{DFFE9130-F8F6-68AB-3EF0-33CA2317AF34}"/>
              </a:ext>
            </a:extLst>
          </p:cNvPr>
          <p:cNvSpPr>
            <a:spLocks noGrp="1"/>
          </p:cNvSpPr>
          <p:nvPr>
            <p:ph idx="1"/>
          </p:nvPr>
        </p:nvSpPr>
        <p:spPr>
          <a:xfrm>
            <a:off x="617621" y="1751744"/>
            <a:ext cx="6499262" cy="4217639"/>
          </a:xfrm>
        </p:spPr>
        <p:txBody>
          <a:bodyPr/>
          <a:lstStyle/>
          <a:p>
            <a:r>
              <a:rPr lang="en-US" dirty="0"/>
              <a:t>Recommends Stop Line if surface capable of retaining marking</a:t>
            </a:r>
          </a:p>
          <a:p>
            <a:pPr>
              <a:spcBef>
                <a:spcPts val="0"/>
              </a:spcBef>
            </a:pPr>
            <a:r>
              <a:rPr lang="en-US" dirty="0"/>
              <a:t>Requires detectable warnings</a:t>
            </a:r>
          </a:p>
        </p:txBody>
      </p:sp>
      <p:sp>
        <p:nvSpPr>
          <p:cNvPr id="29" name="TextBox 28">
            <a:extLst>
              <a:ext uri="{FF2B5EF4-FFF2-40B4-BE49-F238E27FC236}">
                <a16:creationId xmlns:a16="http://schemas.microsoft.com/office/drawing/2014/main" id="{7EB04FE7-B28D-6A38-7132-065C898F17B1}"/>
              </a:ext>
            </a:extLst>
          </p:cNvPr>
          <p:cNvSpPr txBox="1"/>
          <p:nvPr/>
        </p:nvSpPr>
        <p:spPr>
          <a:xfrm>
            <a:off x="1975481" y="3252841"/>
            <a:ext cx="3548541" cy="424732"/>
          </a:xfrm>
          <a:prstGeom prst="rect">
            <a:avLst/>
          </a:prstGeom>
          <a:noFill/>
        </p:spPr>
        <p:txBody>
          <a:bodyPr wrap="square" rtlCol="0">
            <a:spAutoFit/>
          </a:bodyPr>
          <a:lstStyle/>
          <a:p>
            <a:pPr algn="ctr">
              <a:lnSpc>
                <a:spcPct val="90000"/>
              </a:lnSpc>
            </a:pPr>
            <a:r>
              <a:rPr lang="en-US" sz="1200" b="1" dirty="0"/>
              <a:t>Figure 8E-3. Example of Signing and Markings at a Pathway Grade Crossing</a:t>
            </a:r>
          </a:p>
        </p:txBody>
      </p:sp>
      <p:pic>
        <p:nvPicPr>
          <p:cNvPr id="6" name="Picture 5"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5DF61F82-0179-4C73-A250-F5A117312C42}"/>
              </a:ext>
            </a:extLst>
          </p:cNvPr>
          <p:cNvPicPr>
            <a:picLocks noChangeAspect="1"/>
          </p:cNvPicPr>
          <p:nvPr/>
        </p:nvPicPr>
        <p:blipFill rotWithShape="1">
          <a:blip r:embed="rId3"/>
          <a:srcRect l="20926" t="13335" b="6470"/>
          <a:stretch>
            <a:fillRect/>
          </a:stretch>
        </p:blipFill>
        <p:spPr>
          <a:xfrm>
            <a:off x="2123769" y="3593285"/>
            <a:ext cx="3939135" cy="2650588"/>
          </a:xfrm>
          <a:prstGeom prst="rect">
            <a:avLst/>
          </a:prstGeom>
        </p:spPr>
      </p:pic>
      <p:sp>
        <p:nvSpPr>
          <p:cNvPr id="49" name="TextBox 48">
            <a:extLst>
              <a:ext uri="{FF2B5EF4-FFF2-40B4-BE49-F238E27FC236}">
                <a16:creationId xmlns:a16="http://schemas.microsoft.com/office/drawing/2014/main" id="{932DD6EE-4F93-337D-8680-6FB68EDFACF8}"/>
              </a:ext>
              <a:ext uri="{C183D7F6-B498-43B3-948B-1728B52AA6E4}">
                <adec:decorative xmlns:adec="http://schemas.microsoft.com/office/drawing/2017/decorative" val="0"/>
              </a:ext>
            </a:extLst>
          </p:cNvPr>
          <p:cNvSpPr txBox="1"/>
          <p:nvPr/>
        </p:nvSpPr>
        <p:spPr>
          <a:xfrm>
            <a:off x="4857367" y="5954891"/>
            <a:ext cx="1050521" cy="415498"/>
          </a:xfrm>
          <a:prstGeom prst="rect">
            <a:avLst/>
          </a:prstGeom>
          <a:solidFill>
            <a:schemeClr val="bg1"/>
          </a:solidFill>
        </p:spPr>
        <p:txBody>
          <a:bodyPr wrap="square" rtlCol="0">
            <a:spAutoFit/>
          </a:bodyPr>
          <a:lstStyle/>
          <a:p>
            <a:r>
              <a:rPr lang="en-US" sz="700" dirty="0"/>
              <a:t>YIELD or STOP signs are used at passive crossing only</a:t>
            </a:r>
          </a:p>
        </p:txBody>
      </p:sp>
      <p:sp>
        <p:nvSpPr>
          <p:cNvPr id="28" name="TextBox 27">
            <a:extLst>
              <a:ext uri="{FF2B5EF4-FFF2-40B4-BE49-F238E27FC236}">
                <a16:creationId xmlns:a16="http://schemas.microsoft.com/office/drawing/2014/main" id="{AF5DF088-57C0-9AD7-A164-6437FE0A99BC}"/>
              </a:ext>
            </a:extLst>
          </p:cNvPr>
          <p:cNvSpPr txBox="1"/>
          <p:nvPr/>
        </p:nvSpPr>
        <p:spPr>
          <a:xfrm>
            <a:off x="7116883" y="1825413"/>
            <a:ext cx="4597174" cy="461665"/>
          </a:xfrm>
          <a:prstGeom prst="rect">
            <a:avLst/>
          </a:prstGeom>
          <a:noFill/>
        </p:spPr>
        <p:txBody>
          <a:bodyPr wrap="square" rtlCol="0">
            <a:spAutoFit/>
          </a:bodyPr>
          <a:lstStyle/>
          <a:p>
            <a:pPr algn="ctr"/>
            <a:r>
              <a:rPr lang="en-US" sz="1200" b="1" dirty="0"/>
              <a:t>Figure 8E-4. Example of Detectable Warning and Stop Lines for a Refuge Area at a Sidewalk Grade Crossing</a:t>
            </a:r>
          </a:p>
        </p:txBody>
      </p:sp>
      <p:pic>
        <p:nvPicPr>
          <p:cNvPr id="8" name="Picture 7" descr="A vertical two-lane roadway with a “sidewalk” to the right is shown. Two railroad tracks cross the roadway and sidewalk at the southern middle and upper middle, respectively, when traveling north.&#10;On the sidewalk traveling northbound, in advance of the southern track crossing, a “stop line (if used)” followed by a “detectable warning” surface is shown. At the southern track crossing, a crossing surface is shown. In between both track crossings, a pedestrian “refuge area” is shown. Beyond that, another “crossing surface” at the northern track crossing, followed by a “detectable warning” surface and “stop line (if used)” is shown on the “sidewalk.”">
            <a:extLst>
              <a:ext uri="{FF2B5EF4-FFF2-40B4-BE49-F238E27FC236}">
                <a16:creationId xmlns:a16="http://schemas.microsoft.com/office/drawing/2014/main" id="{61D97AA5-D5A2-F673-F598-1C681447EFEF}"/>
              </a:ext>
            </a:extLst>
          </p:cNvPr>
          <p:cNvPicPr>
            <a:picLocks noChangeAspect="1"/>
          </p:cNvPicPr>
          <p:nvPr/>
        </p:nvPicPr>
        <p:blipFill rotWithShape="1">
          <a:blip r:embed="rId4"/>
          <a:srcRect t="9297"/>
          <a:stretch/>
        </p:blipFill>
        <p:spPr>
          <a:xfrm>
            <a:off x="6443510" y="2228850"/>
            <a:ext cx="5571629" cy="3993310"/>
          </a:xfrm>
          <a:prstGeom prst="rect">
            <a:avLst/>
          </a:prstGeom>
        </p:spPr>
      </p:pic>
      <p:sp>
        <p:nvSpPr>
          <p:cNvPr id="25" name="TextBox 24">
            <a:extLst>
              <a:ext uri="{FF2B5EF4-FFF2-40B4-BE49-F238E27FC236}">
                <a16:creationId xmlns:a16="http://schemas.microsoft.com/office/drawing/2014/main" id="{C5EEDE63-03FF-7731-1F9D-A197DA0B93F3}"/>
              </a:ext>
            </a:extLst>
          </p:cNvPr>
          <p:cNvSpPr txBox="1"/>
          <p:nvPr/>
        </p:nvSpPr>
        <p:spPr>
          <a:xfrm>
            <a:off x="6719721" y="5141729"/>
            <a:ext cx="2555088" cy="307777"/>
          </a:xfrm>
          <a:prstGeom prst="rect">
            <a:avLst/>
          </a:prstGeom>
          <a:solidFill>
            <a:schemeClr val="bg1"/>
          </a:solidFill>
        </p:spPr>
        <p:txBody>
          <a:bodyPr wrap="square" rtlCol="0">
            <a:spAutoFit/>
          </a:bodyPr>
          <a:lstStyle/>
          <a:p>
            <a:r>
              <a:rPr lang="en-US" sz="700" dirty="0"/>
              <a:t>If A is 30 feet or more, detectable warning should be used at the pedestrian refuge area (See Section 8E.04)</a:t>
            </a:r>
          </a:p>
        </p:txBody>
      </p:sp>
      <p:sp>
        <p:nvSpPr>
          <p:cNvPr id="53" name="TextBox 52">
            <a:extLst>
              <a:ext uri="{FF2B5EF4-FFF2-40B4-BE49-F238E27FC236}">
                <a16:creationId xmlns:a16="http://schemas.microsoft.com/office/drawing/2014/main" id="{7E0BFE57-F383-BE5C-9360-EE826D744C40}"/>
              </a:ext>
            </a:extLst>
          </p:cNvPr>
          <p:cNvSpPr txBox="1"/>
          <p:nvPr/>
        </p:nvSpPr>
        <p:spPr>
          <a:xfrm>
            <a:off x="6696927" y="5438126"/>
            <a:ext cx="2597978" cy="630942"/>
          </a:xfrm>
          <a:prstGeom prst="rect">
            <a:avLst/>
          </a:prstGeom>
          <a:solidFill>
            <a:schemeClr val="bg1"/>
          </a:solidFill>
        </p:spPr>
        <p:txBody>
          <a:bodyPr wrap="square" rtlCol="0">
            <a:spAutoFit/>
          </a:bodyPr>
          <a:lstStyle/>
          <a:p>
            <a:r>
              <a:rPr lang="en-US" sz="700"/>
              <a:t>Minimum widths for accessible refuge islands are provided in the U.S. Department of Justice 2010 ADA Standards for Accessible Design, September 15, 2010; Code of Federal Regulations Title 28, Parts 35 and 36; and the American with Disability Act of 1990.</a:t>
            </a:r>
          </a:p>
        </p:txBody>
      </p:sp>
      <p:sp>
        <p:nvSpPr>
          <p:cNvPr id="7" name="Rectangle 6">
            <a:extLst>
              <a:ext uri="{FF2B5EF4-FFF2-40B4-BE49-F238E27FC236}">
                <a16:creationId xmlns:a16="http://schemas.microsoft.com/office/drawing/2014/main" id="{37502BF8-46B6-0AB9-BBB7-E940A231DE6D}"/>
              </a:ext>
              <a:ext uri="{C183D7F6-B498-43B3-948B-1728B52AA6E4}">
                <adec:decorative xmlns:adec="http://schemas.microsoft.com/office/drawing/2017/decorative" val="1"/>
              </a:ext>
            </a:extLst>
          </p:cNvPr>
          <p:cNvSpPr/>
          <p:nvPr/>
        </p:nvSpPr>
        <p:spPr>
          <a:xfrm>
            <a:off x="10959644" y="2891269"/>
            <a:ext cx="907207" cy="445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BD171CB-A493-44F3-F6ED-6208ED918365}"/>
              </a:ext>
              <a:ext uri="{C183D7F6-B498-43B3-948B-1728B52AA6E4}">
                <adec:decorative xmlns:adec="http://schemas.microsoft.com/office/drawing/2017/decorative" val="1"/>
              </a:ext>
            </a:extLst>
          </p:cNvPr>
          <p:cNvSpPr/>
          <p:nvPr/>
        </p:nvSpPr>
        <p:spPr>
          <a:xfrm>
            <a:off x="11404733" y="3302001"/>
            <a:ext cx="496108" cy="445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6797B4F-090D-7523-FBD8-2F7045C82032}"/>
              </a:ext>
              <a:ext uri="{C183D7F6-B498-43B3-948B-1728B52AA6E4}">
                <adec:decorative xmlns:adec="http://schemas.microsoft.com/office/drawing/2017/decorative" val="1"/>
              </a:ext>
            </a:extLst>
          </p:cNvPr>
          <p:cNvSpPr/>
          <p:nvPr/>
        </p:nvSpPr>
        <p:spPr>
          <a:xfrm>
            <a:off x="10255249" y="3905250"/>
            <a:ext cx="369241" cy="407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C5E8C7-7A05-C238-0B9A-133D0B31E7D6}"/>
              </a:ext>
              <a:ext uri="{C183D7F6-B498-43B3-948B-1728B52AA6E4}">
                <adec:decorative xmlns:adec="http://schemas.microsoft.com/office/drawing/2017/decorative" val="1"/>
              </a:ext>
            </a:extLst>
          </p:cNvPr>
          <p:cNvSpPr/>
          <p:nvPr/>
        </p:nvSpPr>
        <p:spPr>
          <a:xfrm>
            <a:off x="11402698" y="4577306"/>
            <a:ext cx="490852" cy="407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6E71071-B215-CB2E-0077-211FA2D7115B}"/>
              </a:ext>
              <a:ext uri="{C183D7F6-B498-43B3-948B-1728B52AA6E4}">
                <adec:decorative xmlns:adec="http://schemas.microsoft.com/office/drawing/2017/decorative" val="1"/>
              </a:ext>
            </a:extLst>
          </p:cNvPr>
          <p:cNvSpPr/>
          <p:nvPr/>
        </p:nvSpPr>
        <p:spPr>
          <a:xfrm>
            <a:off x="10986203" y="4963556"/>
            <a:ext cx="914638" cy="4457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3EF4D-95DA-7A14-C3C3-EBC0A1122D95}"/>
              </a:ext>
              <a:ext uri="{C183D7F6-B498-43B3-948B-1728B52AA6E4}">
                <adec:decorative xmlns:adec="http://schemas.microsoft.com/office/drawing/2017/decorative" val="1"/>
              </a:ext>
            </a:extLst>
          </p:cNvPr>
          <p:cNvSpPr/>
          <p:nvPr/>
        </p:nvSpPr>
        <p:spPr>
          <a:xfrm>
            <a:off x="11213242" y="4083765"/>
            <a:ext cx="226704" cy="1575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1D74DB4-4897-875D-451A-288A88FB16C7}"/>
              </a:ext>
              <a:ext uri="{C183D7F6-B498-43B3-948B-1728B52AA6E4}">
                <adec:decorative xmlns:adec="http://schemas.microsoft.com/office/drawing/2017/decorative" val="1"/>
              </a:ext>
            </a:extLst>
          </p:cNvPr>
          <p:cNvSpPr txBox="1"/>
          <p:nvPr/>
        </p:nvSpPr>
        <p:spPr>
          <a:xfrm>
            <a:off x="10893997" y="2911969"/>
            <a:ext cx="955059" cy="184666"/>
          </a:xfrm>
          <a:prstGeom prst="rect">
            <a:avLst/>
          </a:prstGeom>
          <a:noFill/>
        </p:spPr>
        <p:txBody>
          <a:bodyPr wrap="square" rtlCol="0">
            <a:spAutoFit/>
          </a:bodyPr>
          <a:lstStyle/>
          <a:p>
            <a:r>
              <a:rPr lang="en-US" sz="600"/>
              <a:t>Sidewalk</a:t>
            </a:r>
          </a:p>
        </p:txBody>
      </p:sp>
      <p:sp>
        <p:nvSpPr>
          <p:cNvPr id="15" name="TextBox 14">
            <a:extLst>
              <a:ext uri="{FF2B5EF4-FFF2-40B4-BE49-F238E27FC236}">
                <a16:creationId xmlns:a16="http://schemas.microsoft.com/office/drawing/2014/main" id="{56F8476C-00EE-34AB-1853-62D89713DDE3}"/>
              </a:ext>
              <a:ext uri="{C183D7F6-B498-43B3-948B-1728B52AA6E4}">
                <adec:decorative xmlns:adec="http://schemas.microsoft.com/office/drawing/2017/decorative" val="1"/>
              </a:ext>
            </a:extLst>
          </p:cNvPr>
          <p:cNvSpPr txBox="1"/>
          <p:nvPr/>
        </p:nvSpPr>
        <p:spPr>
          <a:xfrm>
            <a:off x="10893998" y="3065916"/>
            <a:ext cx="955059" cy="184666"/>
          </a:xfrm>
          <a:prstGeom prst="rect">
            <a:avLst/>
          </a:prstGeom>
          <a:noFill/>
        </p:spPr>
        <p:txBody>
          <a:bodyPr wrap="square" rtlCol="0">
            <a:spAutoFit/>
          </a:bodyPr>
          <a:lstStyle/>
          <a:p>
            <a:r>
              <a:rPr lang="en-US" sz="600"/>
              <a:t>Stop line (if used)</a:t>
            </a:r>
          </a:p>
        </p:txBody>
      </p:sp>
      <p:sp>
        <p:nvSpPr>
          <p:cNvPr id="16" name="TextBox 15">
            <a:extLst>
              <a:ext uri="{FF2B5EF4-FFF2-40B4-BE49-F238E27FC236}">
                <a16:creationId xmlns:a16="http://schemas.microsoft.com/office/drawing/2014/main" id="{19160682-9D70-B8FE-5904-C28DB524C9E7}"/>
              </a:ext>
              <a:ext uri="{C183D7F6-B498-43B3-948B-1728B52AA6E4}">
                <adec:decorative xmlns:adec="http://schemas.microsoft.com/office/drawing/2017/decorative" val="1"/>
              </a:ext>
            </a:extLst>
          </p:cNvPr>
          <p:cNvSpPr txBox="1"/>
          <p:nvPr/>
        </p:nvSpPr>
        <p:spPr>
          <a:xfrm>
            <a:off x="10885735" y="3228721"/>
            <a:ext cx="955059" cy="184666"/>
          </a:xfrm>
          <a:prstGeom prst="rect">
            <a:avLst/>
          </a:prstGeom>
          <a:noFill/>
        </p:spPr>
        <p:txBody>
          <a:bodyPr wrap="square" rtlCol="0">
            <a:spAutoFit/>
          </a:bodyPr>
          <a:lstStyle/>
          <a:p>
            <a:r>
              <a:rPr lang="en-US" sz="600"/>
              <a:t>Detectable warning</a:t>
            </a:r>
          </a:p>
        </p:txBody>
      </p:sp>
      <p:sp>
        <p:nvSpPr>
          <p:cNvPr id="17" name="TextBox 16">
            <a:extLst>
              <a:ext uri="{FF2B5EF4-FFF2-40B4-BE49-F238E27FC236}">
                <a16:creationId xmlns:a16="http://schemas.microsoft.com/office/drawing/2014/main" id="{49ACB04B-86F0-F7B2-E55F-11DF1060FFEF}"/>
              </a:ext>
              <a:ext uri="{C183D7F6-B498-43B3-948B-1728B52AA6E4}">
                <adec:decorative xmlns:adec="http://schemas.microsoft.com/office/drawing/2017/decorative" val="1"/>
              </a:ext>
            </a:extLst>
          </p:cNvPr>
          <p:cNvSpPr txBox="1"/>
          <p:nvPr/>
        </p:nvSpPr>
        <p:spPr>
          <a:xfrm>
            <a:off x="11338899" y="3439627"/>
            <a:ext cx="664915" cy="276999"/>
          </a:xfrm>
          <a:prstGeom prst="rect">
            <a:avLst/>
          </a:prstGeom>
          <a:noFill/>
        </p:spPr>
        <p:txBody>
          <a:bodyPr wrap="square" rtlCol="0">
            <a:spAutoFit/>
          </a:bodyPr>
          <a:lstStyle/>
          <a:p>
            <a:r>
              <a:rPr lang="en-US" sz="600"/>
              <a:t>Crossing surface</a:t>
            </a:r>
          </a:p>
        </p:txBody>
      </p:sp>
      <p:sp>
        <p:nvSpPr>
          <p:cNvPr id="18" name="TextBox 17">
            <a:extLst>
              <a:ext uri="{FF2B5EF4-FFF2-40B4-BE49-F238E27FC236}">
                <a16:creationId xmlns:a16="http://schemas.microsoft.com/office/drawing/2014/main" id="{91591BE5-BAC8-8803-5062-618EA07ACED6}"/>
              </a:ext>
              <a:ext uri="{C183D7F6-B498-43B3-948B-1728B52AA6E4}">
                <adec:decorative xmlns:adec="http://schemas.microsoft.com/office/drawing/2017/decorative" val="1"/>
              </a:ext>
            </a:extLst>
          </p:cNvPr>
          <p:cNvSpPr txBox="1"/>
          <p:nvPr/>
        </p:nvSpPr>
        <p:spPr>
          <a:xfrm>
            <a:off x="11338899" y="4654113"/>
            <a:ext cx="664915" cy="276999"/>
          </a:xfrm>
          <a:prstGeom prst="rect">
            <a:avLst/>
          </a:prstGeom>
          <a:noFill/>
        </p:spPr>
        <p:txBody>
          <a:bodyPr wrap="square" rtlCol="0">
            <a:spAutoFit/>
          </a:bodyPr>
          <a:lstStyle/>
          <a:p>
            <a:r>
              <a:rPr lang="en-US" sz="600"/>
              <a:t>Crossing surface</a:t>
            </a:r>
          </a:p>
        </p:txBody>
      </p:sp>
      <p:sp>
        <p:nvSpPr>
          <p:cNvPr id="19" name="TextBox 18">
            <a:extLst>
              <a:ext uri="{FF2B5EF4-FFF2-40B4-BE49-F238E27FC236}">
                <a16:creationId xmlns:a16="http://schemas.microsoft.com/office/drawing/2014/main" id="{294D0003-A9CC-ED48-A669-5F0332B76B68}"/>
              </a:ext>
              <a:ext uri="{C183D7F6-B498-43B3-948B-1728B52AA6E4}">
                <adec:decorative xmlns:adec="http://schemas.microsoft.com/office/drawing/2017/decorative" val="1"/>
              </a:ext>
            </a:extLst>
          </p:cNvPr>
          <p:cNvSpPr txBox="1"/>
          <p:nvPr/>
        </p:nvSpPr>
        <p:spPr>
          <a:xfrm>
            <a:off x="10122370" y="4034122"/>
            <a:ext cx="556987" cy="276999"/>
          </a:xfrm>
          <a:prstGeom prst="rect">
            <a:avLst/>
          </a:prstGeom>
          <a:noFill/>
        </p:spPr>
        <p:txBody>
          <a:bodyPr wrap="square" rtlCol="0">
            <a:spAutoFit/>
          </a:bodyPr>
          <a:lstStyle/>
          <a:p>
            <a:pPr algn="r"/>
            <a:r>
              <a:rPr lang="en-US" sz="600"/>
              <a:t>Refuge area</a:t>
            </a:r>
          </a:p>
        </p:txBody>
      </p:sp>
      <p:pic>
        <p:nvPicPr>
          <p:cNvPr id="3" name="Picture 2">
            <a:extLst>
              <a:ext uri="{FF2B5EF4-FFF2-40B4-BE49-F238E27FC236}">
                <a16:creationId xmlns:a16="http://schemas.microsoft.com/office/drawing/2014/main" id="{E5F2AE55-5258-8882-F56D-29BACB6E9B2E}"/>
              </a:ext>
              <a:ext uri="{C183D7F6-B498-43B3-948B-1728B52AA6E4}">
                <adec:decorative xmlns:adec="http://schemas.microsoft.com/office/drawing/2017/decorative" val="1"/>
              </a:ext>
            </a:extLst>
          </p:cNvPr>
          <p:cNvPicPr>
            <a:picLocks noChangeAspect="1"/>
          </p:cNvPicPr>
          <p:nvPr/>
        </p:nvPicPr>
        <p:blipFill rotWithShape="1">
          <a:blip r:embed="rId4"/>
          <a:srcRect l="70431" t="47300" r="24794" b="48344"/>
          <a:stretch/>
        </p:blipFill>
        <p:spPr>
          <a:xfrm>
            <a:off x="10400864" y="3906599"/>
            <a:ext cx="247650" cy="178515"/>
          </a:xfrm>
          <a:prstGeom prst="rect">
            <a:avLst/>
          </a:prstGeom>
        </p:spPr>
      </p:pic>
      <p:pic>
        <p:nvPicPr>
          <p:cNvPr id="20" name="Picture 19">
            <a:extLst>
              <a:ext uri="{FF2B5EF4-FFF2-40B4-BE49-F238E27FC236}">
                <a16:creationId xmlns:a16="http://schemas.microsoft.com/office/drawing/2014/main" id="{0D328D3E-3EAF-9BE5-A231-8CD4BC173390}"/>
              </a:ext>
              <a:ext uri="{C183D7F6-B498-43B3-948B-1728B52AA6E4}">
                <adec:decorative xmlns:adec="http://schemas.microsoft.com/office/drawing/2017/decorative" val="1"/>
              </a:ext>
            </a:extLst>
          </p:cNvPr>
          <p:cNvPicPr>
            <a:picLocks noChangeAspect="1"/>
          </p:cNvPicPr>
          <p:nvPr/>
        </p:nvPicPr>
        <p:blipFill rotWithShape="1">
          <a:blip r:embed="rId4"/>
          <a:srcRect l="72982" t="48864" r="24794" b="48344"/>
          <a:stretch/>
        </p:blipFill>
        <p:spPr>
          <a:xfrm>
            <a:off x="11340597" y="4106157"/>
            <a:ext cx="115357" cy="114419"/>
          </a:xfrm>
          <a:prstGeom prst="rect">
            <a:avLst/>
          </a:prstGeom>
        </p:spPr>
      </p:pic>
      <p:sp>
        <p:nvSpPr>
          <p:cNvPr id="21" name="TextBox 20">
            <a:extLst>
              <a:ext uri="{FF2B5EF4-FFF2-40B4-BE49-F238E27FC236}">
                <a16:creationId xmlns:a16="http://schemas.microsoft.com/office/drawing/2014/main" id="{AA3B73AD-E4D8-02E3-5638-C314AF07CDBE}"/>
              </a:ext>
              <a:ext uri="{C183D7F6-B498-43B3-948B-1728B52AA6E4}">
                <adec:decorative xmlns:adec="http://schemas.microsoft.com/office/drawing/2017/decorative" val="1"/>
              </a:ext>
            </a:extLst>
          </p:cNvPr>
          <p:cNvSpPr txBox="1"/>
          <p:nvPr/>
        </p:nvSpPr>
        <p:spPr>
          <a:xfrm>
            <a:off x="10846108" y="4073136"/>
            <a:ext cx="556987" cy="184666"/>
          </a:xfrm>
          <a:prstGeom prst="rect">
            <a:avLst/>
          </a:prstGeom>
          <a:noFill/>
        </p:spPr>
        <p:txBody>
          <a:bodyPr wrap="square" rtlCol="0">
            <a:spAutoFit/>
          </a:bodyPr>
          <a:lstStyle/>
          <a:p>
            <a:pPr algn="r"/>
            <a:r>
              <a:rPr lang="en-US" sz="600"/>
              <a:t>A</a:t>
            </a:r>
          </a:p>
        </p:txBody>
      </p:sp>
      <p:sp>
        <p:nvSpPr>
          <p:cNvPr id="22" name="TextBox 21">
            <a:extLst>
              <a:ext uri="{FF2B5EF4-FFF2-40B4-BE49-F238E27FC236}">
                <a16:creationId xmlns:a16="http://schemas.microsoft.com/office/drawing/2014/main" id="{3A5C8453-61BF-BEC7-8353-80947A337245}"/>
              </a:ext>
              <a:ext uri="{C183D7F6-B498-43B3-948B-1728B52AA6E4}">
                <adec:decorative xmlns:adec="http://schemas.microsoft.com/office/drawing/2017/decorative" val="1"/>
              </a:ext>
            </a:extLst>
          </p:cNvPr>
          <p:cNvSpPr txBox="1"/>
          <p:nvPr/>
        </p:nvSpPr>
        <p:spPr>
          <a:xfrm>
            <a:off x="10913843" y="4934145"/>
            <a:ext cx="955059" cy="184666"/>
          </a:xfrm>
          <a:prstGeom prst="rect">
            <a:avLst/>
          </a:prstGeom>
          <a:noFill/>
        </p:spPr>
        <p:txBody>
          <a:bodyPr wrap="square" rtlCol="0">
            <a:spAutoFit/>
          </a:bodyPr>
          <a:lstStyle/>
          <a:p>
            <a:r>
              <a:rPr lang="en-US" sz="600"/>
              <a:t>Detectable warning</a:t>
            </a:r>
          </a:p>
        </p:txBody>
      </p:sp>
      <p:sp>
        <p:nvSpPr>
          <p:cNvPr id="23" name="TextBox 22">
            <a:extLst>
              <a:ext uri="{FF2B5EF4-FFF2-40B4-BE49-F238E27FC236}">
                <a16:creationId xmlns:a16="http://schemas.microsoft.com/office/drawing/2014/main" id="{D0DA2B6D-3C50-F9F9-F244-FA98277CECBE}"/>
              </a:ext>
              <a:ext uri="{C183D7F6-B498-43B3-948B-1728B52AA6E4}">
                <adec:decorative xmlns:adec="http://schemas.microsoft.com/office/drawing/2017/decorative" val="1"/>
              </a:ext>
            </a:extLst>
          </p:cNvPr>
          <p:cNvSpPr txBox="1"/>
          <p:nvPr/>
        </p:nvSpPr>
        <p:spPr>
          <a:xfrm>
            <a:off x="10927203" y="5086458"/>
            <a:ext cx="955059" cy="184666"/>
          </a:xfrm>
          <a:prstGeom prst="rect">
            <a:avLst/>
          </a:prstGeom>
          <a:noFill/>
        </p:spPr>
        <p:txBody>
          <a:bodyPr wrap="square" rtlCol="0">
            <a:spAutoFit/>
          </a:bodyPr>
          <a:lstStyle/>
          <a:p>
            <a:r>
              <a:rPr lang="en-US" sz="600"/>
              <a:t>Stop line (if used)</a:t>
            </a:r>
          </a:p>
        </p:txBody>
      </p:sp>
      <p:sp>
        <p:nvSpPr>
          <p:cNvPr id="24" name="TextBox 23">
            <a:extLst>
              <a:ext uri="{FF2B5EF4-FFF2-40B4-BE49-F238E27FC236}">
                <a16:creationId xmlns:a16="http://schemas.microsoft.com/office/drawing/2014/main" id="{8FCBBC18-D528-1FB0-306B-401142FAABD5}"/>
              </a:ext>
              <a:ext uri="{C183D7F6-B498-43B3-948B-1728B52AA6E4}">
                <adec:decorative xmlns:adec="http://schemas.microsoft.com/office/drawing/2017/decorative" val="1"/>
              </a:ext>
            </a:extLst>
          </p:cNvPr>
          <p:cNvSpPr txBox="1"/>
          <p:nvPr/>
        </p:nvSpPr>
        <p:spPr>
          <a:xfrm>
            <a:off x="10920745" y="5226505"/>
            <a:ext cx="955059" cy="184666"/>
          </a:xfrm>
          <a:prstGeom prst="rect">
            <a:avLst/>
          </a:prstGeom>
          <a:noFill/>
        </p:spPr>
        <p:txBody>
          <a:bodyPr wrap="square" rtlCol="0">
            <a:spAutoFit/>
          </a:bodyPr>
          <a:lstStyle/>
          <a:p>
            <a:r>
              <a:rPr lang="en-US" sz="600"/>
              <a:t>Sidewalk</a:t>
            </a:r>
          </a:p>
        </p:txBody>
      </p:sp>
      <p:pic>
        <p:nvPicPr>
          <p:cNvPr id="26" name="Picture 25">
            <a:extLst>
              <a:ext uri="{FF2B5EF4-FFF2-40B4-BE49-F238E27FC236}">
                <a16:creationId xmlns:a16="http://schemas.microsoft.com/office/drawing/2014/main" id="{96FDDDF1-78E7-F3C0-2A3F-54007B3A04B8}"/>
              </a:ext>
              <a:ext uri="{C183D7F6-B498-43B3-948B-1728B52AA6E4}">
                <adec:decorative xmlns:adec="http://schemas.microsoft.com/office/drawing/2017/decorative" val="1"/>
              </a:ext>
            </a:extLst>
          </p:cNvPr>
          <p:cNvPicPr>
            <a:picLocks noChangeAspect="1"/>
          </p:cNvPicPr>
          <p:nvPr/>
        </p:nvPicPr>
        <p:blipFill rotWithShape="1">
          <a:blip r:embed="rId4"/>
          <a:srcRect l="70431" t="47300" r="24794" b="48344"/>
          <a:stretch/>
        </p:blipFill>
        <p:spPr>
          <a:xfrm>
            <a:off x="6464608" y="5441738"/>
            <a:ext cx="247650" cy="178515"/>
          </a:xfrm>
          <a:prstGeom prst="rect">
            <a:avLst/>
          </a:prstGeom>
          <a:solidFill>
            <a:schemeClr val="bg1"/>
          </a:solidFill>
        </p:spPr>
      </p:pic>
      <p:pic>
        <p:nvPicPr>
          <p:cNvPr id="27" name="Picture 26">
            <a:extLst>
              <a:ext uri="{FF2B5EF4-FFF2-40B4-BE49-F238E27FC236}">
                <a16:creationId xmlns:a16="http://schemas.microsoft.com/office/drawing/2014/main" id="{7EE4E198-DD5D-1D6A-C77D-7590542E73BD}"/>
              </a:ext>
              <a:ext uri="{C183D7F6-B498-43B3-948B-1728B52AA6E4}">
                <adec:decorative xmlns:adec="http://schemas.microsoft.com/office/drawing/2017/decorative" val="1"/>
              </a:ext>
            </a:extLst>
          </p:cNvPr>
          <p:cNvPicPr>
            <a:picLocks noChangeAspect="1"/>
          </p:cNvPicPr>
          <p:nvPr/>
        </p:nvPicPr>
        <p:blipFill rotWithShape="1">
          <a:blip r:embed="rId4"/>
          <a:srcRect l="72982" t="48864" r="24794" b="48344"/>
          <a:stretch/>
        </p:blipFill>
        <p:spPr>
          <a:xfrm>
            <a:off x="6601051" y="5204419"/>
            <a:ext cx="115357" cy="114419"/>
          </a:xfrm>
          <a:prstGeom prst="rect">
            <a:avLst/>
          </a:prstGeom>
          <a:solidFill>
            <a:schemeClr val="bg1"/>
          </a:solidFill>
        </p:spPr>
      </p:pic>
      <p:sp>
        <p:nvSpPr>
          <p:cNvPr id="30" name="Rectangle 29"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9AFD7162-4CFD-F74D-4322-F27A12D24E68}"/>
              </a:ext>
              <a:ext uri="{C183D7F6-B498-43B3-948B-1728B52AA6E4}">
                <adec:decorative xmlns:adec="http://schemas.microsoft.com/office/drawing/2017/decorative" val="1"/>
              </a:ext>
            </a:extLst>
          </p:cNvPr>
          <p:cNvSpPr/>
          <p:nvPr/>
        </p:nvSpPr>
        <p:spPr>
          <a:xfrm>
            <a:off x="4448852" y="4431841"/>
            <a:ext cx="899617" cy="322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FBEFAB0B-7ED5-4D00-3536-4F2E0D4512CA}"/>
              </a:ext>
              <a:ext uri="{C183D7F6-B498-43B3-948B-1728B52AA6E4}">
                <adec:decorative xmlns:adec="http://schemas.microsoft.com/office/drawing/2017/decorative" val="1"/>
              </a:ext>
            </a:extLst>
          </p:cNvPr>
          <p:cNvSpPr/>
          <p:nvPr/>
        </p:nvSpPr>
        <p:spPr>
          <a:xfrm>
            <a:off x="1543835" y="4701311"/>
            <a:ext cx="1096069" cy="46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353DA631-EF70-2F8C-6F1E-6BF55089ECB0}"/>
              </a:ext>
              <a:ext uri="{C183D7F6-B498-43B3-948B-1728B52AA6E4}">
                <adec:decorative xmlns:adec="http://schemas.microsoft.com/office/drawing/2017/decorative" val="1"/>
              </a:ext>
            </a:extLst>
          </p:cNvPr>
          <p:cNvSpPr/>
          <p:nvPr/>
        </p:nvSpPr>
        <p:spPr>
          <a:xfrm>
            <a:off x="1616195" y="4932143"/>
            <a:ext cx="1096069" cy="46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8E5F5607-13DE-B328-1049-C0355D68E7F8}"/>
              </a:ext>
              <a:ext uri="{C183D7F6-B498-43B3-948B-1728B52AA6E4}">
                <adec:decorative xmlns:adec="http://schemas.microsoft.com/office/drawing/2017/decorative" val="1"/>
              </a:ext>
            </a:extLst>
          </p:cNvPr>
          <p:cNvSpPr/>
          <p:nvPr/>
        </p:nvSpPr>
        <p:spPr>
          <a:xfrm>
            <a:off x="2395185" y="4529057"/>
            <a:ext cx="428475"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B3F18A07-80ED-AE93-CF18-7495F87446CB}"/>
              </a:ext>
              <a:ext uri="{C183D7F6-B498-43B3-948B-1728B52AA6E4}">
                <adec:decorative xmlns:adec="http://schemas.microsoft.com/office/drawing/2017/decorative" val="1"/>
              </a:ext>
            </a:extLst>
          </p:cNvPr>
          <p:cNvSpPr/>
          <p:nvPr/>
        </p:nvSpPr>
        <p:spPr>
          <a:xfrm>
            <a:off x="3408641" y="5123836"/>
            <a:ext cx="532616" cy="175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F4D69BAC-54FE-E39F-DB0B-3AB9D4D06F62}"/>
              </a:ext>
              <a:ext uri="{C183D7F6-B498-43B3-948B-1728B52AA6E4}">
                <adec:decorative xmlns:adec="http://schemas.microsoft.com/office/drawing/2017/decorative" val="1"/>
              </a:ext>
            </a:extLst>
          </p:cNvPr>
          <p:cNvSpPr/>
          <p:nvPr/>
        </p:nvSpPr>
        <p:spPr>
          <a:xfrm>
            <a:off x="3976604" y="5269499"/>
            <a:ext cx="532616" cy="175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119B8391-BC28-F26A-4387-D94B15AC31CE}"/>
              </a:ext>
              <a:ext uri="{C183D7F6-B498-43B3-948B-1728B52AA6E4}">
                <adec:decorative xmlns:adec="http://schemas.microsoft.com/office/drawing/2017/decorative" val="1"/>
              </a:ext>
            </a:extLst>
          </p:cNvPr>
          <p:cNvSpPr/>
          <p:nvPr/>
        </p:nvSpPr>
        <p:spPr>
          <a:xfrm>
            <a:off x="4781855" y="5073187"/>
            <a:ext cx="532616" cy="107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57DEFDCD-A7DF-7D0F-63F3-3A3374FC3CD9}"/>
              </a:ext>
              <a:ext uri="{C183D7F6-B498-43B3-948B-1728B52AA6E4}">
                <adec:decorative xmlns:adec="http://schemas.microsoft.com/office/drawing/2017/decorative" val="1"/>
              </a:ext>
            </a:extLst>
          </p:cNvPr>
          <p:cNvSpPr/>
          <p:nvPr/>
        </p:nvSpPr>
        <p:spPr>
          <a:xfrm>
            <a:off x="4249239" y="5698596"/>
            <a:ext cx="532616" cy="107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1A0D7E66-ADE3-778B-31C7-AF7E6F869CE2}"/>
              </a:ext>
              <a:ext uri="{C183D7F6-B498-43B3-948B-1728B52AA6E4}">
                <adec:decorative xmlns:adec="http://schemas.microsoft.com/office/drawing/2017/decorative" val="1"/>
              </a:ext>
            </a:extLst>
          </p:cNvPr>
          <p:cNvSpPr/>
          <p:nvPr/>
        </p:nvSpPr>
        <p:spPr>
          <a:xfrm>
            <a:off x="4781855" y="5472393"/>
            <a:ext cx="226942" cy="1283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B52C780C-3308-B714-FB59-0C9ED257D5F2}"/>
              </a:ext>
              <a:ext uri="{C183D7F6-B498-43B3-948B-1728B52AA6E4}">
                <adec:decorative xmlns:adec="http://schemas.microsoft.com/office/drawing/2017/decorative" val="1"/>
              </a:ext>
            </a:extLst>
          </p:cNvPr>
          <p:cNvSpPr/>
          <p:nvPr/>
        </p:nvSpPr>
        <p:spPr>
          <a:xfrm>
            <a:off x="5008797" y="5696925"/>
            <a:ext cx="246736" cy="105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DC81A65E-4687-48F2-3129-D76D65B97395}"/>
              </a:ext>
              <a:ext uri="{C183D7F6-B498-43B3-948B-1728B52AA6E4}">
                <adec:decorative xmlns:adec="http://schemas.microsoft.com/office/drawing/2017/decorative" val="1"/>
              </a:ext>
            </a:extLst>
          </p:cNvPr>
          <p:cNvSpPr/>
          <p:nvPr/>
        </p:nvSpPr>
        <p:spPr>
          <a:xfrm>
            <a:off x="3777532" y="6136870"/>
            <a:ext cx="532616" cy="107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56BE9382-0902-AA91-384A-D9D0599CA6B2}"/>
              </a:ext>
              <a:ext uri="{C183D7F6-B498-43B3-948B-1728B52AA6E4}">
                <adec:decorative xmlns:adec="http://schemas.microsoft.com/office/drawing/2017/decorative" val="1"/>
              </a:ext>
            </a:extLst>
          </p:cNvPr>
          <p:cNvSpPr txBox="1"/>
          <p:nvPr/>
        </p:nvSpPr>
        <p:spPr>
          <a:xfrm>
            <a:off x="1841500" y="4709194"/>
            <a:ext cx="955059" cy="184666"/>
          </a:xfrm>
          <a:prstGeom prst="rect">
            <a:avLst/>
          </a:prstGeom>
          <a:noFill/>
        </p:spPr>
        <p:txBody>
          <a:bodyPr wrap="square" rtlCol="0">
            <a:spAutoFit/>
          </a:bodyPr>
          <a:lstStyle/>
          <a:p>
            <a:r>
              <a:rPr lang="en-US" sz="600"/>
              <a:t>Detectable warning</a:t>
            </a:r>
          </a:p>
        </p:txBody>
      </p:sp>
      <p:sp>
        <p:nvSpPr>
          <p:cNvPr id="43" name="TextBox 42"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AC70E900-75CF-2198-4C6D-5FE9D2824C9D}"/>
              </a:ext>
              <a:ext uri="{C183D7F6-B498-43B3-948B-1728B52AA6E4}">
                <adec:decorative xmlns:adec="http://schemas.microsoft.com/office/drawing/2017/decorative" val="1"/>
              </a:ext>
            </a:extLst>
          </p:cNvPr>
          <p:cNvSpPr txBox="1"/>
          <p:nvPr/>
        </p:nvSpPr>
        <p:spPr>
          <a:xfrm>
            <a:off x="4370077" y="4502995"/>
            <a:ext cx="955059" cy="184666"/>
          </a:xfrm>
          <a:prstGeom prst="rect">
            <a:avLst/>
          </a:prstGeom>
          <a:noFill/>
        </p:spPr>
        <p:txBody>
          <a:bodyPr wrap="square" rtlCol="0">
            <a:spAutoFit/>
          </a:bodyPr>
          <a:lstStyle/>
          <a:p>
            <a:r>
              <a:rPr lang="en-US" sz="600"/>
              <a:t>R15-8 (optional)</a:t>
            </a:r>
          </a:p>
        </p:txBody>
      </p:sp>
      <p:sp>
        <p:nvSpPr>
          <p:cNvPr id="44" name="TextBox 43"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327034D0-FC5D-6C06-16D3-75854F0AEBD2}"/>
              </a:ext>
              <a:ext uri="{C183D7F6-B498-43B3-948B-1728B52AA6E4}">
                <adec:decorative xmlns:adec="http://schemas.microsoft.com/office/drawing/2017/decorative" val="1"/>
              </a:ext>
            </a:extLst>
          </p:cNvPr>
          <p:cNvSpPr txBox="1"/>
          <p:nvPr/>
        </p:nvSpPr>
        <p:spPr>
          <a:xfrm>
            <a:off x="4744861" y="5017738"/>
            <a:ext cx="955059" cy="184666"/>
          </a:xfrm>
          <a:prstGeom prst="rect">
            <a:avLst/>
          </a:prstGeom>
          <a:noFill/>
        </p:spPr>
        <p:txBody>
          <a:bodyPr wrap="square" rtlCol="0">
            <a:spAutoFit/>
          </a:bodyPr>
          <a:lstStyle/>
          <a:p>
            <a:r>
              <a:rPr lang="en-US" sz="600"/>
              <a:t>R15-1</a:t>
            </a:r>
          </a:p>
        </p:txBody>
      </p:sp>
      <p:sp>
        <p:nvSpPr>
          <p:cNvPr id="45" name="TextBox 44"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9CA6965B-5ABD-B3FA-F54B-A1F5816DB36B}"/>
              </a:ext>
              <a:ext uri="{C183D7F6-B498-43B3-948B-1728B52AA6E4}">
                <adec:decorative xmlns:adec="http://schemas.microsoft.com/office/drawing/2017/decorative" val="1"/>
              </a:ext>
            </a:extLst>
          </p:cNvPr>
          <p:cNvSpPr txBox="1"/>
          <p:nvPr/>
        </p:nvSpPr>
        <p:spPr>
          <a:xfrm>
            <a:off x="4134795" y="5260489"/>
            <a:ext cx="955059" cy="184666"/>
          </a:xfrm>
          <a:prstGeom prst="rect">
            <a:avLst/>
          </a:prstGeom>
          <a:noFill/>
        </p:spPr>
        <p:txBody>
          <a:bodyPr wrap="square" rtlCol="0">
            <a:spAutoFit/>
          </a:bodyPr>
          <a:lstStyle/>
          <a:p>
            <a:r>
              <a:rPr lang="en-US" sz="600"/>
              <a:t>R15-2P</a:t>
            </a:r>
          </a:p>
        </p:txBody>
      </p:sp>
      <p:sp>
        <p:nvSpPr>
          <p:cNvPr id="46" name="TextBox 45"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A7AAAF77-6776-8C88-159B-372AB3E18506}"/>
              </a:ext>
              <a:ext uri="{C183D7F6-B498-43B3-948B-1728B52AA6E4}">
                <adec:decorative xmlns:adec="http://schemas.microsoft.com/office/drawing/2017/decorative" val="1"/>
              </a:ext>
            </a:extLst>
          </p:cNvPr>
          <p:cNvSpPr txBox="1"/>
          <p:nvPr/>
        </p:nvSpPr>
        <p:spPr>
          <a:xfrm>
            <a:off x="4472454" y="5617316"/>
            <a:ext cx="955059" cy="184666"/>
          </a:xfrm>
          <a:prstGeom prst="rect">
            <a:avLst/>
          </a:prstGeom>
          <a:noFill/>
        </p:spPr>
        <p:txBody>
          <a:bodyPr wrap="square" rtlCol="0">
            <a:spAutoFit/>
          </a:bodyPr>
          <a:lstStyle/>
          <a:p>
            <a:r>
              <a:rPr lang="en-US" sz="600"/>
              <a:t>R1-2</a:t>
            </a:r>
          </a:p>
        </p:txBody>
      </p:sp>
      <p:sp>
        <p:nvSpPr>
          <p:cNvPr id="47" name="TextBox 46"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CE4AAD71-3220-73A6-FAE3-61FB544EC90E}"/>
              </a:ext>
              <a:ext uri="{C183D7F6-B498-43B3-948B-1728B52AA6E4}">
                <adec:decorative xmlns:adec="http://schemas.microsoft.com/office/drawing/2017/decorative" val="1"/>
              </a:ext>
            </a:extLst>
          </p:cNvPr>
          <p:cNvSpPr txBox="1"/>
          <p:nvPr/>
        </p:nvSpPr>
        <p:spPr>
          <a:xfrm>
            <a:off x="4952829" y="5617199"/>
            <a:ext cx="955059" cy="184666"/>
          </a:xfrm>
          <a:prstGeom prst="rect">
            <a:avLst/>
          </a:prstGeom>
          <a:noFill/>
        </p:spPr>
        <p:txBody>
          <a:bodyPr wrap="square" rtlCol="0">
            <a:spAutoFit/>
          </a:bodyPr>
          <a:lstStyle/>
          <a:p>
            <a:r>
              <a:rPr lang="en-US" sz="600"/>
              <a:t>R1-1</a:t>
            </a:r>
          </a:p>
        </p:txBody>
      </p:sp>
      <p:sp>
        <p:nvSpPr>
          <p:cNvPr id="48" name="TextBox 47"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0C3817C0-F411-A218-711A-0699F1D9E079}"/>
              </a:ext>
              <a:ext uri="{C183D7F6-B498-43B3-948B-1728B52AA6E4}">
                <adec:decorative xmlns:adec="http://schemas.microsoft.com/office/drawing/2017/decorative" val="1"/>
              </a:ext>
            </a:extLst>
          </p:cNvPr>
          <p:cNvSpPr txBox="1"/>
          <p:nvPr/>
        </p:nvSpPr>
        <p:spPr>
          <a:xfrm>
            <a:off x="3796337" y="6086504"/>
            <a:ext cx="955059" cy="184666"/>
          </a:xfrm>
          <a:prstGeom prst="rect">
            <a:avLst/>
          </a:prstGeom>
          <a:noFill/>
        </p:spPr>
        <p:txBody>
          <a:bodyPr wrap="square" rtlCol="0">
            <a:spAutoFit/>
          </a:bodyPr>
          <a:lstStyle/>
          <a:p>
            <a:r>
              <a:rPr lang="en-US" sz="600"/>
              <a:t>W10-1</a:t>
            </a:r>
          </a:p>
        </p:txBody>
      </p:sp>
      <p:sp>
        <p:nvSpPr>
          <p:cNvPr id="50" name="TextBox 49"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E23D64A9-B6AC-B558-BAEF-76D54AC193DD}"/>
              </a:ext>
              <a:ext uri="{C183D7F6-B498-43B3-948B-1728B52AA6E4}">
                <adec:decorative xmlns:adec="http://schemas.microsoft.com/office/drawing/2017/decorative" val="1"/>
              </a:ext>
            </a:extLst>
          </p:cNvPr>
          <p:cNvSpPr txBox="1"/>
          <p:nvPr/>
        </p:nvSpPr>
        <p:spPr>
          <a:xfrm>
            <a:off x="3341640" y="5118508"/>
            <a:ext cx="955059" cy="184666"/>
          </a:xfrm>
          <a:prstGeom prst="rect">
            <a:avLst/>
          </a:prstGeom>
          <a:noFill/>
        </p:spPr>
        <p:txBody>
          <a:bodyPr wrap="square" rtlCol="0">
            <a:spAutoFit/>
          </a:bodyPr>
          <a:lstStyle/>
          <a:p>
            <a:r>
              <a:rPr lang="en-US" sz="600"/>
              <a:t>50 ft MIN.</a:t>
            </a:r>
          </a:p>
        </p:txBody>
      </p:sp>
      <p:sp>
        <p:nvSpPr>
          <p:cNvPr id="51" name="TextBox 50"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B08EB561-B18B-866E-22BD-DF407849322B}"/>
              </a:ext>
              <a:ext uri="{C183D7F6-B498-43B3-948B-1728B52AA6E4}">
                <adec:decorative xmlns:adec="http://schemas.microsoft.com/office/drawing/2017/decorative" val="1"/>
              </a:ext>
            </a:extLst>
          </p:cNvPr>
          <p:cNvSpPr txBox="1"/>
          <p:nvPr/>
        </p:nvSpPr>
        <p:spPr>
          <a:xfrm>
            <a:off x="1594412" y="4980317"/>
            <a:ext cx="1229248" cy="184666"/>
          </a:xfrm>
          <a:prstGeom prst="rect">
            <a:avLst/>
          </a:prstGeom>
          <a:noFill/>
        </p:spPr>
        <p:txBody>
          <a:bodyPr wrap="square" rtlCol="0">
            <a:spAutoFit/>
          </a:bodyPr>
          <a:lstStyle/>
          <a:p>
            <a:r>
              <a:rPr lang="en-US" sz="600"/>
              <a:t>Yield line or stop line (if used)</a:t>
            </a:r>
          </a:p>
        </p:txBody>
      </p:sp>
      <p:sp>
        <p:nvSpPr>
          <p:cNvPr id="52" name="TextBox 51" descr="A vertical pathway intersecting two sets of horizontal railroad tracks at the top of the path is shown. South of the bottom set of tracks, a sign assembly is shown to the right of the pathway, facing northbound path traffic. It is composed of an R15-1 sign mounted above an R15-2P plaque that is mounted above an R1-2 sign “OR” an R1-1 sign. This assembly is shown to the left of an “optional” R15-8 sign. Just south of these assemblies, a “detectable warning” area, and immediately south of the area, and a “yield line or stop line (if used)” are shown, extending across the entire path. At the bottom of the path, a W10-1 sign is shown to the right of the path, facing northbound path traffic.">
            <a:extLst>
              <a:ext uri="{FF2B5EF4-FFF2-40B4-BE49-F238E27FC236}">
                <a16:creationId xmlns:a16="http://schemas.microsoft.com/office/drawing/2014/main" id="{5329A7D8-13B9-A7F9-76B6-D1153B092369}"/>
              </a:ext>
              <a:ext uri="{C183D7F6-B498-43B3-948B-1728B52AA6E4}">
                <adec:decorative xmlns:adec="http://schemas.microsoft.com/office/drawing/2017/decorative" val="1"/>
              </a:ext>
            </a:extLst>
          </p:cNvPr>
          <p:cNvSpPr txBox="1"/>
          <p:nvPr/>
        </p:nvSpPr>
        <p:spPr>
          <a:xfrm>
            <a:off x="2425345" y="4500441"/>
            <a:ext cx="506556" cy="184666"/>
          </a:xfrm>
          <a:prstGeom prst="rect">
            <a:avLst/>
          </a:prstGeom>
          <a:noFill/>
        </p:spPr>
        <p:txBody>
          <a:bodyPr wrap="square" rtlCol="0">
            <a:spAutoFit/>
          </a:bodyPr>
          <a:lstStyle/>
          <a:p>
            <a:r>
              <a:rPr lang="en-US" sz="600"/>
              <a:t>2 ft MIN.</a:t>
            </a:r>
          </a:p>
        </p:txBody>
      </p:sp>
    </p:spTree>
    <p:extLst>
      <p:ext uri="{BB962C8B-B14F-4D97-AF65-F5344CB8AC3E}">
        <p14:creationId xmlns:p14="http://schemas.microsoft.com/office/powerpoint/2010/main" val="61377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294B7-8D45-B15F-F66E-C31611148C75}"/>
              </a:ext>
            </a:extLst>
          </p:cNvPr>
          <p:cNvSpPr>
            <a:spLocks noGrp="1"/>
          </p:cNvSpPr>
          <p:nvPr>
            <p:ph type="title"/>
          </p:nvPr>
        </p:nvSpPr>
        <p:spPr>
          <a:xfrm>
            <a:off x="617620" y="365125"/>
            <a:ext cx="10969699" cy="1386619"/>
          </a:xfrm>
        </p:spPr>
        <p:txBody>
          <a:bodyPr>
            <a:normAutofit/>
          </a:bodyPr>
          <a:lstStyle/>
          <a:p>
            <a:r>
              <a:rPr lang="en-US" dirty="0"/>
              <a:t>Section 8E.05 Passive Traffic Control Devices – Crossbuck Assemblies</a:t>
            </a:r>
          </a:p>
        </p:txBody>
      </p:sp>
      <p:sp>
        <p:nvSpPr>
          <p:cNvPr id="4" name="Content Placeholder 3">
            <a:extLst>
              <a:ext uri="{FF2B5EF4-FFF2-40B4-BE49-F238E27FC236}">
                <a16:creationId xmlns:a16="http://schemas.microsoft.com/office/drawing/2014/main" id="{1AB5AAEA-B4A8-4C59-8651-2900967141BB}"/>
              </a:ext>
            </a:extLst>
          </p:cNvPr>
          <p:cNvSpPr>
            <a:spLocks noGrp="1"/>
          </p:cNvSpPr>
          <p:nvPr>
            <p:ph idx="1"/>
          </p:nvPr>
        </p:nvSpPr>
        <p:spPr>
          <a:xfrm>
            <a:off x="617539" y="1751013"/>
            <a:ext cx="8741174" cy="4217987"/>
          </a:xfrm>
        </p:spPr>
        <p:txBody>
          <a:bodyPr>
            <a:normAutofit/>
          </a:bodyPr>
          <a:lstStyle/>
          <a:p>
            <a:r>
              <a:rPr lang="en-US" dirty="0"/>
              <a:t>Revises Standard: Crossbuck Assembly for pathway or sidewalk required when more than 25 ft from grade crossing traffic control warning device</a:t>
            </a:r>
          </a:p>
          <a:p>
            <a:r>
              <a:rPr lang="en-US" dirty="0"/>
              <a:t>Revises Option: Retroreflective strip not required on back of support at pathway or sidewalk grade crossing</a:t>
            </a:r>
          </a:p>
          <a:p>
            <a:r>
              <a:rPr lang="en-US" dirty="0"/>
              <a:t>Adds Standard: Minimum height and lateral offsets</a:t>
            </a:r>
          </a:p>
        </p:txBody>
      </p:sp>
      <p:sp>
        <p:nvSpPr>
          <p:cNvPr id="3" name="TextBox 2">
            <a:extLst>
              <a:ext uri="{FF2B5EF4-FFF2-40B4-BE49-F238E27FC236}">
                <a16:creationId xmlns:a16="http://schemas.microsoft.com/office/drawing/2014/main" id="{7A1F2614-8B7A-C22D-A65B-CFC99C75548B}"/>
              </a:ext>
            </a:extLst>
          </p:cNvPr>
          <p:cNvSpPr txBox="1"/>
          <p:nvPr/>
        </p:nvSpPr>
        <p:spPr>
          <a:xfrm>
            <a:off x="8867775" y="1225523"/>
            <a:ext cx="3224213" cy="415498"/>
          </a:xfrm>
          <a:prstGeom prst="rect">
            <a:avLst/>
          </a:prstGeom>
          <a:noFill/>
        </p:spPr>
        <p:txBody>
          <a:bodyPr wrap="square" rtlCol="0">
            <a:spAutoFit/>
          </a:bodyPr>
          <a:lstStyle/>
          <a:p>
            <a:pPr algn="ctr"/>
            <a:r>
              <a:rPr lang="en-US" sz="1050" b="1" dirty="0"/>
              <a:t>Figure 8E.5. Example of a Crossbuck Assembly at a Pathway or Sidewalk Grade Crossing</a:t>
            </a:r>
          </a:p>
        </p:txBody>
      </p:sp>
      <p:pic>
        <p:nvPicPr>
          <p:cNvPr id="6" name="Picture 5" descr="The example shows a sign assembly composed of an R15-1 sign mounted above an R15-2P plaque. This assembly is shown mounted together on a sign support above either an R1-2 sign “OR” an R1-1 sign. An “optional” red or white retroreflective strip is shown attached on front of the sign support. An “optional” red or white retroreflective strip is shown attached on the back of the support.">
            <a:extLst>
              <a:ext uri="{FF2B5EF4-FFF2-40B4-BE49-F238E27FC236}">
                <a16:creationId xmlns:a16="http://schemas.microsoft.com/office/drawing/2014/main" id="{9BE9CCE9-FA33-D61F-70FF-00FF1F715B20}"/>
              </a:ext>
            </a:extLst>
          </p:cNvPr>
          <p:cNvPicPr>
            <a:picLocks noChangeAspect="1"/>
          </p:cNvPicPr>
          <p:nvPr/>
        </p:nvPicPr>
        <p:blipFill rotWithShape="1">
          <a:blip r:embed="rId3"/>
          <a:srcRect l="1" t="6985" r="-864" b="4902"/>
          <a:stretch>
            <a:fillRect/>
          </a:stretch>
        </p:blipFill>
        <p:spPr>
          <a:xfrm>
            <a:off x="9174725" y="1606344"/>
            <a:ext cx="2747962" cy="4431480"/>
          </a:xfrm>
          <a:prstGeom prst="rect">
            <a:avLst/>
          </a:prstGeom>
        </p:spPr>
      </p:pic>
      <p:grpSp>
        <p:nvGrpSpPr>
          <p:cNvPr id="15" name="Group 14">
            <a:extLst>
              <a:ext uri="{FF2B5EF4-FFF2-40B4-BE49-F238E27FC236}">
                <a16:creationId xmlns:a16="http://schemas.microsoft.com/office/drawing/2014/main" id="{FEF94E31-25B8-A7EA-2E05-0974A9CB8FEE}"/>
              </a:ext>
              <a:ext uri="{C183D7F6-B498-43B3-948B-1728B52AA6E4}">
                <adec:decorative xmlns:adec="http://schemas.microsoft.com/office/drawing/2017/decorative" val="1"/>
              </a:ext>
            </a:extLst>
          </p:cNvPr>
          <p:cNvGrpSpPr/>
          <p:nvPr/>
        </p:nvGrpSpPr>
        <p:grpSpPr>
          <a:xfrm>
            <a:off x="9463650" y="2841884"/>
            <a:ext cx="2620963" cy="3292118"/>
            <a:chOff x="9463650" y="2841884"/>
            <a:chExt cx="2620963" cy="3292118"/>
          </a:xfrm>
        </p:grpSpPr>
        <p:sp>
          <p:nvSpPr>
            <p:cNvPr id="5" name="Rectangle 4">
              <a:extLst>
                <a:ext uri="{FF2B5EF4-FFF2-40B4-BE49-F238E27FC236}">
                  <a16:creationId xmlns:a16="http://schemas.microsoft.com/office/drawing/2014/main" id="{0795D0DF-788F-78A6-8DBB-A02E46D46F3A}"/>
                </a:ext>
                <a:ext uri="{C183D7F6-B498-43B3-948B-1728B52AA6E4}">
                  <adec:decorative xmlns:adec="http://schemas.microsoft.com/office/drawing/2017/decorative" val="1"/>
                </a:ext>
              </a:extLst>
            </p:cNvPr>
            <p:cNvSpPr/>
            <p:nvPr/>
          </p:nvSpPr>
          <p:spPr>
            <a:xfrm>
              <a:off x="10717775" y="2882694"/>
              <a:ext cx="152400" cy="1102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853EDCE-34F8-1D06-CEC7-9F1647ED082A}"/>
                </a:ext>
                <a:ext uri="{C183D7F6-B498-43B3-948B-1728B52AA6E4}">
                  <adec:decorative xmlns:adec="http://schemas.microsoft.com/office/drawing/2017/decorative" val="1"/>
                </a:ext>
              </a:extLst>
            </p:cNvPr>
            <p:cNvSpPr/>
            <p:nvPr/>
          </p:nvSpPr>
          <p:spPr>
            <a:xfrm>
              <a:off x="9536675" y="4120944"/>
              <a:ext cx="152400" cy="1102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9DCE3C6-8410-2A4F-6672-8EFD309CB2FB}"/>
                </a:ext>
                <a:ext uri="{C183D7F6-B498-43B3-948B-1728B52AA6E4}">
                  <adec:decorative xmlns:adec="http://schemas.microsoft.com/office/drawing/2017/decorative" val="1"/>
                </a:ext>
              </a:extLst>
            </p:cNvPr>
            <p:cNvSpPr/>
            <p:nvPr/>
          </p:nvSpPr>
          <p:spPr>
            <a:xfrm>
              <a:off x="10717775" y="3430444"/>
              <a:ext cx="1204912" cy="919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E08973F-C9F3-47B1-55F3-9EEFE7253462}"/>
                </a:ext>
                <a:ext uri="{C183D7F6-B498-43B3-948B-1728B52AA6E4}">
                  <adec:decorative xmlns:adec="http://schemas.microsoft.com/office/drawing/2017/decorative" val="1"/>
                </a:ext>
              </a:extLst>
            </p:cNvPr>
            <p:cNvSpPr/>
            <p:nvPr/>
          </p:nvSpPr>
          <p:spPr>
            <a:xfrm>
              <a:off x="9463650" y="5309376"/>
              <a:ext cx="2320924" cy="8246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1743C95-6C5D-0D66-A40D-86A88A5A6A55}"/>
                </a:ext>
                <a:ext uri="{C183D7F6-B498-43B3-948B-1728B52AA6E4}">
                  <adec:decorative xmlns:adec="http://schemas.microsoft.com/office/drawing/2017/decorative" val="1"/>
                </a:ext>
              </a:extLst>
            </p:cNvPr>
            <p:cNvSpPr/>
            <p:nvPr/>
          </p:nvSpPr>
          <p:spPr>
            <a:xfrm>
              <a:off x="10619349" y="4966537"/>
              <a:ext cx="304801" cy="1102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91CDB6E-BE0D-FEC4-B261-6DA7FB0383D9}"/>
                </a:ext>
                <a:ext uri="{C183D7F6-B498-43B3-948B-1728B52AA6E4}">
                  <adec:decorative xmlns:adec="http://schemas.microsoft.com/office/drawing/2017/decorative" val="1"/>
                </a:ext>
              </a:extLst>
            </p:cNvPr>
            <p:cNvSpPr txBox="1"/>
            <p:nvPr/>
          </p:nvSpPr>
          <p:spPr>
            <a:xfrm>
              <a:off x="10643163" y="2841884"/>
              <a:ext cx="301624" cy="184666"/>
            </a:xfrm>
            <a:prstGeom prst="rect">
              <a:avLst/>
            </a:prstGeom>
            <a:noFill/>
          </p:spPr>
          <p:txBody>
            <a:bodyPr wrap="square" rtlCol="0">
              <a:spAutoFit/>
            </a:bodyPr>
            <a:lstStyle/>
            <a:p>
              <a:r>
                <a:rPr lang="en-US" sz="600"/>
                <a:t>OR</a:t>
              </a:r>
            </a:p>
          </p:txBody>
        </p:sp>
        <p:sp>
          <p:nvSpPr>
            <p:cNvPr id="12" name="TextBox 11">
              <a:extLst>
                <a:ext uri="{FF2B5EF4-FFF2-40B4-BE49-F238E27FC236}">
                  <a16:creationId xmlns:a16="http://schemas.microsoft.com/office/drawing/2014/main" id="{3DBB16C3-32DE-693A-C0FD-CAE8A04FBAEB}"/>
                </a:ext>
                <a:ext uri="{C183D7F6-B498-43B3-948B-1728B52AA6E4}">
                  <adec:decorative xmlns:adec="http://schemas.microsoft.com/office/drawing/2017/decorative" val="1"/>
                </a:ext>
              </a:extLst>
            </p:cNvPr>
            <p:cNvSpPr txBox="1"/>
            <p:nvPr/>
          </p:nvSpPr>
          <p:spPr>
            <a:xfrm>
              <a:off x="9538263" y="4077320"/>
              <a:ext cx="301624" cy="184666"/>
            </a:xfrm>
            <a:prstGeom prst="rect">
              <a:avLst/>
            </a:prstGeom>
            <a:noFill/>
          </p:spPr>
          <p:txBody>
            <a:bodyPr wrap="square" rtlCol="0">
              <a:spAutoFit/>
            </a:bodyPr>
            <a:lstStyle/>
            <a:p>
              <a:r>
                <a:rPr lang="en-US" sz="600"/>
                <a:t>a</a:t>
              </a:r>
            </a:p>
          </p:txBody>
        </p:sp>
        <p:sp>
          <p:nvSpPr>
            <p:cNvPr id="13" name="TextBox 12">
              <a:extLst>
                <a:ext uri="{FF2B5EF4-FFF2-40B4-BE49-F238E27FC236}">
                  <a16:creationId xmlns:a16="http://schemas.microsoft.com/office/drawing/2014/main" id="{67952A33-5F06-1E52-F627-15F601C8B642}"/>
                </a:ext>
                <a:ext uri="{C183D7F6-B498-43B3-948B-1728B52AA6E4}">
                  <adec:decorative xmlns:adec="http://schemas.microsoft.com/office/drawing/2017/decorative" val="1"/>
                </a:ext>
              </a:extLst>
            </p:cNvPr>
            <p:cNvSpPr txBox="1"/>
            <p:nvPr/>
          </p:nvSpPr>
          <p:spPr>
            <a:xfrm>
              <a:off x="10510208" y="4929338"/>
              <a:ext cx="523081" cy="184666"/>
            </a:xfrm>
            <a:prstGeom prst="rect">
              <a:avLst/>
            </a:prstGeom>
            <a:noFill/>
          </p:spPr>
          <p:txBody>
            <a:bodyPr wrap="square" rtlCol="0">
              <a:spAutoFit/>
            </a:bodyPr>
            <a:lstStyle/>
            <a:p>
              <a:r>
                <a:rPr lang="en-US" sz="600"/>
                <a:t>2 ft MAX.</a:t>
              </a:r>
            </a:p>
          </p:txBody>
        </p:sp>
        <p:sp>
          <p:nvSpPr>
            <p:cNvPr id="14" name="TextBox 13">
              <a:extLst>
                <a:ext uri="{FF2B5EF4-FFF2-40B4-BE49-F238E27FC236}">
                  <a16:creationId xmlns:a16="http://schemas.microsoft.com/office/drawing/2014/main" id="{C39D8E7F-4F31-F2AB-0683-4A82AEDDB9B8}"/>
                </a:ext>
                <a:ext uri="{C183D7F6-B498-43B3-948B-1728B52AA6E4}">
                  <adec:decorative xmlns:adec="http://schemas.microsoft.com/office/drawing/2017/decorative" val="1"/>
                </a:ext>
              </a:extLst>
            </p:cNvPr>
            <p:cNvSpPr txBox="1"/>
            <p:nvPr/>
          </p:nvSpPr>
          <p:spPr>
            <a:xfrm>
              <a:off x="10663204" y="3387511"/>
              <a:ext cx="1314053" cy="369332"/>
            </a:xfrm>
            <a:prstGeom prst="rect">
              <a:avLst/>
            </a:prstGeom>
            <a:noFill/>
          </p:spPr>
          <p:txBody>
            <a:bodyPr wrap="square" rtlCol="0">
              <a:spAutoFit/>
            </a:bodyPr>
            <a:lstStyle/>
            <a:p>
              <a:r>
                <a:rPr lang="en-US" sz="600" dirty="0"/>
                <a:t>Optional 2-inch red or white retroreflective strip on front of support (see Section 8B.04)</a:t>
              </a:r>
            </a:p>
          </p:txBody>
        </p:sp>
        <p:sp>
          <p:nvSpPr>
            <p:cNvPr id="16" name="TextBox 15">
              <a:extLst>
                <a:ext uri="{FF2B5EF4-FFF2-40B4-BE49-F238E27FC236}">
                  <a16:creationId xmlns:a16="http://schemas.microsoft.com/office/drawing/2014/main" id="{F93B95D1-C54F-E996-AA06-E71DED677431}"/>
                </a:ext>
                <a:ext uri="{C183D7F6-B498-43B3-948B-1728B52AA6E4}">
                  <adec:decorative xmlns:adec="http://schemas.microsoft.com/office/drawing/2017/decorative" val="1"/>
                </a:ext>
              </a:extLst>
            </p:cNvPr>
            <p:cNvSpPr txBox="1"/>
            <p:nvPr/>
          </p:nvSpPr>
          <p:spPr>
            <a:xfrm>
              <a:off x="10663204" y="3935788"/>
              <a:ext cx="1421409" cy="369332"/>
            </a:xfrm>
            <a:prstGeom prst="rect">
              <a:avLst/>
            </a:prstGeom>
            <a:noFill/>
          </p:spPr>
          <p:txBody>
            <a:bodyPr wrap="square" rtlCol="0">
              <a:spAutoFit/>
            </a:bodyPr>
            <a:lstStyle/>
            <a:p>
              <a:r>
                <a:rPr lang="en-US" sz="600" dirty="0"/>
                <a:t>Optional 2-inch white retroreflective strip on back of support (see Sections 8B.04 and 8E.05)</a:t>
              </a:r>
            </a:p>
          </p:txBody>
        </p:sp>
      </p:grpSp>
      <p:sp>
        <p:nvSpPr>
          <p:cNvPr id="17" name="TextBox 16">
            <a:extLst>
              <a:ext uri="{FF2B5EF4-FFF2-40B4-BE49-F238E27FC236}">
                <a16:creationId xmlns:a16="http://schemas.microsoft.com/office/drawing/2014/main" id="{3E584729-FD92-BCE1-3EA1-2D34EB1EA059}"/>
              </a:ext>
            </a:extLst>
          </p:cNvPr>
          <p:cNvSpPr txBox="1"/>
          <p:nvPr/>
        </p:nvSpPr>
        <p:spPr>
          <a:xfrm>
            <a:off x="9439838" y="5402922"/>
            <a:ext cx="2203366" cy="323165"/>
          </a:xfrm>
          <a:prstGeom prst="rect">
            <a:avLst/>
          </a:prstGeom>
          <a:noFill/>
        </p:spPr>
        <p:txBody>
          <a:bodyPr wrap="square" rtlCol="0">
            <a:spAutoFit/>
          </a:bodyPr>
          <a:lstStyle/>
          <a:p>
            <a:r>
              <a:rPr lang="en-US" sz="500"/>
              <a:t>Mounting height shall be at least 7 feet for sidewalks where the lateral offset is less than 2 feet, at least 4 feet for sidewalks where the lateral offset is 2 feet or more, and at least 4 feet for pathways.</a:t>
            </a:r>
          </a:p>
        </p:txBody>
      </p:sp>
      <p:sp>
        <p:nvSpPr>
          <p:cNvPr id="18" name="TextBox 17">
            <a:extLst>
              <a:ext uri="{FF2B5EF4-FFF2-40B4-BE49-F238E27FC236}">
                <a16:creationId xmlns:a16="http://schemas.microsoft.com/office/drawing/2014/main" id="{E54FE85D-F627-2631-5922-D0EB31B0DA5A}"/>
              </a:ext>
            </a:extLst>
          </p:cNvPr>
          <p:cNvSpPr txBox="1"/>
          <p:nvPr/>
        </p:nvSpPr>
        <p:spPr>
          <a:xfrm>
            <a:off x="9439837" y="5659631"/>
            <a:ext cx="2203366" cy="169277"/>
          </a:xfrm>
          <a:prstGeom prst="rect">
            <a:avLst/>
          </a:prstGeom>
          <a:noFill/>
        </p:spPr>
        <p:txBody>
          <a:bodyPr wrap="square" rtlCol="0">
            <a:spAutoFit/>
          </a:bodyPr>
          <a:lstStyle/>
          <a:p>
            <a:r>
              <a:rPr lang="en-US" sz="500"/>
              <a:t>Measured to the elevation at the near edge of the pathway or sidewalk.</a:t>
            </a:r>
          </a:p>
        </p:txBody>
      </p:sp>
      <p:sp>
        <p:nvSpPr>
          <p:cNvPr id="19" name="TextBox 18">
            <a:extLst>
              <a:ext uri="{FF2B5EF4-FFF2-40B4-BE49-F238E27FC236}">
                <a16:creationId xmlns:a16="http://schemas.microsoft.com/office/drawing/2014/main" id="{8583B460-EB25-7B4E-641A-0E8108FFF4B1}"/>
              </a:ext>
            </a:extLst>
          </p:cNvPr>
          <p:cNvSpPr txBox="1"/>
          <p:nvPr/>
        </p:nvSpPr>
        <p:spPr>
          <a:xfrm>
            <a:off x="9439837" y="5844760"/>
            <a:ext cx="2203366" cy="323165"/>
          </a:xfrm>
          <a:prstGeom prst="rect">
            <a:avLst/>
          </a:prstGeom>
          <a:noFill/>
        </p:spPr>
        <p:txBody>
          <a:bodyPr wrap="square" rtlCol="0">
            <a:spAutoFit/>
          </a:bodyPr>
          <a:lstStyle/>
          <a:p>
            <a:r>
              <a:rPr lang="en-US" sz="500" dirty="0"/>
              <a:t>Notes: YIELD or STOP signs are used only at passive crossings.</a:t>
            </a:r>
          </a:p>
          <a:p>
            <a:r>
              <a:rPr lang="en-US" sz="500" dirty="0"/>
              <a:t>            A STOP sign is used only if an engineering study</a:t>
            </a:r>
          </a:p>
          <a:p>
            <a:r>
              <a:rPr lang="en-US" sz="500" dirty="0"/>
              <a:t>            determines that it is appropriate for that particular approach.</a:t>
            </a:r>
          </a:p>
        </p:txBody>
      </p:sp>
    </p:spTree>
    <p:extLst>
      <p:ext uri="{BB962C8B-B14F-4D97-AF65-F5344CB8AC3E}">
        <p14:creationId xmlns:p14="http://schemas.microsoft.com/office/powerpoint/2010/main" val="311905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E7B03-0EF9-5494-0B7D-97BC7415CDFC}"/>
              </a:ext>
            </a:extLst>
          </p:cNvPr>
          <p:cNvSpPr>
            <a:spLocks noGrp="1"/>
          </p:cNvSpPr>
          <p:nvPr>
            <p:ph type="title"/>
          </p:nvPr>
        </p:nvSpPr>
        <p:spPr/>
        <p:txBody>
          <a:bodyPr>
            <a:normAutofit/>
          </a:bodyPr>
          <a:lstStyle/>
          <a:p>
            <a:r>
              <a:rPr lang="en-US" sz="3600"/>
              <a:t>Section 8E.06 Channelizing Devices </a:t>
            </a:r>
            <a:r>
              <a:rPr lang="en-US"/>
              <a:t>U</a:t>
            </a:r>
            <a:r>
              <a:rPr lang="en-US" sz="3600"/>
              <a:t>sed with Sidewalk and Pathway Traffic Control Devices</a:t>
            </a:r>
          </a:p>
        </p:txBody>
      </p:sp>
      <p:sp>
        <p:nvSpPr>
          <p:cNvPr id="14" name="Content Placeholder 3">
            <a:extLst>
              <a:ext uri="{FF2B5EF4-FFF2-40B4-BE49-F238E27FC236}">
                <a16:creationId xmlns:a16="http://schemas.microsoft.com/office/drawing/2014/main" id="{9A81AE45-985D-9CCF-F9CA-2BAE140E946F}"/>
              </a:ext>
            </a:extLst>
          </p:cNvPr>
          <p:cNvSpPr txBox="1">
            <a:spLocks/>
          </p:cNvSpPr>
          <p:nvPr/>
        </p:nvSpPr>
        <p:spPr>
          <a:xfrm>
            <a:off x="617621" y="1751744"/>
            <a:ext cx="8069179" cy="4217639"/>
          </a:xfrm>
          <a:prstGeom prst="rect">
            <a:avLst/>
          </a:prstGeom>
        </p:spPr>
        <p:txBody>
          <a:bodyPr vert="horz" lIns="91440" tIns="45720" rIns="91440" bIns="45720" rtlCol="0">
            <a:normAutofit/>
          </a:bodyPr>
          <a:lstStyle>
            <a:lvl1pPr marL="457200" indent="-457200" algn="l" defTabSz="685800" rtl="0" eaLnBrk="1" latinLnBrk="0" hangingPunct="1">
              <a:spcBef>
                <a:spcPts val="600"/>
              </a:spcBef>
              <a:spcAft>
                <a:spcPts val="600"/>
              </a:spcAft>
              <a:buClr>
                <a:schemeClr val="accent1"/>
              </a:buClr>
              <a:buSzPct val="85000"/>
              <a:buFont typeface="Arial" panose="020B0604020202020204" pitchFamily="34" charset="0"/>
              <a:buChar char="►"/>
              <a:defRPr sz="2800" kern="1200">
                <a:solidFill>
                  <a:schemeClr val="tx1"/>
                </a:solidFill>
                <a:latin typeface="+mn-lt"/>
                <a:ea typeface="+mn-ea"/>
                <a:cs typeface="+mn-cs"/>
              </a:defRPr>
            </a:lvl1pPr>
            <a:lvl2pPr marL="822960" indent="-342900" algn="l" defTabSz="685800" rtl="0" eaLnBrk="1" latinLnBrk="0" hangingPunct="1">
              <a:spcBef>
                <a:spcPts val="450"/>
              </a:spcBef>
              <a:spcAft>
                <a:spcPts val="450"/>
              </a:spcAft>
              <a:buClr>
                <a:schemeClr val="accent1"/>
              </a:buClr>
              <a:buSzPct val="85000"/>
              <a:buFont typeface="Wingdings 3" panose="05040102010807070707" pitchFamily="18" charset="2"/>
              <a:buChar char=""/>
              <a:defRPr sz="2400" kern="1200">
                <a:solidFill>
                  <a:schemeClr val="tx1"/>
                </a:solidFill>
                <a:latin typeface="+mn-lt"/>
                <a:ea typeface="+mn-ea"/>
                <a:cs typeface="+mn-cs"/>
              </a:defRPr>
            </a:lvl2pPr>
            <a:lvl3pPr marL="1097280" indent="-274320" algn="l" defTabSz="685800" rtl="0" eaLnBrk="1" latinLnBrk="0" hangingPunct="1">
              <a:spcBef>
                <a:spcPts val="400"/>
              </a:spcBef>
              <a:spcAft>
                <a:spcPts val="400"/>
              </a:spcAft>
              <a:buClr>
                <a:schemeClr val="accent1"/>
              </a:buClr>
              <a:buSzPct val="90000"/>
              <a:buFont typeface="Wingdings" panose="05000000000000000000" pitchFamily="2" charset="2"/>
              <a:buChar char="l"/>
              <a:defRPr sz="2000" kern="1200">
                <a:solidFill>
                  <a:schemeClr val="tx1"/>
                </a:solidFill>
                <a:latin typeface="+mn-lt"/>
                <a:ea typeface="+mn-ea"/>
                <a:cs typeface="+mn-cs"/>
              </a:defRPr>
            </a:lvl3pPr>
            <a:lvl4pPr marL="1371600" indent="-274320" algn="l" defTabSz="685800" rtl="0" eaLnBrk="1" latinLnBrk="0" hangingPunct="1">
              <a:spcBef>
                <a:spcPts val="400"/>
              </a:spcBef>
              <a:spcAft>
                <a:spcPts val="400"/>
              </a:spcAft>
              <a:buClr>
                <a:schemeClr val="accent1"/>
              </a:buClr>
              <a:buFont typeface="Wingdings" panose="05000000000000000000" pitchFamily="2" charset="2"/>
              <a:buChar char="¡"/>
              <a:defRPr sz="1800" kern="1200">
                <a:solidFill>
                  <a:schemeClr val="tx1"/>
                </a:solidFill>
                <a:latin typeface="+mn-lt"/>
                <a:ea typeface="+mn-ea"/>
                <a:cs typeface="+mn-cs"/>
              </a:defRPr>
            </a:lvl4pPr>
            <a:lvl5pPr marL="1554480" indent="-274320" algn="l" defTabSz="685800" rtl="0" eaLnBrk="1" latinLnBrk="0" hangingPunct="1">
              <a:spcBef>
                <a:spcPts val="400"/>
              </a:spcBef>
              <a:spcAft>
                <a:spcPts val="400"/>
              </a:spcAft>
              <a:buClr>
                <a:schemeClr val="accent1"/>
              </a:buClr>
              <a:buSzPct val="100000"/>
              <a:buFont typeface="Webdings" panose="05030102010509060703" pitchFamily="18" charset="2"/>
              <a:buChar char="&lt;"/>
              <a:defRPr sz="1800" kern="1200" baseline="0">
                <a:solidFill>
                  <a:schemeClr val="tx1"/>
                </a:solidFill>
                <a:latin typeface="+mn-lt"/>
                <a:ea typeface="+mn-ea"/>
                <a:cs typeface="+mn-cs"/>
              </a:defRPr>
            </a:lvl5pPr>
            <a:lvl6pPr marL="1828800" indent="-274320" algn="l" defTabSz="685800" rtl="0" eaLnBrk="1" latinLnBrk="0" hangingPunct="1">
              <a:spcBef>
                <a:spcPts val="400"/>
              </a:spcBef>
              <a:spcAft>
                <a:spcPts val="400"/>
              </a:spcAft>
              <a:buClr>
                <a:schemeClr val="accent1"/>
              </a:buClr>
              <a:buFont typeface="Wingdings" panose="05000000000000000000" pitchFamily="2" charset="2"/>
              <a:buChar char="q"/>
              <a:defRPr sz="1800"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a:buClr>
                <a:srgbClr val="4F81BD"/>
              </a:buClr>
              <a:buFont typeface="Arial" panose="020B0604020202020204" pitchFamily="34" charset="0"/>
              <a:buChar char="►"/>
            </a:pPr>
            <a:r>
              <a:rPr lang="en-US" kern="0"/>
              <a:t>Traffic control devices associated with pedestrian channelizing devices</a:t>
            </a:r>
          </a:p>
          <a:p>
            <a:pPr>
              <a:buClr>
                <a:srgbClr val="4F81BD"/>
              </a:buClr>
              <a:buFont typeface="Arial" panose="020B0604020202020204" pitchFamily="34" charset="0"/>
              <a:buChar char="►"/>
            </a:pPr>
            <a:r>
              <a:rPr lang="en-US" kern="0"/>
              <a:t>Swing gates, fencing, and pedestrian barriers</a:t>
            </a:r>
          </a:p>
        </p:txBody>
      </p:sp>
      <p:sp>
        <p:nvSpPr>
          <p:cNvPr id="22" name="TextBox 21">
            <a:extLst>
              <a:ext uri="{FF2B5EF4-FFF2-40B4-BE49-F238E27FC236}">
                <a16:creationId xmlns:a16="http://schemas.microsoft.com/office/drawing/2014/main" id="{D6513479-F80C-EEE3-1EC0-1AFB25463813}"/>
              </a:ext>
            </a:extLst>
          </p:cNvPr>
          <p:cNvSpPr txBox="1"/>
          <p:nvPr/>
        </p:nvSpPr>
        <p:spPr>
          <a:xfrm>
            <a:off x="504826" y="3437160"/>
            <a:ext cx="3811540" cy="400110"/>
          </a:xfrm>
          <a:prstGeom prst="rect">
            <a:avLst/>
          </a:prstGeom>
          <a:noFill/>
        </p:spPr>
        <p:txBody>
          <a:bodyPr wrap="square" rtlCol="0">
            <a:spAutoFit/>
          </a:bodyPr>
          <a:lstStyle/>
          <a:p>
            <a:pPr algn="ctr"/>
            <a:r>
              <a:rPr lang="en-US" sz="1000" b="1"/>
              <a:t>Figure 8E-6. Example of an Automatic Pedestrian Gate and an Emergency Escape Route at a Pathway Grade Crossing</a:t>
            </a:r>
          </a:p>
        </p:txBody>
      </p:sp>
      <p:pic>
        <p:nvPicPr>
          <p:cNvPr id="5" name="Content Placeholder 6" descr="A railroad track crossing at the top of a vertical pathway is shown. At the bottom and to the right of the pathway, a W10-1 sign is shown facing northbound pedestrian traffic. Continuing north, the pathway expands to the left, then north, then back to the right at 90-degree angles to form a vertical rectangle bump out, denoting an “emergency escape route.” “Fencing or pedestrian barrier” followed by a detectable warning surface are shown within this bump out.&#10;To the right of this bump out, between the pathway and emergency escape route, a pedestrian barrier is shown. To the right of the barrier, in advance of the track crossing, a “stop line (if used)” followed by a “detectable warning” surface are shown. Beyond that, approaching the track crossing, a traffic control warning device with gate arm extending across the pathway is shown. From the warning device to the track crossing, fencing or pedestrian barrier is shown.">
            <a:extLst>
              <a:ext uri="{FF2B5EF4-FFF2-40B4-BE49-F238E27FC236}">
                <a16:creationId xmlns:a16="http://schemas.microsoft.com/office/drawing/2014/main" id="{896FD4B7-E4D7-F43B-608D-D68E57068DCC}"/>
              </a:ext>
            </a:extLst>
          </p:cNvPr>
          <p:cNvPicPr>
            <a:picLocks noGrp="1" noChangeAspect="1"/>
          </p:cNvPicPr>
          <p:nvPr>
            <p:ph idx="1"/>
          </p:nvPr>
        </p:nvPicPr>
        <p:blipFill rotWithShape="1">
          <a:blip r:embed="rId3"/>
          <a:srcRect t="14718" r="9317"/>
          <a:stretch/>
        </p:blipFill>
        <p:spPr>
          <a:xfrm>
            <a:off x="430753" y="3786342"/>
            <a:ext cx="3534937" cy="2001481"/>
          </a:xfrm>
        </p:spPr>
      </p:pic>
      <p:sp>
        <p:nvSpPr>
          <p:cNvPr id="11" name="Rectangle 10">
            <a:extLst>
              <a:ext uri="{FF2B5EF4-FFF2-40B4-BE49-F238E27FC236}">
                <a16:creationId xmlns:a16="http://schemas.microsoft.com/office/drawing/2014/main" id="{DAB2A7C1-DD23-4C5B-979F-3D9B2335883A}"/>
              </a:ext>
            </a:extLst>
          </p:cNvPr>
          <p:cNvSpPr/>
          <p:nvPr/>
        </p:nvSpPr>
        <p:spPr>
          <a:xfrm>
            <a:off x="1009999" y="5277861"/>
            <a:ext cx="1162934" cy="527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700">
                <a:solidFill>
                  <a:schemeClr val="tx1"/>
                </a:solidFill>
              </a:rPr>
              <a:t>Swing gates should have PUSH TO EXIT (I13-2) and DO NOT ENTER (R5-1) signs per Section 8E.06</a:t>
            </a:r>
          </a:p>
        </p:txBody>
      </p:sp>
      <p:sp>
        <p:nvSpPr>
          <p:cNvPr id="33" name="TextBox 32">
            <a:extLst>
              <a:ext uri="{FF2B5EF4-FFF2-40B4-BE49-F238E27FC236}">
                <a16:creationId xmlns:a16="http://schemas.microsoft.com/office/drawing/2014/main" id="{23AF9997-D022-8DC4-ACCA-DB3F3E2C327C}"/>
              </a:ext>
            </a:extLst>
          </p:cNvPr>
          <p:cNvSpPr txBox="1"/>
          <p:nvPr/>
        </p:nvSpPr>
        <p:spPr>
          <a:xfrm>
            <a:off x="4417541" y="3825553"/>
            <a:ext cx="4988700" cy="400110"/>
          </a:xfrm>
          <a:prstGeom prst="rect">
            <a:avLst/>
          </a:prstGeom>
          <a:solidFill>
            <a:schemeClr val="bg1"/>
          </a:solidFill>
        </p:spPr>
        <p:txBody>
          <a:bodyPr wrap="square" rtlCol="0">
            <a:spAutoFit/>
          </a:bodyPr>
          <a:lstStyle/>
          <a:p>
            <a:pPr algn="ctr"/>
            <a:r>
              <a:rPr lang="en-US" sz="1000" b="1" dirty="0"/>
              <a:t>Figure 8E-9. Example of Active Traffic Control Systems with Automatic Pedestrian Gates and Swing Gates at a Sidewalk Grade Crossing</a:t>
            </a:r>
          </a:p>
        </p:txBody>
      </p:sp>
      <p:sp>
        <p:nvSpPr>
          <p:cNvPr id="39" name="Rectangle 38">
            <a:extLst>
              <a:ext uri="{FF2B5EF4-FFF2-40B4-BE49-F238E27FC236}">
                <a16:creationId xmlns:a16="http://schemas.microsoft.com/office/drawing/2014/main" id="{27A00CB1-1D80-B60C-7D14-49F4CF9F14AA}"/>
              </a:ext>
            </a:extLst>
          </p:cNvPr>
          <p:cNvSpPr/>
          <p:nvPr/>
        </p:nvSpPr>
        <p:spPr>
          <a:xfrm>
            <a:off x="4420125" y="4216897"/>
            <a:ext cx="2336708" cy="1830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a:solidFill>
                  <a:schemeClr val="tx1"/>
                </a:solidFill>
              </a:rPr>
              <a:t>A – Sidewalks on outside of vehicular gates</a:t>
            </a:r>
          </a:p>
        </p:txBody>
      </p:sp>
      <p:sp>
        <p:nvSpPr>
          <p:cNvPr id="40" name="Rectangle 39">
            <a:extLst>
              <a:ext uri="{FF2B5EF4-FFF2-40B4-BE49-F238E27FC236}">
                <a16:creationId xmlns:a16="http://schemas.microsoft.com/office/drawing/2014/main" id="{855F112B-972C-3CA2-37B3-5C5D6191810C}"/>
              </a:ext>
            </a:extLst>
          </p:cNvPr>
          <p:cNvSpPr/>
          <p:nvPr/>
        </p:nvSpPr>
        <p:spPr>
          <a:xfrm>
            <a:off x="7110763" y="4225014"/>
            <a:ext cx="2336708" cy="1830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800" b="1">
                <a:solidFill>
                  <a:schemeClr val="tx1"/>
                </a:solidFill>
              </a:rPr>
              <a:t>B – Sidewalks on inside of vehicular gates</a:t>
            </a:r>
          </a:p>
        </p:txBody>
      </p:sp>
      <p:pic>
        <p:nvPicPr>
          <p:cNvPr id="7" name="Picture 6" descr="Example A – “Sidewalks on outside of vehicular gates” shows a vertical two-lane roadway with a northbound and a southbound gate. Train tracks are positioned east to west through the center of the vertical roadway. Sidewalks are positioned on either side of the roadway with gates placed on both sides of the train tracks to control pedestrian movement.&#10;Example B – “Sidewalks on inside of vehicular gates” is the same concept as Example A except the sidewalks are close to the roadway and share the same gate as the roadway. The sidewalks opposite the swing gates have their own pedestrian gate.">
            <a:extLst>
              <a:ext uri="{FF2B5EF4-FFF2-40B4-BE49-F238E27FC236}">
                <a16:creationId xmlns:a16="http://schemas.microsoft.com/office/drawing/2014/main" id="{D1360E5C-B7F4-C552-2A47-197EEE23E6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0977" y="4381830"/>
            <a:ext cx="4817559" cy="1782413"/>
          </a:xfrm>
          <a:prstGeom prst="rect">
            <a:avLst/>
          </a:prstGeom>
        </p:spPr>
      </p:pic>
      <p:sp>
        <p:nvSpPr>
          <p:cNvPr id="25" name="TextBox 24">
            <a:extLst>
              <a:ext uri="{FF2B5EF4-FFF2-40B4-BE49-F238E27FC236}">
                <a16:creationId xmlns:a16="http://schemas.microsoft.com/office/drawing/2014/main" id="{50178211-AAE9-2968-6762-B91FA0D69998}"/>
              </a:ext>
            </a:extLst>
          </p:cNvPr>
          <p:cNvSpPr txBox="1"/>
          <p:nvPr/>
        </p:nvSpPr>
        <p:spPr>
          <a:xfrm>
            <a:off x="8192257" y="1521128"/>
            <a:ext cx="3811540" cy="400110"/>
          </a:xfrm>
          <a:prstGeom prst="rect">
            <a:avLst/>
          </a:prstGeom>
          <a:solidFill>
            <a:schemeClr val="bg1"/>
          </a:solidFill>
        </p:spPr>
        <p:txBody>
          <a:bodyPr wrap="square" rtlCol="0">
            <a:spAutoFit/>
          </a:bodyPr>
          <a:lstStyle/>
          <a:p>
            <a:pPr algn="ctr"/>
            <a:r>
              <a:rPr lang="en-US" sz="1000" b="1" dirty="0"/>
              <a:t>Figure 8E-10. Example of Traffic Control Devices</a:t>
            </a:r>
          </a:p>
          <a:p>
            <a:pPr algn="ctr"/>
            <a:r>
              <a:rPr lang="en-US" sz="1000" b="1" dirty="0"/>
              <a:t>for an Optional Swing Gate</a:t>
            </a:r>
          </a:p>
        </p:txBody>
      </p:sp>
      <p:pic>
        <p:nvPicPr>
          <p:cNvPr id="32" name="Picture 31" descr="A flashing-light signal assembly is shown with an automatic gate assembly in the horizontal position to the left of the signal assembly, extending across the sidewalk, curb, and roadway. To the right of the traffic control devices, an “emergency escape route” is shown as a swing gate with an R5-1 sign on the side facing away from the track and an I13-2 sign on the track side.">
            <a:extLst>
              <a:ext uri="{FF2B5EF4-FFF2-40B4-BE49-F238E27FC236}">
                <a16:creationId xmlns:a16="http://schemas.microsoft.com/office/drawing/2014/main" id="{AB1427C1-3E08-E838-4C1E-EC9527759556}"/>
              </a:ext>
            </a:extLst>
          </p:cNvPr>
          <p:cNvPicPr>
            <a:picLocks noChangeAspect="1"/>
          </p:cNvPicPr>
          <p:nvPr/>
        </p:nvPicPr>
        <p:blipFill>
          <a:blip r:embed="rId5"/>
          <a:stretch>
            <a:fillRect/>
          </a:stretch>
        </p:blipFill>
        <p:spPr>
          <a:xfrm>
            <a:off x="8374284" y="1887489"/>
            <a:ext cx="3493569" cy="1938064"/>
          </a:xfrm>
          <a:prstGeom prst="rect">
            <a:avLst/>
          </a:prstGeom>
        </p:spPr>
      </p:pic>
      <p:sp>
        <p:nvSpPr>
          <p:cNvPr id="4" name="Rectangle 3">
            <a:extLst>
              <a:ext uri="{FF2B5EF4-FFF2-40B4-BE49-F238E27FC236}">
                <a16:creationId xmlns:a16="http://schemas.microsoft.com/office/drawing/2014/main" id="{E24D82CE-0954-0A1C-07F7-D782AFEAF070}"/>
              </a:ext>
              <a:ext uri="{C183D7F6-B498-43B3-948B-1728B52AA6E4}">
                <adec:decorative xmlns:adec="http://schemas.microsoft.com/office/drawing/2017/decorative" val="1"/>
              </a:ext>
            </a:extLst>
          </p:cNvPr>
          <p:cNvSpPr/>
          <p:nvPr/>
        </p:nvSpPr>
        <p:spPr>
          <a:xfrm>
            <a:off x="876300" y="4126068"/>
            <a:ext cx="831850" cy="35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02EB453-4E60-3200-AF19-406D01C948E0}"/>
              </a:ext>
              <a:ext uri="{C183D7F6-B498-43B3-948B-1728B52AA6E4}">
                <adec:decorative xmlns:adec="http://schemas.microsoft.com/office/drawing/2017/decorative" val="1"/>
              </a:ext>
            </a:extLst>
          </p:cNvPr>
          <p:cNvSpPr/>
          <p:nvPr/>
        </p:nvSpPr>
        <p:spPr>
          <a:xfrm>
            <a:off x="345466" y="4126915"/>
            <a:ext cx="1362684" cy="247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600">
                <a:solidFill>
                  <a:schemeClr val="tx1"/>
                </a:solidFill>
              </a:rPr>
              <a:t>Emergency escape route and optional swing gate</a:t>
            </a:r>
          </a:p>
        </p:txBody>
      </p:sp>
      <p:sp>
        <p:nvSpPr>
          <p:cNvPr id="10" name="Rectangle 9">
            <a:extLst>
              <a:ext uri="{FF2B5EF4-FFF2-40B4-BE49-F238E27FC236}">
                <a16:creationId xmlns:a16="http://schemas.microsoft.com/office/drawing/2014/main" id="{6ACDAE50-4DBF-8B2C-A157-DBC7F54293BD}"/>
              </a:ext>
              <a:ext uri="{C183D7F6-B498-43B3-948B-1728B52AA6E4}">
                <adec:decorative xmlns:adec="http://schemas.microsoft.com/office/drawing/2017/decorative" val="1"/>
              </a:ext>
            </a:extLst>
          </p:cNvPr>
          <p:cNvSpPr/>
          <p:nvPr/>
        </p:nvSpPr>
        <p:spPr>
          <a:xfrm>
            <a:off x="1233570" y="4649942"/>
            <a:ext cx="831850" cy="517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B26EB88-D100-B653-FECE-DC828C7E8154}"/>
              </a:ext>
              <a:ext uri="{C183D7F6-B498-43B3-948B-1728B52AA6E4}">
                <adec:decorative xmlns:adec="http://schemas.microsoft.com/office/drawing/2017/decorative" val="1"/>
              </a:ext>
            </a:extLst>
          </p:cNvPr>
          <p:cNvSpPr/>
          <p:nvPr/>
        </p:nvSpPr>
        <p:spPr>
          <a:xfrm>
            <a:off x="3033366" y="4772796"/>
            <a:ext cx="1083258" cy="497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BD91DA8-7EBB-265A-D2CE-3C962F254D28}"/>
              </a:ext>
              <a:ext uri="{C183D7F6-B498-43B3-948B-1728B52AA6E4}">
                <adec:decorative xmlns:adec="http://schemas.microsoft.com/office/drawing/2017/decorative" val="1"/>
              </a:ext>
            </a:extLst>
          </p:cNvPr>
          <p:cNvSpPr/>
          <p:nvPr/>
        </p:nvSpPr>
        <p:spPr>
          <a:xfrm>
            <a:off x="3271677" y="3940817"/>
            <a:ext cx="598606" cy="4975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5FAD20F-390B-4968-E603-7D9BBA723157}"/>
              </a:ext>
              <a:ext uri="{C183D7F6-B498-43B3-948B-1728B52AA6E4}">
                <adec:decorative xmlns:adec="http://schemas.microsoft.com/office/drawing/2017/decorative" val="1"/>
              </a:ext>
            </a:extLst>
          </p:cNvPr>
          <p:cNvSpPr/>
          <p:nvPr/>
        </p:nvSpPr>
        <p:spPr>
          <a:xfrm>
            <a:off x="706421" y="4632464"/>
            <a:ext cx="1362684" cy="247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600">
                <a:solidFill>
                  <a:schemeClr val="tx1"/>
                </a:solidFill>
              </a:rPr>
              <a:t>Detectable warning </a:t>
            </a:r>
          </a:p>
        </p:txBody>
      </p:sp>
      <p:sp>
        <p:nvSpPr>
          <p:cNvPr id="16" name="Rectangle 15">
            <a:extLst>
              <a:ext uri="{FF2B5EF4-FFF2-40B4-BE49-F238E27FC236}">
                <a16:creationId xmlns:a16="http://schemas.microsoft.com/office/drawing/2014/main" id="{EA763A29-099E-2082-08CF-A669F8A1A786}"/>
              </a:ext>
              <a:ext uri="{C183D7F6-B498-43B3-948B-1728B52AA6E4}">
                <adec:decorative xmlns:adec="http://schemas.microsoft.com/office/drawing/2017/decorative" val="1"/>
              </a:ext>
            </a:extLst>
          </p:cNvPr>
          <p:cNvSpPr/>
          <p:nvPr/>
        </p:nvSpPr>
        <p:spPr>
          <a:xfrm>
            <a:off x="740349" y="4813002"/>
            <a:ext cx="1362684" cy="247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600">
                <a:solidFill>
                  <a:schemeClr val="tx1"/>
                </a:solidFill>
              </a:rPr>
              <a:t>Stop line (if used)</a:t>
            </a:r>
          </a:p>
        </p:txBody>
      </p:sp>
      <p:sp>
        <p:nvSpPr>
          <p:cNvPr id="17" name="Rectangle 16">
            <a:extLst>
              <a:ext uri="{FF2B5EF4-FFF2-40B4-BE49-F238E27FC236}">
                <a16:creationId xmlns:a16="http://schemas.microsoft.com/office/drawing/2014/main" id="{0E8388E3-AD2A-8216-A0CC-199B5AF3FB9B}"/>
              </a:ext>
              <a:ext uri="{C183D7F6-B498-43B3-948B-1728B52AA6E4}">
                <adec:decorative xmlns:adec="http://schemas.microsoft.com/office/drawing/2017/decorative" val="1"/>
              </a:ext>
            </a:extLst>
          </p:cNvPr>
          <p:cNvSpPr/>
          <p:nvPr/>
        </p:nvSpPr>
        <p:spPr>
          <a:xfrm>
            <a:off x="3435282" y="5400389"/>
            <a:ext cx="435001" cy="204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
                <a:solidFill>
                  <a:schemeClr val="tx1"/>
                </a:solidFill>
              </a:rPr>
              <a:t>W10-1</a:t>
            </a:r>
          </a:p>
        </p:txBody>
      </p:sp>
      <p:sp>
        <p:nvSpPr>
          <p:cNvPr id="18" name="Rectangle 17">
            <a:extLst>
              <a:ext uri="{FF2B5EF4-FFF2-40B4-BE49-F238E27FC236}">
                <a16:creationId xmlns:a16="http://schemas.microsoft.com/office/drawing/2014/main" id="{114A63DD-4C34-2C87-412A-7D332DE96754}"/>
              </a:ext>
              <a:ext uri="{C183D7F6-B498-43B3-948B-1728B52AA6E4}">
                <adec:decorative xmlns:adec="http://schemas.microsoft.com/office/drawing/2017/decorative" val="1"/>
              </a:ext>
            </a:extLst>
          </p:cNvPr>
          <p:cNvSpPr/>
          <p:nvPr/>
        </p:nvSpPr>
        <p:spPr>
          <a:xfrm>
            <a:off x="3339958" y="4813002"/>
            <a:ext cx="933040" cy="22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
                <a:solidFill>
                  <a:schemeClr val="tx1"/>
                </a:solidFill>
              </a:rPr>
              <a:t>Connect to railroad right-of-way fencing (if present) </a:t>
            </a:r>
          </a:p>
        </p:txBody>
      </p:sp>
      <p:sp>
        <p:nvSpPr>
          <p:cNvPr id="19" name="Rectangle 18">
            <a:extLst>
              <a:ext uri="{FF2B5EF4-FFF2-40B4-BE49-F238E27FC236}">
                <a16:creationId xmlns:a16="http://schemas.microsoft.com/office/drawing/2014/main" id="{25DD284B-5BB7-166A-29E4-72A5ABE5CC6C}"/>
              </a:ext>
              <a:ext uri="{C183D7F6-B498-43B3-948B-1728B52AA6E4}">
                <adec:decorative xmlns:adec="http://schemas.microsoft.com/office/drawing/2017/decorative" val="1"/>
              </a:ext>
            </a:extLst>
          </p:cNvPr>
          <p:cNvSpPr/>
          <p:nvPr/>
        </p:nvSpPr>
        <p:spPr>
          <a:xfrm>
            <a:off x="2700870" y="4473374"/>
            <a:ext cx="435001" cy="204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
                <a:solidFill>
                  <a:schemeClr val="tx1"/>
                </a:solidFill>
              </a:rPr>
              <a:t>2 ft. MIN.</a:t>
            </a:r>
          </a:p>
        </p:txBody>
      </p:sp>
      <p:sp>
        <p:nvSpPr>
          <p:cNvPr id="20" name="Rectangle 19">
            <a:extLst>
              <a:ext uri="{FF2B5EF4-FFF2-40B4-BE49-F238E27FC236}">
                <a16:creationId xmlns:a16="http://schemas.microsoft.com/office/drawing/2014/main" id="{C6420651-BBAB-4045-337C-EB7EEA2EBF91}"/>
              </a:ext>
              <a:ext uri="{C183D7F6-B498-43B3-948B-1728B52AA6E4}">
                <adec:decorative xmlns:adec="http://schemas.microsoft.com/office/drawing/2017/decorative" val="1"/>
              </a:ext>
            </a:extLst>
          </p:cNvPr>
          <p:cNvSpPr/>
          <p:nvPr/>
        </p:nvSpPr>
        <p:spPr>
          <a:xfrm>
            <a:off x="2558641" y="4653921"/>
            <a:ext cx="647591" cy="204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600">
                <a:solidFill>
                  <a:schemeClr val="tx1"/>
                </a:solidFill>
              </a:rPr>
              <a:t>50 ft. MIN.</a:t>
            </a:r>
          </a:p>
        </p:txBody>
      </p:sp>
      <p:pic>
        <p:nvPicPr>
          <p:cNvPr id="21" name="Content Placeholder 6">
            <a:extLst>
              <a:ext uri="{FF2B5EF4-FFF2-40B4-BE49-F238E27FC236}">
                <a16:creationId xmlns:a16="http://schemas.microsoft.com/office/drawing/2014/main" id="{C500E4EB-87F4-10C7-CE4E-42BD11CDB76B}"/>
              </a:ext>
              <a:ext uri="{C183D7F6-B498-43B3-948B-1728B52AA6E4}">
                <adec:decorative xmlns:adec="http://schemas.microsoft.com/office/drawing/2017/decorative" val="1"/>
              </a:ext>
            </a:extLst>
          </p:cNvPr>
          <p:cNvPicPr>
            <a:picLocks noChangeAspect="1"/>
          </p:cNvPicPr>
          <p:nvPr/>
        </p:nvPicPr>
        <p:blipFill rotWithShape="1">
          <a:blip r:embed="rId3"/>
          <a:srcRect l="12535" t="79148" r="85021" b="14765"/>
          <a:stretch/>
        </p:blipFill>
        <p:spPr>
          <a:xfrm>
            <a:off x="1649495" y="4240106"/>
            <a:ext cx="95250" cy="142875"/>
          </a:xfrm>
          <a:prstGeom prst="rect">
            <a:avLst/>
          </a:prstGeom>
        </p:spPr>
      </p:pic>
      <p:pic>
        <p:nvPicPr>
          <p:cNvPr id="24" name="Picture 23">
            <a:extLst>
              <a:ext uri="{FF2B5EF4-FFF2-40B4-BE49-F238E27FC236}">
                <a16:creationId xmlns:a16="http://schemas.microsoft.com/office/drawing/2014/main" id="{28EC6EC8-D7E3-2728-CE7F-7C04BD72A43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242303" y="3892651"/>
            <a:ext cx="307633" cy="900281"/>
          </a:xfrm>
          <a:prstGeom prst="rect">
            <a:avLst/>
          </a:prstGeom>
        </p:spPr>
      </p:pic>
    </p:spTree>
    <p:extLst>
      <p:ext uri="{BB962C8B-B14F-4D97-AF65-F5344CB8AC3E}">
        <p14:creationId xmlns:p14="http://schemas.microsoft.com/office/powerpoint/2010/main" val="3052891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5A4AD-5201-09AC-01FE-11B2F37DFB95}"/>
              </a:ext>
            </a:extLst>
          </p:cNvPr>
          <p:cNvSpPr>
            <a:spLocks noGrp="1"/>
          </p:cNvSpPr>
          <p:nvPr>
            <p:ph type="title"/>
          </p:nvPr>
        </p:nvSpPr>
        <p:spPr/>
        <p:txBody>
          <a:bodyPr/>
          <a:lstStyle/>
          <a:p>
            <a:r>
              <a:rPr lang="en-US" sz="3600"/>
              <a:t>Section 8E.07 Active Traffic Control Systems</a:t>
            </a:r>
          </a:p>
        </p:txBody>
      </p:sp>
      <p:sp>
        <p:nvSpPr>
          <p:cNvPr id="4" name="Content Placeholder 3">
            <a:extLst>
              <a:ext uri="{FF2B5EF4-FFF2-40B4-BE49-F238E27FC236}">
                <a16:creationId xmlns:a16="http://schemas.microsoft.com/office/drawing/2014/main" id="{9FDEBBA6-90E6-3777-6CCD-0066F293133B}"/>
              </a:ext>
            </a:extLst>
          </p:cNvPr>
          <p:cNvSpPr>
            <a:spLocks noGrp="1"/>
          </p:cNvSpPr>
          <p:nvPr>
            <p:ph idx="1"/>
          </p:nvPr>
        </p:nvSpPr>
        <p:spPr>
          <a:xfrm>
            <a:off x="617621" y="1245704"/>
            <a:ext cx="7851019" cy="4723680"/>
          </a:xfrm>
        </p:spPr>
        <p:txBody>
          <a:bodyPr>
            <a:normAutofit lnSpcReduction="10000"/>
          </a:bodyPr>
          <a:lstStyle/>
          <a:p>
            <a:r>
              <a:rPr lang="en-US"/>
              <a:t>Active traffic control system required at LRT pathway/sidewalk grade crossings where LRT operating speeds exceed 25 mph</a:t>
            </a:r>
          </a:p>
          <a:p>
            <a:r>
              <a:rPr lang="en-US"/>
              <a:t>Active traffic control system, including automatic gates, required where LRT operating speeds on a semi-exclusive alignment exceed 40 mph</a:t>
            </a:r>
          </a:p>
          <a:p>
            <a:r>
              <a:rPr lang="en-US"/>
              <a:t>May omit audible warning within 25 ft of another already equipped device</a:t>
            </a:r>
          </a:p>
          <a:p>
            <a:r>
              <a:rPr lang="en-US"/>
              <a:t>Pedestrian refuge area or island</a:t>
            </a:r>
          </a:p>
        </p:txBody>
      </p:sp>
      <p:sp>
        <p:nvSpPr>
          <p:cNvPr id="24" name="TextBox 23">
            <a:extLst>
              <a:ext uri="{FF2B5EF4-FFF2-40B4-BE49-F238E27FC236}">
                <a16:creationId xmlns:a16="http://schemas.microsoft.com/office/drawing/2014/main" id="{D41F8D1B-05D6-E451-B5D4-9C3DCA67E176}"/>
              </a:ext>
            </a:extLst>
          </p:cNvPr>
          <p:cNvSpPr txBox="1"/>
          <p:nvPr/>
        </p:nvSpPr>
        <p:spPr>
          <a:xfrm>
            <a:off x="8088939" y="1613767"/>
            <a:ext cx="4078745" cy="430887"/>
          </a:xfrm>
          <a:prstGeom prst="rect">
            <a:avLst/>
          </a:prstGeom>
          <a:noFill/>
        </p:spPr>
        <p:txBody>
          <a:bodyPr wrap="square" rtlCol="0">
            <a:spAutoFit/>
          </a:bodyPr>
          <a:lstStyle/>
          <a:p>
            <a:pPr algn="ctr"/>
            <a:r>
              <a:rPr lang="en-US" sz="1100" b="1"/>
              <a:t>Figure 8E-7.  Example of a Flashing-Light Signal Assembly at a Pathway or Sidewalk Grade Crossing</a:t>
            </a:r>
          </a:p>
        </p:txBody>
      </p:sp>
      <p:pic>
        <p:nvPicPr>
          <p:cNvPr id="31" name="Picture 30" descr="A post-mounted flashing-light signal with two red lights is shown mounted in a horizontal line. The two “flashing red lights” are shown with visors over the top and background disks behind the lenses and are shown mounted on a support post. An R15-1 sign is also shown mounted on the post above the post-mounted lights with an “audible device” on top of the post. This signal assembly is displayed to the right of a “pathway or sidewalk.”">
            <a:extLst>
              <a:ext uri="{FF2B5EF4-FFF2-40B4-BE49-F238E27FC236}">
                <a16:creationId xmlns:a16="http://schemas.microsoft.com/office/drawing/2014/main" id="{FD55F66A-8EEB-87C1-F532-57BB474DB5E1}"/>
              </a:ext>
            </a:extLst>
          </p:cNvPr>
          <p:cNvPicPr>
            <a:picLocks noChangeAspect="1"/>
          </p:cNvPicPr>
          <p:nvPr/>
        </p:nvPicPr>
        <p:blipFill>
          <a:blip r:embed="rId3"/>
          <a:stretch>
            <a:fillRect/>
          </a:stretch>
        </p:blipFill>
        <p:spPr>
          <a:xfrm>
            <a:off x="8604917" y="2025028"/>
            <a:ext cx="2947562" cy="3652720"/>
          </a:xfrm>
          <a:prstGeom prst="rect">
            <a:avLst/>
          </a:prstGeom>
        </p:spPr>
      </p:pic>
      <p:pic>
        <p:nvPicPr>
          <p:cNvPr id="18" name="Picture 17">
            <a:extLst>
              <a:ext uri="{FF2B5EF4-FFF2-40B4-BE49-F238E27FC236}">
                <a16:creationId xmlns:a16="http://schemas.microsoft.com/office/drawing/2014/main" id="{6AD0F035-CB24-0838-2378-72855623FEFA}"/>
              </a:ext>
              <a:ext uri="{C183D7F6-B498-43B3-948B-1728B52AA6E4}">
                <adec:decorative xmlns:adec="http://schemas.microsoft.com/office/drawing/2017/decorative" val="1"/>
              </a:ext>
            </a:extLst>
          </p:cNvPr>
          <p:cNvPicPr>
            <a:picLocks noChangeAspect="1"/>
          </p:cNvPicPr>
          <p:nvPr/>
        </p:nvPicPr>
        <p:blipFill rotWithShape="1">
          <a:blip r:embed="rId4"/>
          <a:srcRect l="33496" t="59130" r="62746" b="37951"/>
          <a:stretch/>
        </p:blipFill>
        <p:spPr>
          <a:xfrm>
            <a:off x="7875239" y="5675485"/>
            <a:ext cx="94912" cy="99039"/>
          </a:xfrm>
          <a:prstGeom prst="rect">
            <a:avLst/>
          </a:prstGeom>
        </p:spPr>
      </p:pic>
      <p:pic>
        <p:nvPicPr>
          <p:cNvPr id="19" name="Picture 18">
            <a:extLst>
              <a:ext uri="{FF2B5EF4-FFF2-40B4-BE49-F238E27FC236}">
                <a16:creationId xmlns:a16="http://schemas.microsoft.com/office/drawing/2014/main" id="{19161DB6-83E5-AFA3-7F82-4113E0718870}"/>
              </a:ext>
              <a:ext uri="{C183D7F6-B498-43B3-948B-1728B52AA6E4}">
                <adec:decorative xmlns:adec="http://schemas.microsoft.com/office/drawing/2017/decorative" val="1"/>
              </a:ext>
            </a:extLst>
          </p:cNvPr>
          <p:cNvPicPr>
            <a:picLocks noChangeAspect="1"/>
          </p:cNvPicPr>
          <p:nvPr/>
        </p:nvPicPr>
        <p:blipFill rotWithShape="1">
          <a:blip r:embed="rId4"/>
          <a:srcRect l="33496" t="59130" r="62746" b="37951"/>
          <a:stretch/>
        </p:blipFill>
        <p:spPr>
          <a:xfrm>
            <a:off x="7797873" y="5946729"/>
            <a:ext cx="94912" cy="99039"/>
          </a:xfrm>
          <a:prstGeom prst="rect">
            <a:avLst/>
          </a:prstGeom>
        </p:spPr>
      </p:pic>
      <p:pic>
        <p:nvPicPr>
          <p:cNvPr id="20" name="Picture 19">
            <a:extLst>
              <a:ext uri="{FF2B5EF4-FFF2-40B4-BE49-F238E27FC236}">
                <a16:creationId xmlns:a16="http://schemas.microsoft.com/office/drawing/2014/main" id="{06C14DD9-226B-F2EE-A64E-2B5A74BE1D05}"/>
              </a:ext>
              <a:ext uri="{C183D7F6-B498-43B3-948B-1728B52AA6E4}">
                <adec:decorative xmlns:adec="http://schemas.microsoft.com/office/drawing/2017/decorative" val="1"/>
              </a:ext>
            </a:extLst>
          </p:cNvPr>
          <p:cNvPicPr>
            <a:picLocks noChangeAspect="1"/>
          </p:cNvPicPr>
          <p:nvPr/>
        </p:nvPicPr>
        <p:blipFill rotWithShape="1">
          <a:blip r:embed="rId4"/>
          <a:srcRect l="33496" t="59130" r="62746" b="37951"/>
          <a:stretch/>
        </p:blipFill>
        <p:spPr>
          <a:xfrm>
            <a:off x="7864185" y="5954232"/>
            <a:ext cx="94912" cy="86468"/>
          </a:xfrm>
          <a:prstGeom prst="rect">
            <a:avLst/>
          </a:prstGeom>
        </p:spPr>
      </p:pic>
      <p:sp>
        <p:nvSpPr>
          <p:cNvPr id="17" name="TextBox 16">
            <a:extLst>
              <a:ext uri="{FF2B5EF4-FFF2-40B4-BE49-F238E27FC236}">
                <a16:creationId xmlns:a16="http://schemas.microsoft.com/office/drawing/2014/main" id="{6B2B6AD7-8C55-77A3-55CA-15178B555B20}"/>
              </a:ext>
            </a:extLst>
          </p:cNvPr>
          <p:cNvSpPr txBox="1"/>
          <p:nvPr/>
        </p:nvSpPr>
        <p:spPr>
          <a:xfrm>
            <a:off x="7867649" y="5631785"/>
            <a:ext cx="4146055" cy="461665"/>
          </a:xfrm>
          <a:prstGeom prst="rect">
            <a:avLst/>
          </a:prstGeom>
          <a:noFill/>
        </p:spPr>
        <p:txBody>
          <a:bodyPr wrap="square" rtlCol="0">
            <a:spAutoFit/>
          </a:bodyPr>
          <a:lstStyle/>
          <a:p>
            <a:r>
              <a:rPr lang="en-US" sz="600"/>
              <a:t>Minimum mounting height adjacent to sidewalks and pathways should be 4 feet. Minimum mounting height above a sidewalk shall be 7 feet. Minimum mounting height above a pathway should be 8 feet.</a:t>
            </a:r>
          </a:p>
          <a:p>
            <a:endParaRPr lang="en-US" sz="600"/>
          </a:p>
          <a:p>
            <a:r>
              <a:rPr lang="en-US" sz="600"/>
              <a:t>Minimum lateral offset for pathways should be 2 feet. Sidewalks do not have a minimum lateral offset.</a:t>
            </a:r>
          </a:p>
        </p:txBody>
      </p:sp>
    </p:spTree>
    <p:extLst>
      <p:ext uri="{BB962C8B-B14F-4D97-AF65-F5344CB8AC3E}">
        <p14:creationId xmlns:p14="http://schemas.microsoft.com/office/powerpoint/2010/main" val="240499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2BF63-901B-2ABC-3578-8937F775DCB5}"/>
              </a:ext>
            </a:extLst>
          </p:cNvPr>
          <p:cNvSpPr>
            <a:spLocks noGrp="1"/>
          </p:cNvSpPr>
          <p:nvPr>
            <p:ph type="title"/>
          </p:nvPr>
        </p:nvSpPr>
        <p:spPr>
          <a:xfrm>
            <a:off x="617620" y="365125"/>
            <a:ext cx="10969699" cy="1386619"/>
          </a:xfrm>
        </p:spPr>
        <p:txBody>
          <a:bodyPr>
            <a:normAutofit/>
          </a:bodyPr>
          <a:lstStyle/>
          <a:p>
            <a:r>
              <a:rPr lang="en-US"/>
              <a:t>New Section 8E.08 Active Traffic Control Devices – Signals</a:t>
            </a:r>
          </a:p>
        </p:txBody>
      </p:sp>
      <p:sp>
        <p:nvSpPr>
          <p:cNvPr id="4" name="Content Placeholder 3">
            <a:extLst>
              <a:ext uri="{FF2B5EF4-FFF2-40B4-BE49-F238E27FC236}">
                <a16:creationId xmlns:a16="http://schemas.microsoft.com/office/drawing/2014/main" id="{C887B378-E1AF-6858-98B5-7D4C13C6873E}"/>
              </a:ext>
            </a:extLst>
          </p:cNvPr>
          <p:cNvSpPr>
            <a:spLocks noGrp="1"/>
          </p:cNvSpPr>
          <p:nvPr>
            <p:ph idx="1"/>
          </p:nvPr>
        </p:nvSpPr>
        <p:spPr>
          <a:xfrm>
            <a:off x="617622" y="1800904"/>
            <a:ext cx="7356340" cy="4418749"/>
          </a:xfrm>
        </p:spPr>
        <p:txBody>
          <a:bodyPr>
            <a:normAutofit/>
          </a:bodyPr>
          <a:lstStyle/>
          <a:p>
            <a:pPr>
              <a:lnSpc>
                <a:spcPct val="90000"/>
              </a:lnSpc>
              <a:spcAft>
                <a:spcPts val="0"/>
              </a:spcAft>
              <a:buSzPct val="90000"/>
            </a:pPr>
            <a:r>
              <a:rPr lang="en-US" sz="2700" dirty="0"/>
              <a:t>Adds Standard prohibiting pedestrian signal heads at pathway and sidewalk grade crossings</a:t>
            </a:r>
          </a:p>
          <a:p>
            <a:pPr lvl="1">
              <a:lnSpc>
                <a:spcPct val="90000"/>
              </a:lnSpc>
              <a:spcBef>
                <a:spcPts val="300"/>
              </a:spcBef>
              <a:spcAft>
                <a:spcPts val="300"/>
              </a:spcAft>
            </a:pPr>
            <a:r>
              <a:rPr lang="en-US" dirty="0"/>
              <a:t>Option allows use of pedestrian signal heads at pathway and sidewalk grade crossings where movement of LRT vehicles is controlled by a traffic control signal</a:t>
            </a:r>
          </a:p>
          <a:p>
            <a:pPr>
              <a:lnSpc>
                <a:spcPct val="90000"/>
              </a:lnSpc>
              <a:spcBef>
                <a:spcPts val="300"/>
              </a:spcBef>
              <a:spcAft>
                <a:spcPts val="300"/>
              </a:spcAft>
              <a:buSzPct val="90000"/>
            </a:pPr>
            <a:r>
              <a:rPr lang="en-US" sz="2700" dirty="0"/>
              <a:t>Adds Standards for flashing-light signals to provide uniformity</a:t>
            </a:r>
          </a:p>
          <a:p>
            <a:pPr>
              <a:lnSpc>
                <a:spcPct val="90000"/>
              </a:lnSpc>
              <a:spcBef>
                <a:spcPts val="300"/>
              </a:spcBef>
              <a:spcAft>
                <a:spcPts val="300"/>
              </a:spcAft>
              <a:buSzPct val="90000"/>
            </a:pPr>
            <a:r>
              <a:rPr lang="en-US" sz="2700" dirty="0"/>
              <a:t>Adds Guidance for use of automatic pedestrian gates</a:t>
            </a:r>
          </a:p>
          <a:p>
            <a:endParaRPr lang="en-US" dirty="0"/>
          </a:p>
        </p:txBody>
      </p:sp>
      <p:sp>
        <p:nvSpPr>
          <p:cNvPr id="15" name="TextBox 14">
            <a:extLst>
              <a:ext uri="{FF2B5EF4-FFF2-40B4-BE49-F238E27FC236}">
                <a16:creationId xmlns:a16="http://schemas.microsoft.com/office/drawing/2014/main" id="{8E517707-A0DD-D91A-4052-1D01D95F5194}"/>
              </a:ext>
            </a:extLst>
          </p:cNvPr>
          <p:cNvSpPr txBox="1"/>
          <p:nvPr/>
        </p:nvSpPr>
        <p:spPr>
          <a:xfrm>
            <a:off x="7661275" y="1112076"/>
            <a:ext cx="4495800" cy="430887"/>
          </a:xfrm>
          <a:prstGeom prst="rect">
            <a:avLst/>
          </a:prstGeom>
          <a:noFill/>
        </p:spPr>
        <p:txBody>
          <a:bodyPr wrap="square" rtlCol="0">
            <a:spAutoFit/>
          </a:bodyPr>
          <a:lstStyle/>
          <a:p>
            <a:pPr algn="ctr"/>
            <a:r>
              <a:rPr lang="en-US" sz="1100" b="1"/>
              <a:t>Figure 8E-7.  Example of a Flashing-Light Signal Assembly at a Pathway or Sidewalk Grade Crossing</a:t>
            </a:r>
          </a:p>
        </p:txBody>
      </p:sp>
      <p:pic>
        <p:nvPicPr>
          <p:cNvPr id="11" name="Picture 10" descr="A post-mounted flashing-light signal with two red lights is shown mounted in a horizontal line. The two “flashing red lights” are shown with visors over the top and background disks behind the lenses and are shown mounted on a support post. An R15-1 sign is also shown mounted on the post above the post-mounted lights with an “audible device” on top of the post. This signal assembly is displayed to the right of a “pathway or sidewalk.”">
            <a:extLst>
              <a:ext uri="{FF2B5EF4-FFF2-40B4-BE49-F238E27FC236}">
                <a16:creationId xmlns:a16="http://schemas.microsoft.com/office/drawing/2014/main" id="{3F93F1D1-5105-B43E-C1C1-A42F6DD3BB4B}"/>
              </a:ext>
            </a:extLst>
          </p:cNvPr>
          <p:cNvPicPr>
            <a:picLocks noChangeAspect="1"/>
          </p:cNvPicPr>
          <p:nvPr/>
        </p:nvPicPr>
        <p:blipFill>
          <a:blip r:embed="rId3"/>
          <a:stretch>
            <a:fillRect/>
          </a:stretch>
        </p:blipFill>
        <p:spPr>
          <a:xfrm>
            <a:off x="8374285" y="1554331"/>
            <a:ext cx="3350879" cy="4152525"/>
          </a:xfrm>
          <a:prstGeom prst="rect">
            <a:avLst/>
          </a:prstGeom>
        </p:spPr>
      </p:pic>
      <p:pic>
        <p:nvPicPr>
          <p:cNvPr id="23" name="Picture 22">
            <a:extLst>
              <a:ext uri="{FF2B5EF4-FFF2-40B4-BE49-F238E27FC236}">
                <a16:creationId xmlns:a16="http://schemas.microsoft.com/office/drawing/2014/main" id="{ED026DE9-7AC8-B7CB-910E-4576785AAFC5}"/>
              </a:ext>
              <a:ext uri="{C183D7F6-B498-43B3-948B-1728B52AA6E4}">
                <adec:decorative xmlns:adec="http://schemas.microsoft.com/office/drawing/2017/decorative" val="1"/>
              </a:ext>
            </a:extLst>
          </p:cNvPr>
          <p:cNvPicPr>
            <a:picLocks noChangeAspect="1"/>
          </p:cNvPicPr>
          <p:nvPr/>
        </p:nvPicPr>
        <p:blipFill rotWithShape="1">
          <a:blip r:embed="rId4"/>
          <a:srcRect l="33496" t="59130" r="62746" b="37951"/>
          <a:stretch/>
        </p:blipFill>
        <p:spPr>
          <a:xfrm>
            <a:off x="7485578" y="5695511"/>
            <a:ext cx="94912" cy="99039"/>
          </a:xfrm>
          <a:prstGeom prst="rect">
            <a:avLst/>
          </a:prstGeom>
        </p:spPr>
      </p:pic>
      <p:pic>
        <p:nvPicPr>
          <p:cNvPr id="25" name="Picture 24">
            <a:extLst>
              <a:ext uri="{FF2B5EF4-FFF2-40B4-BE49-F238E27FC236}">
                <a16:creationId xmlns:a16="http://schemas.microsoft.com/office/drawing/2014/main" id="{E10B5F94-74A2-5867-279A-7C26CAC59EDA}"/>
              </a:ext>
              <a:ext uri="{C183D7F6-B498-43B3-948B-1728B52AA6E4}">
                <adec:decorative xmlns:adec="http://schemas.microsoft.com/office/drawing/2017/decorative" val="1"/>
              </a:ext>
            </a:extLst>
          </p:cNvPr>
          <p:cNvPicPr>
            <a:picLocks noChangeAspect="1"/>
          </p:cNvPicPr>
          <p:nvPr/>
        </p:nvPicPr>
        <p:blipFill rotWithShape="1">
          <a:blip r:embed="rId4"/>
          <a:srcRect l="33496" t="59130" r="62746" b="37951"/>
          <a:stretch/>
        </p:blipFill>
        <p:spPr>
          <a:xfrm>
            <a:off x="7389683" y="5992229"/>
            <a:ext cx="94912" cy="99039"/>
          </a:xfrm>
          <a:prstGeom prst="rect">
            <a:avLst/>
          </a:prstGeom>
        </p:spPr>
      </p:pic>
      <p:pic>
        <p:nvPicPr>
          <p:cNvPr id="24" name="Picture 23">
            <a:extLst>
              <a:ext uri="{FF2B5EF4-FFF2-40B4-BE49-F238E27FC236}">
                <a16:creationId xmlns:a16="http://schemas.microsoft.com/office/drawing/2014/main" id="{EE0CF38D-834C-275A-8560-C8C31CD0E5C3}"/>
              </a:ext>
              <a:ext uri="{C183D7F6-B498-43B3-948B-1728B52AA6E4}">
                <adec:decorative xmlns:adec="http://schemas.microsoft.com/office/drawing/2017/decorative" val="1"/>
              </a:ext>
            </a:extLst>
          </p:cNvPr>
          <p:cNvPicPr>
            <a:picLocks noChangeAspect="1"/>
          </p:cNvPicPr>
          <p:nvPr/>
        </p:nvPicPr>
        <p:blipFill rotWithShape="1">
          <a:blip r:embed="rId4"/>
          <a:srcRect l="33496" t="59130" r="62746" b="37951"/>
          <a:stretch/>
        </p:blipFill>
        <p:spPr>
          <a:xfrm>
            <a:off x="7469166" y="5992229"/>
            <a:ext cx="111324" cy="101420"/>
          </a:xfrm>
          <a:prstGeom prst="rect">
            <a:avLst/>
          </a:prstGeom>
        </p:spPr>
      </p:pic>
      <p:sp>
        <p:nvSpPr>
          <p:cNvPr id="3" name="Rectangle 2">
            <a:extLst>
              <a:ext uri="{FF2B5EF4-FFF2-40B4-BE49-F238E27FC236}">
                <a16:creationId xmlns:a16="http://schemas.microsoft.com/office/drawing/2014/main" id="{7B86D6B0-1A21-676C-2813-A3F8A66C5AE3}"/>
              </a:ext>
              <a:ext uri="{C183D7F6-B498-43B3-948B-1728B52AA6E4}">
                <adec:decorative xmlns:adec="http://schemas.microsoft.com/office/drawing/2017/decorative" val="1"/>
              </a:ext>
            </a:extLst>
          </p:cNvPr>
          <p:cNvSpPr/>
          <p:nvPr/>
        </p:nvSpPr>
        <p:spPr bwMode="auto">
          <a:xfrm>
            <a:off x="8360037" y="5535321"/>
            <a:ext cx="947129" cy="3429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solidFill>
                  <a:schemeClr val="bg1"/>
                </a:solidFill>
              </a:ln>
              <a:solidFill>
                <a:schemeClr val="bg1"/>
              </a:solidFill>
              <a:effectLst/>
              <a:latin typeface="Arial" charset="0"/>
            </a:endParaRPr>
          </a:p>
        </p:txBody>
      </p:sp>
      <p:sp>
        <p:nvSpPr>
          <p:cNvPr id="22" name="TextBox 21">
            <a:extLst>
              <a:ext uri="{FF2B5EF4-FFF2-40B4-BE49-F238E27FC236}">
                <a16:creationId xmlns:a16="http://schemas.microsoft.com/office/drawing/2014/main" id="{FCAE59B1-E552-9885-7CEB-85828FF2D0AF}"/>
              </a:ext>
            </a:extLst>
          </p:cNvPr>
          <p:cNvSpPr txBox="1"/>
          <p:nvPr/>
        </p:nvSpPr>
        <p:spPr>
          <a:xfrm>
            <a:off x="7487327" y="5647274"/>
            <a:ext cx="4219576" cy="523220"/>
          </a:xfrm>
          <a:prstGeom prst="rect">
            <a:avLst/>
          </a:prstGeom>
          <a:noFill/>
        </p:spPr>
        <p:txBody>
          <a:bodyPr wrap="square" rtlCol="0">
            <a:spAutoFit/>
          </a:bodyPr>
          <a:lstStyle/>
          <a:p>
            <a:r>
              <a:rPr lang="en-US" sz="700"/>
              <a:t>Minimum mounting height adjacent to sidewalks and pathways should be 4 feet. Minimum mounting height above a sidewalk shall be 7 feet. Minimum mounting height above a pathway should be 8 feet.</a:t>
            </a:r>
          </a:p>
          <a:p>
            <a:endParaRPr lang="en-US" sz="700"/>
          </a:p>
          <a:p>
            <a:r>
              <a:rPr lang="en-US" sz="700"/>
              <a:t>Minimum lateral offset for pathways should be 2 feet.  Sidewalks do not have a minimum lateral offset.</a:t>
            </a:r>
          </a:p>
        </p:txBody>
      </p:sp>
    </p:spTree>
    <p:extLst>
      <p:ext uri="{BB962C8B-B14F-4D97-AF65-F5344CB8AC3E}">
        <p14:creationId xmlns:p14="http://schemas.microsoft.com/office/powerpoint/2010/main" val="4075922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16E9B-850C-13D1-E8AA-89019761582F}"/>
              </a:ext>
            </a:extLst>
          </p:cNvPr>
          <p:cNvSpPr>
            <a:spLocks noGrp="1"/>
          </p:cNvSpPr>
          <p:nvPr>
            <p:ph type="title"/>
          </p:nvPr>
        </p:nvSpPr>
        <p:spPr/>
        <p:txBody>
          <a:bodyPr>
            <a:normAutofit/>
          </a:bodyPr>
          <a:lstStyle/>
          <a:p>
            <a:r>
              <a:rPr lang="en-US" sz="3600"/>
              <a:t>Section 8E.09 Active Traffic Control Devices – Automatic Pedestrian Gates </a:t>
            </a:r>
            <a:r>
              <a:rPr lang="en-US" sz="2400"/>
              <a:t>(1 of 2)</a:t>
            </a:r>
          </a:p>
        </p:txBody>
      </p:sp>
      <p:sp>
        <p:nvSpPr>
          <p:cNvPr id="4" name="Content Placeholder 3">
            <a:extLst>
              <a:ext uri="{FF2B5EF4-FFF2-40B4-BE49-F238E27FC236}">
                <a16:creationId xmlns:a16="http://schemas.microsoft.com/office/drawing/2014/main" id="{B7EE0496-A4D1-E409-06B5-8FB142B76A04}"/>
              </a:ext>
            </a:extLst>
          </p:cNvPr>
          <p:cNvSpPr>
            <a:spLocks noGrp="1"/>
          </p:cNvSpPr>
          <p:nvPr>
            <p:ph idx="1"/>
          </p:nvPr>
        </p:nvSpPr>
        <p:spPr>
          <a:xfrm>
            <a:off x="617621" y="1751744"/>
            <a:ext cx="10969698" cy="4217639"/>
          </a:xfrm>
        </p:spPr>
        <p:txBody>
          <a:bodyPr/>
          <a:lstStyle/>
          <a:p>
            <a:r>
              <a:rPr lang="en-US" dirty="0"/>
              <a:t>Adds Standard requiring a system of automatic pedestrian gates, swing gates, and fencing for pathway and sidewalk grade crossings where trains are permitted to travel 80 mph and higher</a:t>
            </a:r>
          </a:p>
          <a:p>
            <a:r>
              <a:rPr lang="en-US" dirty="0"/>
              <a:t>Adds Guidance recommending emergency escape route </a:t>
            </a:r>
          </a:p>
          <a:p>
            <a:r>
              <a:rPr lang="en-US" dirty="0"/>
              <a:t>At least one red light required</a:t>
            </a:r>
            <a:endParaRPr lang="en-US" dirty="0">
              <a:solidFill>
                <a:srgbClr val="FF0000"/>
              </a:solidFill>
            </a:endParaRPr>
          </a:p>
        </p:txBody>
      </p:sp>
      <p:sp>
        <p:nvSpPr>
          <p:cNvPr id="7" name="TextBox 6">
            <a:extLst>
              <a:ext uri="{FF2B5EF4-FFF2-40B4-BE49-F238E27FC236}">
                <a16:creationId xmlns:a16="http://schemas.microsoft.com/office/drawing/2014/main" id="{303E6422-4EF0-D6C1-124C-8DE1D6161364}"/>
              </a:ext>
            </a:extLst>
          </p:cNvPr>
          <p:cNvSpPr txBox="1"/>
          <p:nvPr/>
        </p:nvSpPr>
        <p:spPr>
          <a:xfrm>
            <a:off x="6641081" y="3942735"/>
            <a:ext cx="4076080" cy="246221"/>
          </a:xfrm>
          <a:prstGeom prst="rect">
            <a:avLst/>
          </a:prstGeom>
          <a:noFill/>
        </p:spPr>
        <p:txBody>
          <a:bodyPr wrap="square" rtlCol="0">
            <a:spAutoFit/>
          </a:bodyPr>
          <a:lstStyle/>
          <a:p>
            <a:r>
              <a:rPr lang="en-US" sz="1000" b="1" dirty="0"/>
              <a:t>Figure 8E-11.  Example of a Separate Automatic Pedestrian Gate</a:t>
            </a:r>
          </a:p>
        </p:txBody>
      </p:sp>
      <p:pic>
        <p:nvPicPr>
          <p:cNvPr id="8" name="Picture 7" descr="Two signal assemblies are shown next to each other; however, the assembly on the left is larger.&#10;The larger assembly is shown as a flashing-light signal assembly with an automatic gate assembly in the horizontal position to the left of the signal assembly, extending across the curb and roadway.&#10;The smaller assembly shows the same signal assembly but with only one red light along the top edge of the gate arm. The gate is shown extending over a sidewalk or pathway.”">
            <a:extLst>
              <a:ext uri="{FF2B5EF4-FFF2-40B4-BE49-F238E27FC236}">
                <a16:creationId xmlns:a16="http://schemas.microsoft.com/office/drawing/2014/main" id="{4ABB3848-79C2-1798-86B7-FF859FBF6F54}"/>
              </a:ext>
            </a:extLst>
          </p:cNvPr>
          <p:cNvPicPr>
            <a:picLocks noChangeAspect="1"/>
          </p:cNvPicPr>
          <p:nvPr/>
        </p:nvPicPr>
        <p:blipFill rotWithShape="1">
          <a:blip r:embed="rId3"/>
          <a:srcRect l="10024" t="8542" r="6314"/>
          <a:stretch/>
        </p:blipFill>
        <p:spPr>
          <a:xfrm>
            <a:off x="7072882" y="4201786"/>
            <a:ext cx="3327401" cy="1859884"/>
          </a:xfrm>
          <a:prstGeom prst="rect">
            <a:avLst/>
          </a:prstGeom>
        </p:spPr>
      </p:pic>
      <p:grpSp>
        <p:nvGrpSpPr>
          <p:cNvPr id="6" name="Group 5">
            <a:extLst>
              <a:ext uri="{FF2B5EF4-FFF2-40B4-BE49-F238E27FC236}">
                <a16:creationId xmlns:a16="http://schemas.microsoft.com/office/drawing/2014/main" id="{180694E6-8CFE-3286-0CA5-2E62843BD1FE}"/>
              </a:ext>
              <a:ext uri="{C183D7F6-B498-43B3-948B-1728B52AA6E4}">
                <adec:decorative xmlns:adec="http://schemas.microsoft.com/office/drawing/2017/decorative" val="1"/>
              </a:ext>
            </a:extLst>
          </p:cNvPr>
          <p:cNvGrpSpPr/>
          <p:nvPr/>
        </p:nvGrpSpPr>
        <p:grpSpPr>
          <a:xfrm>
            <a:off x="3364939" y="5646994"/>
            <a:ext cx="6689901" cy="478018"/>
            <a:chOff x="3364939" y="5646994"/>
            <a:chExt cx="6689901" cy="478018"/>
          </a:xfrm>
        </p:grpSpPr>
        <p:sp>
          <p:nvSpPr>
            <p:cNvPr id="9" name="Rectangle 8">
              <a:extLst>
                <a:ext uri="{FF2B5EF4-FFF2-40B4-BE49-F238E27FC236}">
                  <a16:creationId xmlns:a16="http://schemas.microsoft.com/office/drawing/2014/main" id="{A6EAA2DD-19FF-F913-C91B-C28E5829D6E7}"/>
                </a:ext>
                <a:ext uri="{C183D7F6-B498-43B3-948B-1728B52AA6E4}">
                  <adec:decorative xmlns:adec="http://schemas.microsoft.com/office/drawing/2017/decorative" val="1"/>
                </a:ext>
              </a:extLst>
            </p:cNvPr>
            <p:cNvSpPr/>
            <p:nvPr/>
          </p:nvSpPr>
          <p:spPr bwMode="auto">
            <a:xfrm>
              <a:off x="3364939" y="5962029"/>
              <a:ext cx="609600"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3877C5F3-EE72-324D-EF98-7BA5826F5F96}"/>
                </a:ext>
                <a:ext uri="{C183D7F6-B498-43B3-948B-1728B52AA6E4}">
                  <adec:decorative xmlns:adec="http://schemas.microsoft.com/office/drawing/2017/decorative" val="1"/>
                </a:ext>
              </a:extLst>
            </p:cNvPr>
            <p:cNvSpPr/>
            <p:nvPr/>
          </p:nvSpPr>
          <p:spPr bwMode="auto">
            <a:xfrm>
              <a:off x="4574436" y="5951445"/>
              <a:ext cx="812799" cy="17356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TextBox 11">
              <a:extLst>
                <a:ext uri="{FF2B5EF4-FFF2-40B4-BE49-F238E27FC236}">
                  <a16:creationId xmlns:a16="http://schemas.microsoft.com/office/drawing/2014/main" id="{1067C8E2-85C5-79D5-E6BF-81A05B006172}"/>
                </a:ext>
                <a:ext uri="{C183D7F6-B498-43B3-948B-1728B52AA6E4}">
                  <adec:decorative xmlns:adec="http://schemas.microsoft.com/office/drawing/2017/decorative" val="1"/>
                </a:ext>
              </a:extLst>
            </p:cNvPr>
            <p:cNvSpPr txBox="1"/>
            <p:nvPr/>
          </p:nvSpPr>
          <p:spPr>
            <a:xfrm>
              <a:off x="9042397" y="5721117"/>
              <a:ext cx="1012443" cy="184666"/>
            </a:xfrm>
            <a:prstGeom prst="rect">
              <a:avLst/>
            </a:prstGeom>
            <a:solidFill>
              <a:schemeClr val="bg1"/>
            </a:solidFill>
          </p:spPr>
          <p:txBody>
            <a:bodyPr wrap="square" rtlCol="0">
              <a:spAutoFit/>
            </a:bodyPr>
            <a:lstStyle/>
            <a:p>
              <a:r>
                <a:rPr lang="en-US" sz="600"/>
                <a:t>Sidewalk or pathway</a:t>
              </a:r>
            </a:p>
          </p:txBody>
        </p:sp>
        <p:sp>
          <p:nvSpPr>
            <p:cNvPr id="11" name="TextBox 10">
              <a:extLst>
                <a:ext uri="{FF2B5EF4-FFF2-40B4-BE49-F238E27FC236}">
                  <a16:creationId xmlns:a16="http://schemas.microsoft.com/office/drawing/2014/main" id="{1F82F912-E7B5-B4C3-1C83-46DFE63AB0D5}"/>
                </a:ext>
                <a:ext uri="{C183D7F6-B498-43B3-948B-1728B52AA6E4}">
                  <adec:decorative xmlns:adec="http://schemas.microsoft.com/office/drawing/2017/decorative" val="1"/>
                </a:ext>
              </a:extLst>
            </p:cNvPr>
            <p:cNvSpPr txBox="1"/>
            <p:nvPr/>
          </p:nvSpPr>
          <p:spPr>
            <a:xfrm>
              <a:off x="8044900" y="5721117"/>
              <a:ext cx="388914" cy="184666"/>
            </a:xfrm>
            <a:prstGeom prst="rect">
              <a:avLst/>
            </a:prstGeom>
            <a:solidFill>
              <a:schemeClr val="bg1"/>
            </a:solidFill>
          </p:spPr>
          <p:txBody>
            <a:bodyPr wrap="square" rtlCol="0">
              <a:spAutoFit/>
            </a:bodyPr>
            <a:lstStyle/>
            <a:p>
              <a:r>
                <a:rPr lang="en-US" sz="600"/>
                <a:t>Curb</a:t>
              </a:r>
            </a:p>
          </p:txBody>
        </p:sp>
        <p:sp>
          <p:nvSpPr>
            <p:cNvPr id="15" name="Rectangle 14">
              <a:extLst>
                <a:ext uri="{FF2B5EF4-FFF2-40B4-BE49-F238E27FC236}">
                  <a16:creationId xmlns:a16="http://schemas.microsoft.com/office/drawing/2014/main" id="{B4725178-666C-0235-D1D0-0E78039B2E07}"/>
                </a:ext>
                <a:ext uri="{C183D7F6-B498-43B3-948B-1728B52AA6E4}">
                  <adec:decorative xmlns:adec="http://schemas.microsoft.com/office/drawing/2017/decorative" val="1"/>
                </a:ext>
              </a:extLst>
            </p:cNvPr>
            <p:cNvSpPr/>
            <p:nvPr/>
          </p:nvSpPr>
          <p:spPr bwMode="auto">
            <a:xfrm>
              <a:off x="9315446" y="5646994"/>
              <a:ext cx="466344" cy="1482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287983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16E9B-850C-13D1-E8AA-89019761582F}"/>
              </a:ext>
            </a:extLst>
          </p:cNvPr>
          <p:cNvSpPr>
            <a:spLocks noGrp="1"/>
          </p:cNvSpPr>
          <p:nvPr>
            <p:ph type="title"/>
          </p:nvPr>
        </p:nvSpPr>
        <p:spPr/>
        <p:txBody>
          <a:bodyPr>
            <a:normAutofit/>
          </a:bodyPr>
          <a:lstStyle/>
          <a:p>
            <a:r>
              <a:rPr lang="en-US" sz="3600"/>
              <a:t>Section 8E.09 Active Traffic Control Devices – Automatic Pedestrian Gates </a:t>
            </a:r>
            <a:r>
              <a:rPr lang="en-US" sz="2400"/>
              <a:t>(2 of 2)</a:t>
            </a:r>
          </a:p>
        </p:txBody>
      </p:sp>
      <p:sp>
        <p:nvSpPr>
          <p:cNvPr id="4" name="Content Placeholder 3">
            <a:extLst>
              <a:ext uri="{FF2B5EF4-FFF2-40B4-BE49-F238E27FC236}">
                <a16:creationId xmlns:a16="http://schemas.microsoft.com/office/drawing/2014/main" id="{B7EE0496-A4D1-E409-06B5-8FB142B76A04}"/>
              </a:ext>
            </a:extLst>
          </p:cNvPr>
          <p:cNvSpPr>
            <a:spLocks noGrp="1"/>
          </p:cNvSpPr>
          <p:nvPr>
            <p:ph idx="1"/>
          </p:nvPr>
        </p:nvSpPr>
        <p:spPr>
          <a:xfrm>
            <a:off x="617621" y="1751744"/>
            <a:ext cx="6011779" cy="4217639"/>
          </a:xfrm>
        </p:spPr>
        <p:txBody>
          <a:bodyPr/>
          <a:lstStyle/>
          <a:p>
            <a:r>
              <a:rPr lang="en-US"/>
              <a:t>Adds Option allowing horizontal hanging bar mounted below automatic pedestrian gate arm</a:t>
            </a:r>
          </a:p>
          <a:p>
            <a:pPr lvl="1"/>
            <a:r>
              <a:rPr lang="en-US" b="0" u="none" strike="noStrike" baseline="0"/>
              <a:t>Recommends horizontal hanging bar be maximum height of 26 inches above the pathway or sidewalk when gate is in the down position</a:t>
            </a:r>
          </a:p>
          <a:p>
            <a:pPr algn="l"/>
            <a:endParaRPr lang="en-US"/>
          </a:p>
          <a:p>
            <a:endParaRPr lang="en-US"/>
          </a:p>
          <a:p>
            <a:pPr lvl="1"/>
            <a:endParaRPr lang="en-US"/>
          </a:p>
        </p:txBody>
      </p:sp>
      <p:sp>
        <p:nvSpPr>
          <p:cNvPr id="6" name="TextBox 5">
            <a:extLst>
              <a:ext uri="{FF2B5EF4-FFF2-40B4-BE49-F238E27FC236}">
                <a16:creationId xmlns:a16="http://schemas.microsoft.com/office/drawing/2014/main" id="{80FE4D81-1545-8781-B7CB-9956B4602E53}"/>
              </a:ext>
            </a:extLst>
          </p:cNvPr>
          <p:cNvSpPr txBox="1"/>
          <p:nvPr/>
        </p:nvSpPr>
        <p:spPr>
          <a:xfrm>
            <a:off x="6975985" y="1808654"/>
            <a:ext cx="4343400" cy="400110"/>
          </a:xfrm>
          <a:prstGeom prst="rect">
            <a:avLst/>
          </a:prstGeom>
          <a:noFill/>
        </p:spPr>
        <p:txBody>
          <a:bodyPr wrap="square" rtlCol="0">
            <a:spAutoFit/>
          </a:bodyPr>
          <a:lstStyle/>
          <a:p>
            <a:pPr algn="ctr"/>
            <a:r>
              <a:rPr lang="en-US" sz="1000" b="1" dirty="0"/>
              <a:t>Figure 8E-12.  Example of an Automatic Pedestrian Gate with a Horizontal Hanging Bar at a Pathway or Sidewalk Grade Crossing</a:t>
            </a:r>
          </a:p>
        </p:txBody>
      </p:sp>
      <p:pic>
        <p:nvPicPr>
          <p:cNvPr id="10" name="Picture 9" descr="A flashing-light signal assembly is shown with an automatic gate assembly in the horizontal position to the left of the signal assembly, extending across the “pathway or sidewalk. To the left of the signal assembly and separated, but attached and below the automatic gate arm, a vertical alternating red and white striped “horizontal hanging bar” is shown at a maximum height of 26 inches above the pathway or sidewalk.">
            <a:extLst>
              <a:ext uri="{FF2B5EF4-FFF2-40B4-BE49-F238E27FC236}">
                <a16:creationId xmlns:a16="http://schemas.microsoft.com/office/drawing/2014/main" id="{74658A3D-F523-D754-B8A7-117833B3497A}"/>
              </a:ext>
            </a:extLst>
          </p:cNvPr>
          <p:cNvPicPr>
            <a:picLocks noChangeAspect="1"/>
          </p:cNvPicPr>
          <p:nvPr/>
        </p:nvPicPr>
        <p:blipFill rotWithShape="1">
          <a:blip r:embed="rId3"/>
          <a:srcRect t="7902"/>
          <a:stretch/>
        </p:blipFill>
        <p:spPr>
          <a:xfrm>
            <a:off x="7052186" y="2209800"/>
            <a:ext cx="4140200" cy="3864872"/>
          </a:xfrm>
          <a:prstGeom prst="rect">
            <a:avLst/>
          </a:prstGeom>
        </p:spPr>
      </p:pic>
      <p:sp>
        <p:nvSpPr>
          <p:cNvPr id="7" name="Rectangle 6">
            <a:extLst>
              <a:ext uri="{FF2B5EF4-FFF2-40B4-BE49-F238E27FC236}">
                <a16:creationId xmlns:a16="http://schemas.microsoft.com/office/drawing/2014/main" id="{0F2BD5BB-D778-E80C-F557-ECC37576B570}"/>
              </a:ext>
              <a:ext uri="{C183D7F6-B498-43B3-948B-1728B52AA6E4}">
                <adec:decorative xmlns:adec="http://schemas.microsoft.com/office/drawing/2017/decorative" val="1"/>
              </a:ext>
            </a:extLst>
          </p:cNvPr>
          <p:cNvSpPr/>
          <p:nvPr/>
        </p:nvSpPr>
        <p:spPr bwMode="auto">
          <a:xfrm>
            <a:off x="8042785" y="5356557"/>
            <a:ext cx="762000" cy="152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088ADF6A-7E71-B893-8C45-E9243F530664}"/>
              </a:ext>
              <a:ext uri="{C183D7F6-B498-43B3-948B-1728B52AA6E4}">
                <adec:decorative xmlns:adec="http://schemas.microsoft.com/office/drawing/2017/decorative" val="1"/>
              </a:ext>
            </a:extLst>
          </p:cNvPr>
          <p:cNvSpPr/>
          <p:nvPr/>
        </p:nvSpPr>
        <p:spPr bwMode="auto">
          <a:xfrm>
            <a:off x="9163557" y="5257432"/>
            <a:ext cx="762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C769E481-26AA-E673-05A2-4043BA20D47F}"/>
              </a:ext>
              <a:ext uri="{C183D7F6-B498-43B3-948B-1728B52AA6E4}">
                <adec:decorative xmlns:adec="http://schemas.microsoft.com/office/drawing/2017/decorative" val="1"/>
              </a:ext>
            </a:extLst>
          </p:cNvPr>
          <p:cNvSpPr/>
          <p:nvPr/>
        </p:nvSpPr>
        <p:spPr bwMode="auto">
          <a:xfrm>
            <a:off x="8076122" y="5934893"/>
            <a:ext cx="762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8A67D6B9-2A02-C1FC-9F37-B3AE1A76AB57}"/>
              </a:ext>
              <a:ext uri="{C183D7F6-B498-43B3-948B-1728B52AA6E4}">
                <adec:decorative xmlns:adec="http://schemas.microsoft.com/office/drawing/2017/decorative" val="1"/>
              </a:ext>
            </a:extLst>
          </p:cNvPr>
          <p:cNvSpPr txBox="1"/>
          <p:nvPr/>
        </p:nvSpPr>
        <p:spPr>
          <a:xfrm>
            <a:off x="8096759" y="5330477"/>
            <a:ext cx="990600" cy="200055"/>
          </a:xfrm>
          <a:prstGeom prst="rect">
            <a:avLst/>
          </a:prstGeom>
          <a:noFill/>
        </p:spPr>
        <p:txBody>
          <a:bodyPr wrap="square" rtlCol="0">
            <a:spAutoFit/>
          </a:bodyPr>
          <a:lstStyle/>
          <a:p>
            <a:r>
              <a:rPr lang="en-US" sz="700"/>
              <a:t>26 inches MAX.</a:t>
            </a:r>
          </a:p>
        </p:txBody>
      </p:sp>
      <p:sp>
        <p:nvSpPr>
          <p:cNvPr id="12" name="TextBox 11">
            <a:extLst>
              <a:ext uri="{FF2B5EF4-FFF2-40B4-BE49-F238E27FC236}">
                <a16:creationId xmlns:a16="http://schemas.microsoft.com/office/drawing/2014/main" id="{CA6FA1CC-3DF1-2624-19D8-E3C23C6A2A0F}"/>
              </a:ext>
              <a:ext uri="{C183D7F6-B498-43B3-948B-1728B52AA6E4}">
                <adec:decorative xmlns:adec="http://schemas.microsoft.com/office/drawing/2017/decorative" val="1"/>
              </a:ext>
            </a:extLst>
          </p:cNvPr>
          <p:cNvSpPr txBox="1"/>
          <p:nvPr/>
        </p:nvSpPr>
        <p:spPr>
          <a:xfrm>
            <a:off x="7971349" y="5900697"/>
            <a:ext cx="1152525" cy="200055"/>
          </a:xfrm>
          <a:prstGeom prst="rect">
            <a:avLst/>
          </a:prstGeom>
          <a:noFill/>
        </p:spPr>
        <p:txBody>
          <a:bodyPr wrap="square" rtlCol="0">
            <a:spAutoFit/>
          </a:bodyPr>
          <a:lstStyle/>
          <a:p>
            <a:r>
              <a:rPr lang="en-US" sz="700"/>
              <a:t>Pathway or sidewalk</a:t>
            </a:r>
          </a:p>
        </p:txBody>
      </p:sp>
      <p:sp>
        <p:nvSpPr>
          <p:cNvPr id="13" name="TextBox 12">
            <a:extLst>
              <a:ext uri="{FF2B5EF4-FFF2-40B4-BE49-F238E27FC236}">
                <a16:creationId xmlns:a16="http://schemas.microsoft.com/office/drawing/2014/main" id="{82EA1E04-9FD7-0120-96E8-962681D1C707}"/>
              </a:ext>
              <a:ext uri="{C183D7F6-B498-43B3-948B-1728B52AA6E4}">
                <adec:decorative xmlns:adec="http://schemas.microsoft.com/office/drawing/2017/decorative" val="1"/>
              </a:ext>
            </a:extLst>
          </p:cNvPr>
          <p:cNvSpPr txBox="1"/>
          <p:nvPr/>
        </p:nvSpPr>
        <p:spPr>
          <a:xfrm>
            <a:off x="9087359" y="5217843"/>
            <a:ext cx="676275" cy="307777"/>
          </a:xfrm>
          <a:prstGeom prst="rect">
            <a:avLst/>
          </a:prstGeom>
          <a:noFill/>
        </p:spPr>
        <p:txBody>
          <a:bodyPr wrap="square" rtlCol="0">
            <a:spAutoFit/>
          </a:bodyPr>
          <a:lstStyle/>
          <a:p>
            <a:r>
              <a:rPr lang="en-US" sz="700"/>
              <a:t>Horizontal hanging bar</a:t>
            </a:r>
          </a:p>
        </p:txBody>
      </p:sp>
    </p:spTree>
    <p:extLst>
      <p:ext uri="{BB962C8B-B14F-4D97-AF65-F5344CB8AC3E}">
        <p14:creationId xmlns:p14="http://schemas.microsoft.com/office/powerpoint/2010/main" val="2963503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a:latin typeface="FHWA Series F2001" panose="020B0807000000020003" pitchFamily="34" charset="0"/>
              </a:rPr>
              <a:t>FHWA’s National </a:t>
            </a:r>
            <a:br>
              <a:rPr lang="en-US" sz="3600" spc="0">
                <a:latin typeface="FHWA Series F2001" panose="020B0807000000020003" pitchFamily="34" charset="0"/>
              </a:rPr>
            </a:br>
            <a:r>
              <a:rPr lang="en-US" sz="3600" spc="0">
                <a:latin typeface="FHWA Series F2001" panose="020B0807000000020003" pitchFamily="34" charset="0"/>
              </a:rPr>
              <a:t>Traffic Control Devices Program</a:t>
            </a:r>
            <a:endParaRPr lang="en-US" sz="360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Frequently Asked </a:t>
            </a:r>
            <a:r>
              <a:rPr lang="en-US" altLang="en-US" sz="2400" kern="0">
                <a:latin typeface="FHWA Series F2001" panose="020B0807000000020003" pitchFamily="34" charset="0"/>
                <a:cs typeface="+mn-cs"/>
              </a:rPr>
              <a:t>Questions</a:t>
            </a:r>
            <a:endParaRPr kumimoji="0" lang="en-US" altLang="en-US" sz="2400" i="0" u="none" strike="noStrike" kern="0" cap="none" normalizeH="0" noProof="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a:ln>
                  <a:noFill/>
                </a:ln>
                <a:effectLst/>
                <a:uLnTx/>
                <a:uFillTx/>
                <a:latin typeface="FHWA Series F2001" panose="020B0807000000020003" pitchFamily="34" charset="0"/>
                <a:cs typeface="+mn-cs"/>
              </a:rPr>
              <a:t>MUTCD</a:t>
            </a:r>
            <a:r>
              <a:rPr kumimoji="0" lang="en-US" altLang="en-US" sz="2400" i="0" u="none" strike="noStrike" kern="0" cap="none" normalizeH="0" noProof="0">
                <a:ln>
                  <a:noFill/>
                </a:ln>
                <a:effectLst/>
                <a:uLnTx/>
                <a:uFillTx/>
                <a:latin typeface="FHWA Series F2001" panose="020B0807000000020003" pitchFamily="34" charset="0"/>
                <a:cs typeface="+mn-cs"/>
              </a:rPr>
              <a:t> News Feed</a:t>
            </a:r>
            <a:endParaRPr lang="en-US" sz="280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99952-BF55-B224-2572-F735E2ED299A}"/>
              </a:ext>
            </a:extLst>
          </p:cNvPr>
          <p:cNvSpPr>
            <a:spLocks noGrp="1"/>
          </p:cNvSpPr>
          <p:nvPr>
            <p:ph type="title"/>
          </p:nvPr>
        </p:nvSpPr>
        <p:spPr/>
        <p:txBody>
          <a:bodyPr>
            <a:normAutofit/>
          </a:bodyPr>
          <a:lstStyle/>
          <a:p>
            <a:r>
              <a:rPr lang="en-US" sz="3600"/>
              <a:t>Section 8A.02 Highway-Light Rail Transit (LRT) Grade Crossings</a:t>
            </a:r>
          </a:p>
        </p:txBody>
      </p:sp>
      <p:sp>
        <p:nvSpPr>
          <p:cNvPr id="4" name="Content Placeholder 3">
            <a:extLst>
              <a:ext uri="{FF2B5EF4-FFF2-40B4-BE49-F238E27FC236}">
                <a16:creationId xmlns:a16="http://schemas.microsoft.com/office/drawing/2014/main" id="{96EDF2E3-B99D-93BF-547F-AD2034D67E91}"/>
              </a:ext>
            </a:extLst>
          </p:cNvPr>
          <p:cNvSpPr>
            <a:spLocks noGrp="1"/>
          </p:cNvSpPr>
          <p:nvPr>
            <p:ph idx="1"/>
          </p:nvPr>
        </p:nvSpPr>
        <p:spPr>
          <a:xfrm>
            <a:off x="617620" y="1751744"/>
            <a:ext cx="11122095" cy="4609727"/>
          </a:xfrm>
        </p:spPr>
        <p:txBody>
          <a:bodyPr>
            <a:normAutofit/>
          </a:bodyPr>
          <a:lstStyle/>
          <a:p>
            <a:r>
              <a:rPr lang="en-US" dirty="0"/>
              <a:t>Highlights that LRT vehicles in a semi-exclusive alignment have right-of-way over other road users</a:t>
            </a:r>
          </a:p>
          <a:p>
            <a:r>
              <a:rPr lang="en-US" dirty="0"/>
              <a:t>Clarifies that LRT vehicles in a mixed-use alignment do </a:t>
            </a:r>
            <a:r>
              <a:rPr lang="en-US" b="1" dirty="0"/>
              <a:t>not</a:t>
            </a:r>
            <a:r>
              <a:rPr lang="en-US" dirty="0"/>
              <a:t> have right-of-way over other road users at grade crossings and intersections</a:t>
            </a:r>
          </a:p>
          <a:p>
            <a:r>
              <a:rPr lang="en-US" dirty="0"/>
              <a:t>Adds Guidance to recommend rail preemption in certain situations</a:t>
            </a:r>
          </a:p>
          <a:p>
            <a:r>
              <a:rPr lang="en-US" dirty="0"/>
              <a:t>Adds Option to allow traffic signal priority or preemption in</a:t>
            </a:r>
            <a:br>
              <a:rPr lang="en-US" dirty="0"/>
            </a:br>
            <a:r>
              <a:rPr lang="en-US" dirty="0"/>
              <a:t>mixed-use alignments as determined by Diagnostic Team</a:t>
            </a:r>
          </a:p>
        </p:txBody>
      </p:sp>
    </p:spTree>
    <p:extLst>
      <p:ext uri="{BB962C8B-B14F-4D97-AF65-F5344CB8AC3E}">
        <p14:creationId xmlns:p14="http://schemas.microsoft.com/office/powerpoint/2010/main" val="121539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35612-AB93-2F35-2D59-B8DE47C8FA2E}"/>
              </a:ext>
            </a:extLst>
          </p:cNvPr>
          <p:cNvSpPr>
            <a:spLocks noGrp="1"/>
          </p:cNvSpPr>
          <p:nvPr>
            <p:ph type="title"/>
          </p:nvPr>
        </p:nvSpPr>
        <p:spPr/>
        <p:txBody>
          <a:bodyPr>
            <a:normAutofit/>
          </a:bodyPr>
          <a:lstStyle/>
          <a:p>
            <a:r>
              <a:rPr lang="en-US" sz="3600"/>
              <a:t>Section 8A.03 Traffic Control Systems and Practices at Grade Crossings</a:t>
            </a:r>
          </a:p>
        </p:txBody>
      </p:sp>
      <p:sp>
        <p:nvSpPr>
          <p:cNvPr id="4" name="Content Placeholder 3">
            <a:extLst>
              <a:ext uri="{FF2B5EF4-FFF2-40B4-BE49-F238E27FC236}">
                <a16:creationId xmlns:a16="http://schemas.microsoft.com/office/drawing/2014/main" id="{4DBCFF50-E0D4-EA58-060A-0A5BEE5982CD}"/>
              </a:ext>
            </a:extLst>
          </p:cNvPr>
          <p:cNvSpPr>
            <a:spLocks noGrp="1"/>
          </p:cNvSpPr>
          <p:nvPr>
            <p:ph idx="1"/>
          </p:nvPr>
        </p:nvSpPr>
        <p:spPr/>
        <p:txBody>
          <a:bodyPr/>
          <a:lstStyle/>
          <a:p>
            <a:r>
              <a:rPr lang="en-US"/>
              <a:t>Requires Diagnostic Team to make recommendations based on the</a:t>
            </a:r>
            <a:r>
              <a:rPr lang="en-US">
                <a:solidFill>
                  <a:srgbClr val="FF0000"/>
                </a:solidFill>
              </a:rPr>
              <a:t> </a:t>
            </a:r>
            <a:r>
              <a:rPr lang="en-US"/>
              <a:t>engineering study</a:t>
            </a:r>
          </a:p>
          <a:p>
            <a:r>
              <a:rPr lang="en-US"/>
              <a:t>Adds Option to allow general maintenance or minor operational changes without a Diagnostic Team review</a:t>
            </a:r>
          </a:p>
          <a:p>
            <a:endParaRPr lang="en-US"/>
          </a:p>
        </p:txBody>
      </p:sp>
    </p:spTree>
    <p:extLst>
      <p:ext uri="{BB962C8B-B14F-4D97-AF65-F5344CB8AC3E}">
        <p14:creationId xmlns:p14="http://schemas.microsoft.com/office/powerpoint/2010/main" val="1534146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1D385-1871-5F1D-486D-65B240FF4634}"/>
              </a:ext>
            </a:extLst>
          </p:cNvPr>
          <p:cNvSpPr>
            <a:spLocks noGrp="1"/>
          </p:cNvSpPr>
          <p:nvPr>
            <p:ph type="title"/>
          </p:nvPr>
        </p:nvSpPr>
        <p:spPr/>
        <p:txBody>
          <a:bodyPr>
            <a:normAutofit/>
          </a:bodyPr>
          <a:lstStyle/>
          <a:p>
            <a:r>
              <a:rPr lang="en-US" sz="3600"/>
              <a:t>Section 8A.05 Engineering Studies at Grade Crossings</a:t>
            </a:r>
          </a:p>
        </p:txBody>
      </p:sp>
      <p:sp>
        <p:nvSpPr>
          <p:cNvPr id="4" name="Content Placeholder 3">
            <a:extLst>
              <a:ext uri="{FF2B5EF4-FFF2-40B4-BE49-F238E27FC236}">
                <a16:creationId xmlns:a16="http://schemas.microsoft.com/office/drawing/2014/main" id="{E0DC20EB-53DB-046D-ED7F-0E1D31F5CBB4}"/>
              </a:ext>
            </a:extLst>
          </p:cNvPr>
          <p:cNvSpPr>
            <a:spLocks noGrp="1"/>
          </p:cNvSpPr>
          <p:nvPr>
            <p:ph idx="1"/>
          </p:nvPr>
        </p:nvSpPr>
        <p:spPr/>
        <p:txBody>
          <a:bodyPr/>
          <a:lstStyle/>
          <a:p>
            <a:r>
              <a:rPr lang="en-US"/>
              <a:t>Adds Option that allows a regulatory agency with statutory authority to approve grade crossing traffic control system</a:t>
            </a:r>
          </a:p>
          <a:p>
            <a:r>
              <a:rPr lang="en-US"/>
              <a:t>Adds Guidance with a list of factors that should be considered in the engineering study</a:t>
            </a:r>
          </a:p>
        </p:txBody>
      </p:sp>
    </p:spTree>
    <p:extLst>
      <p:ext uri="{BB962C8B-B14F-4D97-AF65-F5344CB8AC3E}">
        <p14:creationId xmlns:p14="http://schemas.microsoft.com/office/powerpoint/2010/main" val="351651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55D25-6A7E-5211-FA3F-FB96A7FE03D0}"/>
              </a:ext>
            </a:extLst>
          </p:cNvPr>
          <p:cNvSpPr>
            <a:spLocks noGrp="1"/>
          </p:cNvSpPr>
          <p:nvPr>
            <p:ph type="title"/>
          </p:nvPr>
        </p:nvSpPr>
        <p:spPr/>
        <p:txBody>
          <a:bodyPr/>
          <a:lstStyle/>
          <a:p>
            <a:r>
              <a:rPr lang="en-US" sz="3600"/>
              <a:t>Section 8A.06 Uniform Provisions</a:t>
            </a:r>
          </a:p>
        </p:txBody>
      </p:sp>
      <p:sp>
        <p:nvSpPr>
          <p:cNvPr id="4" name="Content Placeholder 3">
            <a:extLst>
              <a:ext uri="{FF2B5EF4-FFF2-40B4-BE49-F238E27FC236}">
                <a16:creationId xmlns:a16="http://schemas.microsoft.com/office/drawing/2014/main" id="{73E30D01-F638-B29A-E094-8EE370D50860}"/>
              </a:ext>
            </a:extLst>
          </p:cNvPr>
          <p:cNvSpPr>
            <a:spLocks noGrp="1"/>
          </p:cNvSpPr>
          <p:nvPr>
            <p:ph idx="1"/>
          </p:nvPr>
        </p:nvSpPr>
        <p:spPr/>
        <p:txBody>
          <a:bodyPr/>
          <a:lstStyle/>
          <a:p>
            <a:r>
              <a:rPr lang="en-US"/>
              <a:t>Adds Guidance statement to consider vehicle queues when adding raised median island to supplement an automatic gate</a:t>
            </a:r>
          </a:p>
          <a:p>
            <a:r>
              <a:rPr lang="en-US"/>
              <a:t>Recommends discontinuing two-way left-turn lanes in vicinity of grade crossing by either:</a:t>
            </a:r>
          </a:p>
          <a:p>
            <a:pPr lvl="1"/>
            <a:r>
              <a:rPr lang="en-US"/>
              <a:t>Making the</a:t>
            </a:r>
            <a:r>
              <a:rPr lang="en-US">
                <a:solidFill>
                  <a:srgbClr val="FF0000"/>
                </a:solidFill>
              </a:rPr>
              <a:t> </a:t>
            </a:r>
            <a:r>
              <a:rPr lang="en-US"/>
              <a:t>lane for left turns in one direction only</a:t>
            </a:r>
          </a:p>
          <a:p>
            <a:pPr lvl="1"/>
            <a:r>
              <a:rPr lang="en-US"/>
              <a:t>Installing yellow diagonal markings</a:t>
            </a:r>
            <a:r>
              <a:rPr lang="en-US">
                <a:solidFill>
                  <a:srgbClr val="FF0000"/>
                </a:solidFill>
              </a:rPr>
              <a:t> </a:t>
            </a:r>
            <a:r>
              <a:rPr lang="en-US"/>
              <a:t>in the lane:</a:t>
            </a:r>
          </a:p>
          <a:p>
            <a:pPr lvl="2"/>
            <a:r>
              <a:rPr lang="en-US"/>
              <a:t>Consider supplemental tubular markers</a:t>
            </a:r>
          </a:p>
          <a:p>
            <a:r>
              <a:rPr lang="en-US"/>
              <a:t>Adds Option to extend automatic gate across the lane where yellow diagonal markings are used</a:t>
            </a:r>
          </a:p>
        </p:txBody>
      </p:sp>
    </p:spTree>
    <p:extLst>
      <p:ext uri="{BB962C8B-B14F-4D97-AF65-F5344CB8AC3E}">
        <p14:creationId xmlns:p14="http://schemas.microsoft.com/office/powerpoint/2010/main" val="341616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0671AD-9624-435E-BDE0-588B9D4BBD02}">
  <ds:schemaRefs>
    <ds:schemaRef ds:uri="http://purl.org/dc/elements/1.1/"/>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63d9b7c8-1859-477b-b1c9-96d4ea93e1f2"/>
    <ds:schemaRef ds:uri="d9bd7c4f-de10-4ba4-a8ff-396798a1ad9c"/>
    <ds:schemaRef ds:uri="http://purl.org/dc/dcmitype/"/>
    <ds:schemaRef ds:uri="http://purl.org/dc/terms/"/>
  </ds:schemaRefs>
</ds:datastoreItem>
</file>

<file path=customXml/itemProps2.xml><?xml version="1.0" encoding="utf-8"?>
<ds:datastoreItem xmlns:ds="http://schemas.openxmlformats.org/officeDocument/2006/customXml" ds:itemID="{4E91C777-66EE-4B25-8EE9-38334DFC03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319</TotalTime>
  <Words>11915</Words>
  <Application>Microsoft Office PowerPoint</Application>
  <PresentationFormat>Widescreen</PresentationFormat>
  <Paragraphs>800</Paragraphs>
  <Slides>58</Slides>
  <Notes>58</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58</vt:i4>
      </vt:variant>
    </vt:vector>
  </HeadingPairs>
  <TitlesOfParts>
    <vt:vector size="74" baseType="lpstr">
      <vt:lpstr>FHWA Series D2001</vt:lpstr>
      <vt:lpstr>Courier New</vt:lpstr>
      <vt:lpstr>Times New Roman</vt:lpstr>
      <vt:lpstr>Century Gothic</vt:lpstr>
      <vt:lpstr>Times</vt:lpstr>
      <vt:lpstr>Arial</vt:lpstr>
      <vt:lpstr>Wingdings 3</vt:lpstr>
      <vt:lpstr>FHWA Series F2001</vt:lpstr>
      <vt:lpstr>Webdings</vt:lpstr>
      <vt:lpstr>Wingdings</vt:lpstr>
      <vt:lpstr>Calibri</vt:lpstr>
      <vt:lpstr>MUTCD Titles</vt:lpstr>
      <vt:lpstr>MUTCD Content</vt:lpstr>
      <vt:lpstr>1_MUTCD Titles</vt:lpstr>
      <vt:lpstr>2_MUTCD Titles</vt:lpstr>
      <vt:lpstr>1_MUTCD Content</vt:lpstr>
      <vt:lpstr>Manual on Uniform Traffic Control Devices for Streets and Highways An Overview of Changes  in the 11th Edition </vt:lpstr>
      <vt:lpstr>Disclaimers</vt:lpstr>
      <vt:lpstr>Overview of Changes in Part 8</vt:lpstr>
      <vt:lpstr>Chapter 8A General</vt:lpstr>
      <vt:lpstr>Section 8A.01 Introduction</vt:lpstr>
      <vt:lpstr>Section 8A.02 Highway-Light Rail Transit (LRT) Grade Crossings</vt:lpstr>
      <vt:lpstr>Section 8A.03 Traffic Control Systems and Practices at Grade Crossings</vt:lpstr>
      <vt:lpstr>Section 8A.05 Engineering Studies at Grade Crossings</vt:lpstr>
      <vt:lpstr>Section 8A.06 Uniform Provisions</vt:lpstr>
      <vt:lpstr>Section 8A.07 Minimum Track Clearance Distance and Clear Storage Distance</vt:lpstr>
      <vt:lpstr>Section 8A.08 Adjacent Grade Crossings</vt:lpstr>
      <vt:lpstr>Section 8A.09 Grade Crossing Elimination</vt:lpstr>
      <vt:lpstr>Section 8A.13 Temporary Traffic Control Zones</vt:lpstr>
      <vt:lpstr>Chapter 8B Signs</vt:lpstr>
      <vt:lpstr>Section 8B.02 Sizes of Grade Crossing Signs </vt:lpstr>
      <vt:lpstr>Section 8B.03 Grade Crossing (Crossbuck) Sign (R15-1) and Number of Tracks Plaque (R15-2P) at Active and Passive Grade Crossings (1 of 2)</vt:lpstr>
      <vt:lpstr>Section 8B.03 Grade Crossing (Crossbuck) Sign (R15-1) and Number of Tracks Plaque (R15-2P) at Active and Passive Grade Crossings (2 of 2)</vt:lpstr>
      <vt:lpstr>Section 8B.04 Crossbuck Assemblies with YIELD or STOP Signs at Passive Grade Crossings (1 of 2)</vt:lpstr>
      <vt:lpstr>Section 8B.04 Crossbuck Assemblies with YIELD or STOP Signs at Passive Grade Crossings (2 of 2)</vt:lpstr>
      <vt:lpstr>Section 8B.06 Grade Crossing Advance Warning Signs (W10-1 through W10-4)</vt:lpstr>
      <vt:lpstr>Section 8B.07 DO NOT STOP ON TRACKS Sign (R8-8)</vt:lpstr>
      <vt:lpstr>Section 8B.08 TRACKS OUT OF SERVICE Sign (R8-9)</vt:lpstr>
      <vt:lpstr>Section 8B.16 Low Ground Clearance Grade Crossing Sign (W10-5)</vt:lpstr>
      <vt:lpstr>Section 8B.18 Another Train Coming Sign (W10-16)</vt:lpstr>
      <vt:lpstr>Section 8B.21 Storage Space Signs (W10-11,  W10-11a, and W10-11b)</vt:lpstr>
      <vt:lpstr>Section 8B.24 Next Crossing Plaques (W10-14P and W10-14aP)</vt:lpstr>
      <vt:lpstr>Section 8B.25 ROUGH CROSSING Plaque (W10-15P)</vt:lpstr>
      <vt:lpstr>Section 8B.27 Emergency Notification System Sign (I13-1) (1 of 2)</vt:lpstr>
      <vt:lpstr>Section 8B.27 Emergency Notification System Sign (I13-1) (2 of 2)</vt:lpstr>
      <vt:lpstr>Chapter 8C Markings</vt:lpstr>
      <vt:lpstr>Section 8C.02 Grade Crossing Pavement Markings  (1 of 2)</vt:lpstr>
      <vt:lpstr>Section 8C.02 Grade Crossing Pavement Markings  (2 of 2)</vt:lpstr>
      <vt:lpstr>Section 8C.03 Stop and Yield Lines</vt:lpstr>
      <vt:lpstr>Section 8C.04 Lane-Use Arrow Markings</vt:lpstr>
      <vt:lpstr>Section 8C.05 Edge Lines, Lane Lines, Center Lines, Raised Pavement Markers, and Tubular Markers</vt:lpstr>
      <vt:lpstr>Section 8C.06 Dynamic Envelope and Do Not Block Pavement Markings</vt:lpstr>
      <vt:lpstr>Chapter 8D Flashing-Light Signals, Automatic Gates, and Traffic Control Signals</vt:lpstr>
      <vt:lpstr>Section 8D.02 Flashing-Light Signals</vt:lpstr>
      <vt:lpstr>Section 8D.03 Automatic Gates</vt:lpstr>
      <vt:lpstr>Section 8D.04 Use of Active Traffic Control Systems at LRT Grade Crossings</vt:lpstr>
      <vt:lpstr>Section 8D.05 Exit Gate and Four-Quadrant Gate Systems</vt:lpstr>
      <vt:lpstr>Section 8D.08 Use of Traffic Control Signals at Grade Crossings</vt:lpstr>
      <vt:lpstr>Section 8D.09 Preemption of Highway Traffic Signals at or Near Grade Crossings</vt:lpstr>
      <vt:lpstr>Section 8D.10 Movements Prohibited During Preemption</vt:lpstr>
      <vt:lpstr>Sections 8D.11, 8D.12, and 8D.13</vt:lpstr>
      <vt:lpstr>Section 8D.15 Use of LRT Signals for Control of LRT Vehicles at Highway-LRT Grade Crossings</vt:lpstr>
      <vt:lpstr>Chapter 8E Pathway and Sidewalk Grade Crossings</vt:lpstr>
      <vt:lpstr>Section 8E.01 Purpose</vt:lpstr>
      <vt:lpstr>Section 8E.02 Use of Standard Devices, Systems, and Practices</vt:lpstr>
      <vt:lpstr>Section 8E.03 Pathway and Sidewalk Grade Crossing Signs and Markings</vt:lpstr>
      <vt:lpstr>Section 8E.04 Stop Lines, Edge Lines, and Detectable Warnings</vt:lpstr>
      <vt:lpstr>Section 8E.05 Passive Traffic Control Devices – Crossbuck Assemblies</vt:lpstr>
      <vt:lpstr>Section 8E.06 Channelizing Devices Used with Sidewalk and Pathway Traffic Control Devices</vt:lpstr>
      <vt:lpstr>Section 8E.07 Active Traffic Control Systems</vt:lpstr>
      <vt:lpstr>New Section 8E.08 Active Traffic Control Devices – Signals</vt:lpstr>
      <vt:lpstr>Section 8E.09 Active Traffic Control Devices – Automatic Pedestrian Gates (1 of 2)</vt:lpstr>
      <vt:lpstr>Section 8E.09 Active Traffic Control Devices – Automatic Pedestrian Gates (2 of 2)</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Part 8</dc:title>
  <dc:creator>FHWA</dc:creator>
  <cp:keywords>MUTCD; Changes; 11th Edition; Part 8</cp:keywords>
  <cp:lastModifiedBy>Guy, Erica (US)</cp:lastModifiedBy>
  <cp:revision>25</cp:revision>
  <cp:lastPrinted>2024-05-07T19:59:02Z</cp:lastPrinted>
  <dcterms:created xsi:type="dcterms:W3CDTF">2024-06-13T14:54:25Z</dcterms:created>
  <dcterms:modified xsi:type="dcterms:W3CDTF">2026-07-24T07:49:19Z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